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9000" y="196342"/>
            <a:ext cx="736599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66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66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66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66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659879" y="5704330"/>
            <a:ext cx="2209800" cy="1042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3281" y="178054"/>
            <a:ext cx="6917436" cy="1249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66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969" y="1291844"/>
            <a:ext cx="8208060" cy="445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3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9.jpg"/><Relationship Id="rId4" Type="http://schemas.openxmlformats.org/officeDocument/2006/relationships/image" Target="../media/image4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5.pn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4.jpg"/><Relationship Id="rId4" Type="http://schemas.openxmlformats.org/officeDocument/2006/relationships/image" Target="../media/image42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Relationship Id="rId3" Type="http://schemas.openxmlformats.org/officeDocument/2006/relationships/image" Target="../media/image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.png"/><Relationship Id="rId4" Type="http://schemas.openxmlformats.org/officeDocument/2006/relationships/image" Target="../media/image5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hyperlink" Target="http://www.canada.ca/" TargetMode="External"/><Relationship Id="rId4" Type="http://schemas.openxmlformats.org/officeDocument/2006/relationships/image" Target="../media/image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hyperlink" Target="http://publications.msss.gouv.qc.ca/msss/fichiers/2006/06-602-01.pdf" TargetMode="External"/><Relationship Id="rId4" Type="http://schemas.openxmlformats.org/officeDocument/2006/relationships/hyperlink" Target="http://publications.msss.gouv.qc.ca/msss/document-" TargetMode="External"/><Relationship Id="rId5" Type="http://schemas.openxmlformats.org/officeDocument/2006/relationships/hyperlink" Target="http://shweb-creations.com/aipi.qc.ca/wp-" TargetMode="External"/><Relationship Id="rId6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30.jpg"/><Relationship Id="rId4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617207" y="5661659"/>
            <a:ext cx="2406650" cy="1196340"/>
            <a:chOff x="6617207" y="5661659"/>
            <a:chExt cx="2406650" cy="1196340"/>
          </a:xfrm>
        </p:grpSpPr>
        <p:sp>
          <p:nvSpPr>
            <p:cNvPr id="4" name="object 4"/>
            <p:cNvSpPr/>
            <p:nvPr/>
          </p:nvSpPr>
          <p:spPr>
            <a:xfrm>
              <a:off x="6617207" y="5661659"/>
              <a:ext cx="2406396" cy="11963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522207" y="6236207"/>
              <a:ext cx="405383" cy="405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540" y="1922475"/>
            <a:ext cx="5798820" cy="1061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547620" algn="l"/>
              </a:tabLst>
            </a:pPr>
            <a:r>
              <a:rPr dirty="0" sz="3400" spc="-380">
                <a:solidFill>
                  <a:srgbClr val="FFFFFF"/>
                </a:solidFill>
                <a:latin typeface="Arial"/>
                <a:cs typeface="Arial"/>
              </a:rPr>
              <a:t>PRÉVENTION	</a:t>
            </a:r>
            <a:r>
              <a:rPr dirty="0" sz="3400" spc="-505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3400" spc="-484">
                <a:solidFill>
                  <a:srgbClr val="FFFFFF"/>
                </a:solidFill>
                <a:latin typeface="Arial"/>
                <a:cs typeface="Arial"/>
              </a:rPr>
              <a:t>CONTRÔLE </a:t>
            </a:r>
            <a:r>
              <a:rPr dirty="0" sz="3400" spc="-550">
                <a:solidFill>
                  <a:srgbClr val="FFFFFF"/>
                </a:solidFill>
                <a:latin typeface="Arial"/>
                <a:cs typeface="Arial"/>
              </a:rPr>
              <a:t>DES  </a:t>
            </a:r>
            <a:r>
              <a:rPr dirty="0" sz="3400" spc="-38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3506165"/>
            <a:ext cx="7484745" cy="1863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60" b="1">
                <a:solidFill>
                  <a:srgbClr val="FFFFFF"/>
                </a:solidFill>
                <a:latin typeface="Arial"/>
                <a:cs typeface="Arial"/>
              </a:rPr>
              <a:t>CAPSULE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98700"/>
              </a:lnSpc>
              <a:spcBef>
                <a:spcPts val="200"/>
              </a:spcBef>
            </a:pPr>
            <a:r>
              <a:rPr dirty="0" sz="2800" spc="-220">
                <a:solidFill>
                  <a:srgbClr val="FFFFFF"/>
                </a:solidFill>
                <a:latin typeface="Georgia"/>
                <a:cs typeface="Georgia"/>
              </a:rPr>
              <a:t>INTRODUCTION </a:t>
            </a:r>
            <a:r>
              <a:rPr dirty="0" sz="2800" spc="-320">
                <a:solidFill>
                  <a:srgbClr val="FFFFFF"/>
                </a:solidFill>
                <a:latin typeface="Georgia"/>
                <a:cs typeface="Georgia"/>
              </a:rPr>
              <a:t>AUX </a:t>
            </a:r>
            <a:r>
              <a:rPr dirty="0" sz="2800" spc="-240">
                <a:solidFill>
                  <a:srgbClr val="FFFFFF"/>
                </a:solidFill>
                <a:latin typeface="Georgia"/>
                <a:cs typeface="Georgia"/>
              </a:rPr>
              <a:t>MESURES </a:t>
            </a:r>
            <a:r>
              <a:rPr dirty="0" sz="2800" spc="-235">
                <a:solidFill>
                  <a:srgbClr val="FFFFFF"/>
                </a:solidFill>
                <a:latin typeface="Georgia"/>
                <a:cs typeface="Georgia"/>
              </a:rPr>
              <a:t>DE </a:t>
            </a:r>
            <a:r>
              <a:rPr dirty="0" sz="2800" spc="-200">
                <a:solidFill>
                  <a:srgbClr val="FFFFFF"/>
                </a:solidFill>
                <a:latin typeface="Georgia"/>
                <a:cs typeface="Georgia"/>
              </a:rPr>
              <a:t>PRÉVENTION  </a:t>
            </a:r>
            <a:r>
              <a:rPr dirty="0" sz="2800" spc="-155">
                <a:solidFill>
                  <a:srgbClr val="FFFFFF"/>
                </a:solidFill>
                <a:latin typeface="Georgia"/>
                <a:cs typeface="Georgia"/>
              </a:rPr>
              <a:t>ET </a:t>
            </a:r>
            <a:r>
              <a:rPr dirty="0" sz="2800" spc="-225">
                <a:solidFill>
                  <a:srgbClr val="FFFFFF"/>
                </a:solidFill>
                <a:latin typeface="Georgia"/>
                <a:cs typeface="Georgia"/>
              </a:rPr>
              <a:t>CONTRÔLE DES </a:t>
            </a:r>
            <a:r>
              <a:rPr dirty="0" sz="2800" spc="-200">
                <a:solidFill>
                  <a:srgbClr val="FFFFFF"/>
                </a:solidFill>
                <a:latin typeface="Georgia"/>
                <a:cs typeface="Georgia"/>
              </a:rPr>
              <a:t>INFECTIONS </a:t>
            </a:r>
            <a:r>
              <a:rPr dirty="0" sz="2800" spc="-105">
                <a:solidFill>
                  <a:srgbClr val="FFFFFF"/>
                </a:solidFill>
                <a:latin typeface="Georgia"/>
                <a:cs typeface="Georgia"/>
              </a:rPr>
              <a:t>(PCI) </a:t>
            </a:r>
            <a:r>
              <a:rPr dirty="0" sz="2800" spc="-240">
                <a:solidFill>
                  <a:srgbClr val="FFFFFF"/>
                </a:solidFill>
                <a:latin typeface="Georgia"/>
                <a:cs typeface="Georgia"/>
              </a:rPr>
              <a:t>EN  </a:t>
            </a:r>
            <a:r>
              <a:rPr dirty="0" sz="2800" spc="-220">
                <a:solidFill>
                  <a:srgbClr val="FFFFFF"/>
                </a:solidFill>
                <a:latin typeface="Georgia"/>
                <a:cs typeface="Georgia"/>
              </a:rPr>
              <a:t>CONTEXTE </a:t>
            </a:r>
            <a:r>
              <a:rPr dirty="0" sz="2800" spc="-235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dirty="0" sz="2800" spc="-35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Georgia"/>
                <a:cs typeface="Georgia"/>
              </a:rPr>
              <a:t>COVID-19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6236614"/>
            <a:ext cx="3662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4" b="1">
                <a:solidFill>
                  <a:srgbClr val="FFFFFF"/>
                </a:solidFill>
                <a:latin typeface="Georgia"/>
                <a:cs typeface="Georgia"/>
              </a:rPr>
              <a:t>SERVICE </a:t>
            </a:r>
            <a:r>
              <a:rPr dirty="0" sz="1800" spc="-245" b="1">
                <a:solidFill>
                  <a:srgbClr val="FFFFFF"/>
                </a:solidFill>
                <a:latin typeface="Georgia"/>
                <a:cs typeface="Georgia"/>
              </a:rPr>
              <a:t>DE </a:t>
            </a:r>
            <a:r>
              <a:rPr dirty="0" sz="1800" spc="-204" b="1">
                <a:solidFill>
                  <a:srgbClr val="FFFFFF"/>
                </a:solidFill>
                <a:latin typeface="Georgia"/>
                <a:cs typeface="Georgia"/>
              </a:rPr>
              <a:t>PCI </a:t>
            </a:r>
            <a:r>
              <a:rPr dirty="0" sz="1800" spc="-210" b="1">
                <a:solidFill>
                  <a:srgbClr val="FFFFFF"/>
                </a:solidFill>
                <a:latin typeface="Arial"/>
                <a:cs typeface="Arial"/>
              </a:rPr>
              <a:t>VERSION</a:t>
            </a:r>
            <a:r>
              <a:rPr dirty="0" sz="1800" spc="-2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2021-04-28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85825">
              <a:lnSpc>
                <a:spcPct val="100000"/>
              </a:lnSpc>
              <a:spcBef>
                <a:spcPts val="95"/>
              </a:spcBef>
            </a:pPr>
            <a:r>
              <a:rPr dirty="0" spc="-320">
                <a:latin typeface="Arial"/>
                <a:cs typeface="Arial"/>
              </a:rPr>
              <a:t>COVID-19</a:t>
            </a:r>
          </a:p>
          <a:p>
            <a:pPr marL="885825">
              <a:lnSpc>
                <a:spcPct val="100000"/>
              </a:lnSpc>
              <a:spcBef>
                <a:spcPts val="35"/>
              </a:spcBef>
            </a:pPr>
            <a:r>
              <a:rPr dirty="0" spc="-315">
                <a:latin typeface="Arial"/>
                <a:cs typeface="Arial"/>
              </a:rPr>
              <a:t>Survie </a:t>
            </a:r>
            <a:r>
              <a:rPr dirty="0" spc="-375">
                <a:latin typeface="Arial"/>
                <a:cs typeface="Arial"/>
              </a:rPr>
              <a:t>dans</a:t>
            </a:r>
            <a:r>
              <a:rPr dirty="0" spc="-145">
                <a:latin typeface="Arial"/>
                <a:cs typeface="Arial"/>
              </a:rPr>
              <a:t> </a:t>
            </a:r>
            <a:r>
              <a:rPr dirty="0" spc="-240">
                <a:latin typeface="Arial"/>
                <a:cs typeface="Arial"/>
              </a:rPr>
              <a:t>l’environnement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6788" y="1598803"/>
            <a:ext cx="6621780" cy="4017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90">
                <a:latin typeface="Arial"/>
                <a:cs typeface="Arial"/>
              </a:rPr>
              <a:t>Le </a:t>
            </a:r>
            <a:r>
              <a:rPr dirty="0" sz="1900" spc="-70">
                <a:latin typeface="Arial"/>
                <a:cs typeface="Arial"/>
              </a:rPr>
              <a:t>virus </a:t>
            </a:r>
            <a:r>
              <a:rPr dirty="0" sz="1900" spc="-30">
                <a:latin typeface="Arial"/>
                <a:cs typeface="Arial"/>
              </a:rPr>
              <a:t>pourrait </a:t>
            </a:r>
            <a:r>
              <a:rPr dirty="0" sz="1900" spc="-35">
                <a:latin typeface="Arial"/>
                <a:cs typeface="Arial"/>
              </a:rPr>
              <a:t>être </a:t>
            </a:r>
            <a:r>
              <a:rPr dirty="0" sz="1900" spc="-70">
                <a:latin typeface="Arial"/>
                <a:cs typeface="Arial"/>
              </a:rPr>
              <a:t>viable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ts val="2050"/>
              </a:lnSpc>
              <a:spcBef>
                <a:spcPts val="13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900" spc="-100">
                <a:latin typeface="Arial"/>
                <a:cs typeface="Arial"/>
              </a:rPr>
              <a:t>24 </a:t>
            </a:r>
            <a:r>
              <a:rPr dirty="0" sz="1900" spc="-95">
                <a:latin typeface="Arial"/>
                <a:cs typeface="Arial"/>
              </a:rPr>
              <a:t>heures </a:t>
            </a:r>
            <a:r>
              <a:rPr dirty="0" sz="1900" spc="-85">
                <a:latin typeface="Arial"/>
                <a:cs typeface="Arial"/>
              </a:rPr>
              <a:t>sur </a:t>
            </a:r>
            <a:r>
              <a:rPr dirty="0" sz="1900" spc="-65">
                <a:latin typeface="Arial"/>
                <a:cs typeface="Arial"/>
              </a:rPr>
              <a:t>du</a:t>
            </a:r>
            <a:r>
              <a:rPr dirty="0" sz="1900" spc="-140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carton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ts val="1595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900" spc="-100">
                <a:latin typeface="Arial"/>
                <a:cs typeface="Arial"/>
              </a:rPr>
              <a:t>48 </a:t>
            </a:r>
            <a:r>
              <a:rPr dirty="0" sz="1900" spc="-150">
                <a:latin typeface="Arial"/>
                <a:cs typeface="Arial"/>
              </a:rPr>
              <a:t>à </a:t>
            </a:r>
            <a:r>
              <a:rPr dirty="0" sz="1900" spc="-100">
                <a:latin typeface="Arial"/>
                <a:cs typeface="Arial"/>
              </a:rPr>
              <a:t>72 </a:t>
            </a:r>
            <a:r>
              <a:rPr dirty="0" sz="1900" spc="-95">
                <a:latin typeface="Arial"/>
                <a:cs typeface="Arial"/>
              </a:rPr>
              <a:t>heures </a:t>
            </a:r>
            <a:r>
              <a:rPr dirty="0" sz="1900" spc="-85">
                <a:latin typeface="Arial"/>
                <a:cs typeface="Arial"/>
              </a:rPr>
              <a:t>sur une </a:t>
            </a:r>
            <a:r>
              <a:rPr dirty="0" sz="1900" spc="-95">
                <a:latin typeface="Arial"/>
                <a:cs typeface="Arial"/>
              </a:rPr>
              <a:t>surface </a:t>
            </a:r>
            <a:r>
              <a:rPr dirty="0" sz="1900" spc="-90">
                <a:latin typeface="Arial"/>
                <a:cs typeface="Arial"/>
              </a:rPr>
              <a:t>en </a:t>
            </a:r>
            <a:r>
              <a:rPr dirty="0" sz="1900" spc="-65">
                <a:latin typeface="Arial"/>
                <a:cs typeface="Arial"/>
              </a:rPr>
              <a:t>plastique </a:t>
            </a:r>
            <a:r>
              <a:rPr dirty="0" sz="1900" spc="-10">
                <a:latin typeface="Arial"/>
                <a:cs typeface="Arial"/>
              </a:rPr>
              <a:t>et </a:t>
            </a:r>
            <a:r>
              <a:rPr dirty="0" sz="1900" spc="-85">
                <a:latin typeface="Arial"/>
                <a:cs typeface="Arial"/>
              </a:rPr>
              <a:t>sur</a:t>
            </a:r>
            <a:r>
              <a:rPr dirty="0" sz="1900" spc="-195">
                <a:latin typeface="Arial"/>
                <a:cs typeface="Arial"/>
              </a:rPr>
              <a:t> </a:t>
            </a:r>
            <a:r>
              <a:rPr dirty="0" sz="1900" spc="-65">
                <a:latin typeface="Arial"/>
                <a:cs typeface="Arial"/>
              </a:rPr>
              <a:t>l’acier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595"/>
              </a:lnSpc>
            </a:pPr>
            <a:r>
              <a:rPr dirty="0" sz="1900" spc="-80">
                <a:latin typeface="Arial"/>
                <a:cs typeface="Arial"/>
              </a:rPr>
              <a:t>inoxydable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900" spc="-95">
                <a:latin typeface="Arial"/>
                <a:cs typeface="Arial"/>
              </a:rPr>
              <a:t>4 heures </a:t>
            </a:r>
            <a:r>
              <a:rPr dirty="0" sz="1900" spc="-85">
                <a:latin typeface="Arial"/>
                <a:cs typeface="Arial"/>
              </a:rPr>
              <a:t>sur </a:t>
            </a:r>
            <a:r>
              <a:rPr dirty="0" sz="1900" spc="-50">
                <a:latin typeface="Arial"/>
                <a:cs typeface="Arial"/>
              </a:rPr>
              <a:t>le</a:t>
            </a:r>
            <a:r>
              <a:rPr dirty="0" sz="1900" spc="-140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cuivre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ts val="2055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900" spc="-155">
                <a:latin typeface="Arial"/>
                <a:cs typeface="Arial"/>
              </a:rPr>
              <a:t>Près </a:t>
            </a:r>
            <a:r>
              <a:rPr dirty="0" sz="1900" spc="-90">
                <a:latin typeface="Arial"/>
                <a:cs typeface="Arial"/>
              </a:rPr>
              <a:t>de </a:t>
            </a:r>
            <a:r>
              <a:rPr dirty="0" sz="1900" spc="-100">
                <a:latin typeface="Arial"/>
                <a:cs typeface="Arial"/>
              </a:rPr>
              <a:t>3 </a:t>
            </a:r>
            <a:r>
              <a:rPr dirty="0" sz="1900" spc="-95">
                <a:latin typeface="Arial"/>
                <a:cs typeface="Arial"/>
              </a:rPr>
              <a:t>heures </a:t>
            </a:r>
            <a:r>
              <a:rPr dirty="0" sz="1900" spc="-125">
                <a:latin typeface="Arial"/>
                <a:cs typeface="Arial"/>
              </a:rPr>
              <a:t>dans </a:t>
            </a:r>
            <a:r>
              <a:rPr dirty="0" sz="1900" spc="-40">
                <a:latin typeface="Arial"/>
                <a:cs typeface="Arial"/>
              </a:rPr>
              <a:t>l’air </a:t>
            </a:r>
            <a:r>
              <a:rPr dirty="0" sz="1900" spc="-55">
                <a:latin typeface="Arial"/>
                <a:cs typeface="Arial"/>
              </a:rPr>
              <a:t>ambiant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900" spc="-95">
                <a:latin typeface="Arial"/>
                <a:cs typeface="Arial"/>
              </a:rPr>
              <a:t>Considérant </a:t>
            </a:r>
            <a:r>
              <a:rPr dirty="0" sz="1900" spc="-90">
                <a:latin typeface="Arial"/>
                <a:cs typeface="Arial"/>
              </a:rPr>
              <a:t>cela, </a:t>
            </a:r>
            <a:r>
              <a:rPr dirty="0" sz="1900" spc="15">
                <a:latin typeface="Arial"/>
                <a:cs typeface="Arial"/>
              </a:rPr>
              <a:t>il </a:t>
            </a:r>
            <a:r>
              <a:rPr dirty="0" sz="1900" spc="-80">
                <a:latin typeface="Arial"/>
                <a:cs typeface="Arial"/>
              </a:rPr>
              <a:t>est </a:t>
            </a:r>
            <a:r>
              <a:rPr dirty="0" sz="1900" spc="-85">
                <a:latin typeface="Arial"/>
                <a:cs typeface="Arial"/>
              </a:rPr>
              <a:t>donc </a:t>
            </a:r>
            <a:r>
              <a:rPr dirty="0" sz="1900" spc="-55">
                <a:latin typeface="Arial"/>
                <a:cs typeface="Arial"/>
              </a:rPr>
              <a:t>très </a:t>
            </a:r>
            <a:r>
              <a:rPr dirty="0" sz="1900" spc="-25">
                <a:latin typeface="Arial"/>
                <a:cs typeface="Arial"/>
              </a:rPr>
              <a:t>important </a:t>
            </a:r>
            <a:r>
              <a:rPr dirty="0" sz="1900" spc="-50">
                <a:latin typeface="Arial"/>
                <a:cs typeface="Arial"/>
              </a:rPr>
              <a:t>d’effectuer </a:t>
            </a:r>
            <a:r>
              <a:rPr dirty="0" sz="1900" spc="-85">
                <a:latin typeface="Arial"/>
                <a:cs typeface="Arial"/>
              </a:rPr>
              <a:t>une  </a:t>
            </a:r>
            <a:r>
              <a:rPr dirty="0" sz="1900" spc="-60">
                <a:latin typeface="Arial"/>
                <a:cs typeface="Arial"/>
              </a:rPr>
              <a:t>désinfection </a:t>
            </a:r>
            <a:r>
              <a:rPr dirty="0" sz="1900" spc="-80">
                <a:latin typeface="Arial"/>
                <a:cs typeface="Arial"/>
              </a:rPr>
              <a:t>rigoureuse </a:t>
            </a:r>
            <a:r>
              <a:rPr dirty="0" sz="1900" spc="-90">
                <a:latin typeface="Arial"/>
                <a:cs typeface="Arial"/>
              </a:rPr>
              <a:t>de </a:t>
            </a:r>
            <a:r>
              <a:rPr dirty="0" sz="1900" spc="15">
                <a:latin typeface="Arial"/>
                <a:cs typeface="Arial"/>
              </a:rPr>
              <a:t>tout </a:t>
            </a:r>
            <a:r>
              <a:rPr dirty="0" sz="1900" spc="-55">
                <a:latin typeface="Arial"/>
                <a:cs typeface="Arial"/>
              </a:rPr>
              <a:t>le </a:t>
            </a:r>
            <a:r>
              <a:rPr dirty="0" sz="1900" spc="-45">
                <a:latin typeface="Arial"/>
                <a:cs typeface="Arial"/>
              </a:rPr>
              <a:t>matériel </a:t>
            </a:r>
            <a:r>
              <a:rPr dirty="0" sz="1900" spc="-10">
                <a:latin typeface="Arial"/>
                <a:cs typeface="Arial"/>
              </a:rPr>
              <a:t>et </a:t>
            </a:r>
            <a:r>
              <a:rPr dirty="0" sz="1900" spc="-110">
                <a:latin typeface="Arial"/>
                <a:cs typeface="Arial"/>
              </a:rPr>
              <a:t>surfaces </a:t>
            </a:r>
            <a:r>
              <a:rPr dirty="0" sz="1900" spc="-40">
                <a:latin typeface="Arial"/>
                <a:cs typeface="Arial"/>
              </a:rPr>
              <a:t>qui </a:t>
            </a:r>
            <a:r>
              <a:rPr dirty="0" sz="1900" spc="-65">
                <a:latin typeface="Arial"/>
                <a:cs typeface="Arial"/>
              </a:rPr>
              <a:t>peuvent  </a:t>
            </a:r>
            <a:r>
              <a:rPr dirty="0" sz="1900" spc="-35">
                <a:latin typeface="Arial"/>
                <a:cs typeface="Arial"/>
              </a:rPr>
              <a:t>être </a:t>
            </a:r>
            <a:r>
              <a:rPr dirty="0" sz="1900" spc="-65">
                <a:latin typeface="Arial"/>
                <a:cs typeface="Arial"/>
              </a:rPr>
              <a:t>utilisées lors </a:t>
            </a:r>
            <a:r>
              <a:rPr dirty="0" sz="1900" spc="-90">
                <a:latin typeface="Arial"/>
                <a:cs typeface="Arial"/>
              </a:rPr>
              <a:t>de </a:t>
            </a:r>
            <a:r>
              <a:rPr dirty="0" sz="1900" spc="-105">
                <a:latin typeface="Arial"/>
                <a:cs typeface="Arial"/>
              </a:rPr>
              <a:t>chaque </a:t>
            </a:r>
            <a:r>
              <a:rPr dirty="0" sz="1900" spc="-40">
                <a:latin typeface="Arial"/>
                <a:cs typeface="Arial"/>
              </a:rPr>
              <a:t>activité </a:t>
            </a:r>
            <a:r>
              <a:rPr dirty="0" sz="1900" spc="-60">
                <a:latin typeface="Arial"/>
                <a:cs typeface="Arial"/>
              </a:rPr>
              <a:t>ou </a:t>
            </a:r>
            <a:r>
              <a:rPr dirty="0" sz="1900" spc="-135">
                <a:latin typeface="Arial"/>
                <a:cs typeface="Arial"/>
              </a:rPr>
              <a:t>des </a:t>
            </a:r>
            <a:r>
              <a:rPr dirty="0" sz="1900" spc="-55">
                <a:latin typeface="Arial"/>
                <a:cs typeface="Arial"/>
              </a:rPr>
              <a:t>objets </a:t>
            </a:r>
            <a:r>
              <a:rPr dirty="0" sz="1900" spc="-40">
                <a:latin typeface="Arial"/>
                <a:cs typeface="Arial"/>
              </a:rPr>
              <a:t>qui </a:t>
            </a:r>
            <a:r>
              <a:rPr dirty="0" sz="1900" spc="-60">
                <a:latin typeface="Arial"/>
                <a:cs typeface="Arial"/>
              </a:rPr>
              <a:t>peuvent </a:t>
            </a:r>
            <a:r>
              <a:rPr dirty="0" sz="1900" spc="-35">
                <a:latin typeface="Arial"/>
                <a:cs typeface="Arial"/>
              </a:rPr>
              <a:t>être  </a:t>
            </a:r>
            <a:r>
              <a:rPr dirty="0" sz="1900" spc="-120">
                <a:latin typeface="Arial"/>
                <a:cs typeface="Arial"/>
              </a:rPr>
              <a:t>amenés </a:t>
            </a:r>
            <a:r>
              <a:rPr dirty="0" sz="1900" spc="-114">
                <a:latin typeface="Arial"/>
                <a:cs typeface="Arial"/>
              </a:rPr>
              <a:t>aux </a:t>
            </a:r>
            <a:r>
              <a:rPr dirty="0" sz="1900" spc="-135">
                <a:latin typeface="Arial"/>
                <a:cs typeface="Arial"/>
              </a:rPr>
              <a:t>usagers </a:t>
            </a:r>
            <a:r>
              <a:rPr dirty="0" sz="1900" spc="-65">
                <a:latin typeface="Arial"/>
                <a:cs typeface="Arial"/>
              </a:rPr>
              <a:t>ou </a:t>
            </a:r>
            <a:r>
              <a:rPr dirty="0" sz="1900" spc="-95">
                <a:latin typeface="Arial"/>
                <a:cs typeface="Arial"/>
              </a:rPr>
              <a:t>partagés </a:t>
            </a:r>
            <a:r>
              <a:rPr dirty="0" sz="1900" spc="-40">
                <a:latin typeface="Arial"/>
                <a:cs typeface="Arial"/>
              </a:rPr>
              <a:t>entre </a:t>
            </a:r>
            <a:r>
              <a:rPr dirty="0" sz="1900" spc="-90">
                <a:latin typeface="Arial"/>
                <a:cs typeface="Arial"/>
              </a:rPr>
              <a:t>eux, </a:t>
            </a:r>
            <a:r>
              <a:rPr dirty="0" sz="1900" spc="-140">
                <a:latin typeface="Arial"/>
                <a:cs typeface="Arial"/>
              </a:rPr>
              <a:t>avec </a:t>
            </a:r>
            <a:r>
              <a:rPr dirty="0" sz="1900" spc="-130">
                <a:latin typeface="Arial"/>
                <a:cs typeface="Arial"/>
              </a:rPr>
              <a:t>des </a:t>
            </a:r>
            <a:r>
              <a:rPr dirty="0" sz="1900" spc="-45">
                <a:latin typeface="Arial"/>
                <a:cs typeface="Arial"/>
              </a:rPr>
              <a:t>produits </a:t>
            </a:r>
            <a:r>
              <a:rPr dirty="0" sz="1900" spc="-95">
                <a:latin typeface="Arial"/>
                <a:cs typeface="Arial"/>
              </a:rPr>
              <a:t>de  </a:t>
            </a:r>
            <a:r>
              <a:rPr dirty="0" sz="1900" spc="-65">
                <a:latin typeface="Arial"/>
                <a:cs typeface="Arial"/>
              </a:rPr>
              <a:t>désinfection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65">
                <a:latin typeface="Arial"/>
                <a:cs typeface="Arial"/>
              </a:rPr>
              <a:t>conforme.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80"/>
              </a:spcBef>
            </a:pPr>
            <a:r>
              <a:rPr dirty="0" sz="1400" spc="-80">
                <a:solidFill>
                  <a:srgbClr val="585858"/>
                </a:solidFill>
                <a:latin typeface="Arial"/>
                <a:cs typeface="Arial"/>
              </a:rPr>
              <a:t>MSSS.gouv.qc.ca/directives 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Avril</a:t>
            </a:r>
            <a:r>
              <a:rPr dirty="0" sz="14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585858"/>
                </a:solidFill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7042" y="152780"/>
            <a:ext cx="544766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85">
                <a:latin typeface="Arial"/>
                <a:cs typeface="Arial"/>
              </a:rPr>
              <a:t>COVID-19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600" spc="-280">
                <a:latin typeface="Arial"/>
                <a:cs typeface="Arial"/>
              </a:rPr>
              <a:t>Survie </a:t>
            </a:r>
            <a:r>
              <a:rPr dirty="0" sz="3600" spc="-335">
                <a:latin typeface="Arial"/>
                <a:cs typeface="Arial"/>
              </a:rPr>
              <a:t>dans</a:t>
            </a:r>
            <a:r>
              <a:rPr dirty="0" sz="3600" spc="-150">
                <a:latin typeface="Arial"/>
                <a:cs typeface="Arial"/>
              </a:rPr>
              <a:t> </a:t>
            </a:r>
            <a:r>
              <a:rPr dirty="0" sz="3600" spc="-215">
                <a:latin typeface="Arial"/>
                <a:cs typeface="Arial"/>
              </a:rPr>
              <a:t>l’environnement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4607" y="1697227"/>
            <a:ext cx="6770370" cy="335407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 i="1">
                <a:latin typeface="Carlito"/>
                <a:cs typeface="Carlito"/>
              </a:rPr>
              <a:t>Afin de </a:t>
            </a:r>
            <a:r>
              <a:rPr dirty="0" sz="2800" spc="-10" i="1">
                <a:latin typeface="Carlito"/>
                <a:cs typeface="Carlito"/>
              </a:rPr>
              <a:t>bien désinfecter une surface, </a:t>
            </a:r>
            <a:r>
              <a:rPr dirty="0" sz="2800" spc="-5" i="1">
                <a:latin typeface="Carlito"/>
                <a:cs typeface="Carlito"/>
              </a:rPr>
              <a:t>il </a:t>
            </a:r>
            <a:r>
              <a:rPr dirty="0" sz="2800" spc="-15" i="1">
                <a:latin typeface="Carlito"/>
                <a:cs typeface="Carlito"/>
              </a:rPr>
              <a:t>est  </a:t>
            </a:r>
            <a:r>
              <a:rPr dirty="0" sz="2800" spc="-15" i="1">
                <a:latin typeface="Carlito"/>
                <a:cs typeface="Carlito"/>
              </a:rPr>
              <a:t>important </a:t>
            </a:r>
            <a:r>
              <a:rPr dirty="0" sz="2800" spc="-5" i="1">
                <a:latin typeface="Carlito"/>
                <a:cs typeface="Carlito"/>
              </a:rPr>
              <a:t>de </a:t>
            </a:r>
            <a:r>
              <a:rPr dirty="0" sz="2800" spc="-15" i="1">
                <a:latin typeface="Carlito"/>
                <a:cs typeface="Carlito"/>
              </a:rPr>
              <a:t>faire </a:t>
            </a:r>
            <a:r>
              <a:rPr dirty="0" sz="2800" i="1">
                <a:latin typeface="Carlito"/>
                <a:cs typeface="Carlito"/>
              </a:rPr>
              <a:t>un </a:t>
            </a:r>
            <a:r>
              <a:rPr dirty="0" sz="2800" spc="-10" i="1">
                <a:latin typeface="Carlito"/>
                <a:cs typeface="Carlito"/>
              </a:rPr>
              <a:t>mouvement </a:t>
            </a:r>
            <a:r>
              <a:rPr dirty="0" sz="2800" spc="-5" i="1">
                <a:latin typeface="Carlito"/>
                <a:cs typeface="Carlito"/>
              </a:rPr>
              <a:t>de </a:t>
            </a:r>
            <a:r>
              <a:rPr dirty="0" sz="2800" spc="-10" i="1">
                <a:latin typeface="Carlito"/>
                <a:cs typeface="Carlito"/>
              </a:rPr>
              <a:t>friction  </a:t>
            </a:r>
            <a:r>
              <a:rPr dirty="0" sz="2800" spc="-15" i="1">
                <a:latin typeface="Carlito"/>
                <a:cs typeface="Carlito"/>
              </a:rPr>
              <a:t>et </a:t>
            </a:r>
            <a:r>
              <a:rPr dirty="0" sz="2800" spc="-5" i="1">
                <a:latin typeface="Carlito"/>
                <a:cs typeface="Carlito"/>
              </a:rPr>
              <a:t>de respecter le </a:t>
            </a:r>
            <a:r>
              <a:rPr dirty="0" sz="2800" spc="-15" i="1">
                <a:latin typeface="Carlito"/>
                <a:cs typeface="Carlito"/>
              </a:rPr>
              <a:t>temps </a:t>
            </a:r>
            <a:r>
              <a:rPr dirty="0" sz="2800" i="1">
                <a:latin typeface="Carlito"/>
                <a:cs typeface="Carlito"/>
              </a:rPr>
              <a:t>de </a:t>
            </a:r>
            <a:r>
              <a:rPr dirty="0" sz="2800" spc="-20" i="1">
                <a:latin typeface="Carlito"/>
                <a:cs typeface="Carlito"/>
              </a:rPr>
              <a:t>contact </a:t>
            </a:r>
            <a:r>
              <a:rPr dirty="0" sz="2800" spc="-10" i="1">
                <a:latin typeface="Carlito"/>
                <a:cs typeface="Carlito"/>
              </a:rPr>
              <a:t>du  </a:t>
            </a:r>
            <a:r>
              <a:rPr dirty="0" sz="2800" spc="-5" i="1">
                <a:latin typeface="Carlito"/>
                <a:cs typeface="Carlito"/>
              </a:rPr>
              <a:t>produit, soit </a:t>
            </a:r>
            <a:r>
              <a:rPr dirty="0" sz="2800" spc="-10" i="1">
                <a:latin typeface="Carlito"/>
                <a:cs typeface="Carlito"/>
              </a:rPr>
              <a:t>le </a:t>
            </a:r>
            <a:r>
              <a:rPr dirty="0" sz="2800" spc="-15" i="1">
                <a:latin typeface="Carlito"/>
                <a:cs typeface="Carlito"/>
              </a:rPr>
              <a:t>temps </a:t>
            </a:r>
            <a:r>
              <a:rPr dirty="0" sz="2800" spc="-5" i="1">
                <a:latin typeface="Carlito"/>
                <a:cs typeface="Carlito"/>
              </a:rPr>
              <a:t>où la </a:t>
            </a:r>
            <a:r>
              <a:rPr dirty="0" sz="2800" spc="-10" i="1">
                <a:latin typeface="Carlito"/>
                <a:cs typeface="Carlito"/>
              </a:rPr>
              <a:t>surface </a:t>
            </a:r>
            <a:r>
              <a:rPr dirty="0" sz="2800" spc="-5" i="1">
                <a:latin typeface="Carlito"/>
                <a:cs typeface="Carlito"/>
              </a:rPr>
              <a:t>devra  </a:t>
            </a:r>
            <a:r>
              <a:rPr dirty="0" sz="2800" spc="-10" i="1">
                <a:latin typeface="Carlito"/>
                <a:cs typeface="Carlito"/>
              </a:rPr>
              <a:t>demeurer humide </a:t>
            </a:r>
            <a:r>
              <a:rPr dirty="0" sz="2800" spc="-15" i="1">
                <a:latin typeface="Carlito"/>
                <a:cs typeface="Carlito"/>
              </a:rPr>
              <a:t>suite </a:t>
            </a:r>
            <a:r>
              <a:rPr dirty="0" sz="2800" spc="-5" i="1">
                <a:latin typeface="Carlito"/>
                <a:cs typeface="Carlito"/>
              </a:rPr>
              <a:t>au</a:t>
            </a:r>
            <a:r>
              <a:rPr dirty="0" sz="2800" spc="45" i="1">
                <a:latin typeface="Carlito"/>
                <a:cs typeface="Carlito"/>
              </a:rPr>
              <a:t> </a:t>
            </a:r>
            <a:r>
              <a:rPr dirty="0" sz="2800" spc="-10" i="1">
                <a:latin typeface="Carlito"/>
                <a:cs typeface="Carlito"/>
              </a:rPr>
              <a:t>frottement.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>
              <a:latin typeface="Carlito"/>
              <a:cs typeface="Carlito"/>
            </a:endParaRPr>
          </a:p>
          <a:p>
            <a:pPr marL="355600" marR="170815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 spc="-380">
                <a:latin typeface="Arial"/>
                <a:cs typeface="Arial"/>
              </a:rPr>
              <a:t>Se </a:t>
            </a:r>
            <a:r>
              <a:rPr dirty="0" sz="2800" spc="-70">
                <a:latin typeface="Arial"/>
                <a:cs typeface="Arial"/>
              </a:rPr>
              <a:t>référer </a:t>
            </a:r>
            <a:r>
              <a:rPr dirty="0" sz="2800" spc="-155">
                <a:latin typeface="Arial"/>
                <a:cs typeface="Arial"/>
              </a:rPr>
              <a:t>au </a:t>
            </a:r>
            <a:r>
              <a:rPr dirty="0" sz="2800" spc="-105">
                <a:latin typeface="Arial"/>
                <a:cs typeface="Arial"/>
              </a:rPr>
              <a:t>gestionnaire </a:t>
            </a:r>
            <a:r>
              <a:rPr dirty="0" sz="2800" spc="-130">
                <a:latin typeface="Arial"/>
                <a:cs typeface="Arial"/>
              </a:rPr>
              <a:t>de </a:t>
            </a:r>
            <a:r>
              <a:rPr dirty="0" sz="2800" spc="-105">
                <a:latin typeface="Arial"/>
                <a:cs typeface="Arial"/>
              </a:rPr>
              <a:t>la </a:t>
            </a:r>
            <a:r>
              <a:rPr dirty="0" sz="2800" spc="-150">
                <a:latin typeface="Arial"/>
                <a:cs typeface="Arial"/>
              </a:rPr>
              <a:t>ressource  </a:t>
            </a:r>
            <a:r>
              <a:rPr dirty="0" sz="2800" spc="-60">
                <a:latin typeface="Arial"/>
                <a:cs typeface="Arial"/>
              </a:rPr>
              <a:t>pour </a:t>
            </a:r>
            <a:r>
              <a:rPr dirty="0" sz="2800" spc="-35">
                <a:latin typeface="Arial"/>
                <a:cs typeface="Arial"/>
              </a:rPr>
              <a:t>l’utilisation </a:t>
            </a:r>
            <a:r>
              <a:rPr dirty="0" sz="2800" spc="-130">
                <a:latin typeface="Arial"/>
                <a:cs typeface="Arial"/>
              </a:rPr>
              <a:t>de </a:t>
            </a:r>
            <a:r>
              <a:rPr dirty="0" sz="2800" spc="-30">
                <a:latin typeface="Arial"/>
                <a:cs typeface="Arial"/>
              </a:rPr>
              <a:t>produit </a:t>
            </a:r>
            <a:r>
              <a:rPr dirty="0" sz="2800" spc="-110">
                <a:latin typeface="Arial"/>
                <a:cs typeface="Arial"/>
              </a:rPr>
              <a:t>homologué</a:t>
            </a:r>
            <a:r>
              <a:rPr dirty="0" sz="2800" spc="-405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par  </a:t>
            </a:r>
            <a:r>
              <a:rPr dirty="0" sz="2800" spc="-195">
                <a:latin typeface="Arial"/>
                <a:cs typeface="Arial"/>
              </a:rPr>
              <a:t>Santé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210">
                <a:latin typeface="Arial"/>
                <a:cs typeface="Arial"/>
              </a:rPr>
              <a:t>Canada.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29815" marR="5080" indent="-951230">
              <a:lnSpc>
                <a:spcPct val="100000"/>
              </a:lnSpc>
              <a:spcBef>
                <a:spcPts val="95"/>
              </a:spcBef>
            </a:pPr>
            <a:r>
              <a:rPr dirty="0" spc="-365">
                <a:latin typeface="Georgia"/>
                <a:cs typeface="Georgia"/>
              </a:rPr>
              <a:t>Comment </a:t>
            </a:r>
            <a:r>
              <a:rPr dirty="0" spc="-210">
                <a:latin typeface="Georgia"/>
                <a:cs typeface="Georgia"/>
              </a:rPr>
              <a:t>briser </a:t>
            </a:r>
            <a:r>
              <a:rPr dirty="0" spc="-200">
                <a:latin typeface="Georgia"/>
                <a:cs typeface="Georgia"/>
              </a:rPr>
              <a:t>la </a:t>
            </a:r>
            <a:r>
              <a:rPr dirty="0" spc="-254">
                <a:latin typeface="Georgia"/>
                <a:cs typeface="Georgia"/>
              </a:rPr>
              <a:t>chaîne  </a:t>
            </a:r>
            <a:r>
              <a:rPr dirty="0" spc="-220">
                <a:latin typeface="Georgia"/>
                <a:cs typeface="Georgia"/>
              </a:rPr>
              <a:t>de </a:t>
            </a:r>
            <a:r>
              <a:rPr dirty="0" spc="-260">
                <a:latin typeface="Georgia"/>
                <a:cs typeface="Georgia"/>
              </a:rPr>
              <a:t>transmission</a:t>
            </a:r>
            <a:r>
              <a:rPr dirty="0" spc="-60">
                <a:latin typeface="Georgia"/>
                <a:cs typeface="Georgia"/>
              </a:rPr>
              <a:t> </a:t>
            </a:r>
            <a:r>
              <a:rPr dirty="0" spc="-390">
                <a:latin typeface="Georgia"/>
                <a:cs typeface="Georgia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20029" y="3079749"/>
            <a:ext cx="25787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35">
                <a:latin typeface="Arial"/>
                <a:cs typeface="Arial"/>
              </a:rPr>
              <a:t>Pratiques </a:t>
            </a:r>
            <a:r>
              <a:rPr dirty="0" sz="2800" spc="-130">
                <a:latin typeface="Arial"/>
                <a:cs typeface="Arial"/>
              </a:rPr>
              <a:t>de</a:t>
            </a:r>
            <a:r>
              <a:rPr dirty="0" sz="2800" spc="-190">
                <a:latin typeface="Arial"/>
                <a:cs typeface="Arial"/>
              </a:rPr>
              <a:t> </a:t>
            </a:r>
            <a:r>
              <a:rPr dirty="0" sz="2800" spc="-200">
                <a:latin typeface="Arial"/>
                <a:cs typeface="Arial"/>
              </a:rPr>
              <a:t>base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19745" y="1528952"/>
            <a:ext cx="3512185" cy="4664710"/>
            <a:chOff x="1519745" y="1528952"/>
            <a:chExt cx="3512185" cy="4664710"/>
          </a:xfrm>
        </p:grpSpPr>
        <p:sp>
          <p:nvSpPr>
            <p:cNvPr id="6" name="object 6"/>
            <p:cNvSpPr/>
            <p:nvPr/>
          </p:nvSpPr>
          <p:spPr>
            <a:xfrm>
              <a:off x="1548384" y="1557527"/>
              <a:ext cx="3454908" cy="46070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34033" y="1543240"/>
              <a:ext cx="3483610" cy="4636135"/>
            </a:xfrm>
            <a:custGeom>
              <a:avLst/>
              <a:gdLst/>
              <a:ahLst/>
              <a:cxnLst/>
              <a:rect l="l" t="t" r="r" b="b"/>
              <a:pathLst>
                <a:path w="3483610" h="4636135">
                  <a:moveTo>
                    <a:pt x="0" y="4635627"/>
                  </a:moveTo>
                  <a:lnTo>
                    <a:pt x="3483483" y="4635627"/>
                  </a:lnTo>
                  <a:lnTo>
                    <a:pt x="3483483" y="0"/>
                  </a:lnTo>
                  <a:lnTo>
                    <a:pt x="0" y="0"/>
                  </a:lnTo>
                  <a:lnTo>
                    <a:pt x="0" y="4635627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4338" y="939038"/>
            <a:ext cx="7117080" cy="3962400"/>
            <a:chOff x="1434338" y="939038"/>
            <a:chExt cx="7117080" cy="3962400"/>
          </a:xfrm>
        </p:grpSpPr>
        <p:sp>
          <p:nvSpPr>
            <p:cNvPr id="3" name="object 3"/>
            <p:cNvSpPr/>
            <p:nvPr/>
          </p:nvSpPr>
          <p:spPr>
            <a:xfrm>
              <a:off x="1447038" y="951738"/>
              <a:ext cx="830580" cy="3937000"/>
            </a:xfrm>
            <a:custGeom>
              <a:avLst/>
              <a:gdLst/>
              <a:ahLst/>
              <a:cxnLst/>
              <a:rect l="l" t="t" r="r" b="b"/>
              <a:pathLst>
                <a:path w="830580" h="3937000">
                  <a:moveTo>
                    <a:pt x="15240" y="0"/>
                  </a:moveTo>
                  <a:lnTo>
                    <a:pt x="49208" y="34549"/>
                  </a:lnTo>
                  <a:lnTo>
                    <a:pt x="82454" y="69537"/>
                  </a:lnTo>
                  <a:lnTo>
                    <a:pt x="114977" y="104956"/>
                  </a:lnTo>
                  <a:lnTo>
                    <a:pt x="146778" y="140796"/>
                  </a:lnTo>
                  <a:lnTo>
                    <a:pt x="177856" y="177047"/>
                  </a:lnTo>
                  <a:lnTo>
                    <a:pt x="208211" y="213699"/>
                  </a:lnTo>
                  <a:lnTo>
                    <a:pt x="237843" y="250744"/>
                  </a:lnTo>
                  <a:lnTo>
                    <a:pt x="266753" y="288172"/>
                  </a:lnTo>
                  <a:lnTo>
                    <a:pt x="294940" y="325974"/>
                  </a:lnTo>
                  <a:lnTo>
                    <a:pt x="322404" y="364139"/>
                  </a:lnTo>
                  <a:lnTo>
                    <a:pt x="349145" y="402659"/>
                  </a:lnTo>
                  <a:lnTo>
                    <a:pt x="375164" y="441525"/>
                  </a:lnTo>
                  <a:lnTo>
                    <a:pt x="400459" y="480725"/>
                  </a:lnTo>
                  <a:lnTo>
                    <a:pt x="425033" y="520252"/>
                  </a:lnTo>
                  <a:lnTo>
                    <a:pt x="448883" y="560096"/>
                  </a:lnTo>
                  <a:lnTo>
                    <a:pt x="472011" y="600247"/>
                  </a:lnTo>
                  <a:lnTo>
                    <a:pt x="494415" y="640696"/>
                  </a:lnTo>
                  <a:lnTo>
                    <a:pt x="516098" y="681433"/>
                  </a:lnTo>
                  <a:lnTo>
                    <a:pt x="537057" y="722449"/>
                  </a:lnTo>
                  <a:lnTo>
                    <a:pt x="557294" y="763734"/>
                  </a:lnTo>
                  <a:lnTo>
                    <a:pt x="576808" y="805280"/>
                  </a:lnTo>
                  <a:lnTo>
                    <a:pt x="595599" y="847076"/>
                  </a:lnTo>
                  <a:lnTo>
                    <a:pt x="613667" y="889113"/>
                  </a:lnTo>
                  <a:lnTo>
                    <a:pt x="631013" y="931382"/>
                  </a:lnTo>
                  <a:lnTo>
                    <a:pt x="647636" y="973872"/>
                  </a:lnTo>
                  <a:lnTo>
                    <a:pt x="663536" y="1016576"/>
                  </a:lnTo>
                  <a:lnTo>
                    <a:pt x="678714" y="1059483"/>
                  </a:lnTo>
                  <a:lnTo>
                    <a:pt x="693169" y="1102584"/>
                  </a:lnTo>
                  <a:lnTo>
                    <a:pt x="706901" y="1145869"/>
                  </a:lnTo>
                  <a:lnTo>
                    <a:pt x="719910" y="1189329"/>
                  </a:lnTo>
                  <a:lnTo>
                    <a:pt x="732197" y="1232955"/>
                  </a:lnTo>
                  <a:lnTo>
                    <a:pt x="743760" y="1276736"/>
                  </a:lnTo>
                  <a:lnTo>
                    <a:pt x="754602" y="1320664"/>
                  </a:lnTo>
                  <a:lnTo>
                    <a:pt x="764720" y="1364729"/>
                  </a:lnTo>
                  <a:lnTo>
                    <a:pt x="774116" y="1408922"/>
                  </a:lnTo>
                  <a:lnTo>
                    <a:pt x="782788" y="1453233"/>
                  </a:lnTo>
                  <a:lnTo>
                    <a:pt x="790739" y="1497653"/>
                  </a:lnTo>
                  <a:lnTo>
                    <a:pt x="797966" y="1542172"/>
                  </a:lnTo>
                  <a:lnTo>
                    <a:pt x="804471" y="1586780"/>
                  </a:lnTo>
                  <a:lnTo>
                    <a:pt x="810252" y="1631470"/>
                  </a:lnTo>
                  <a:lnTo>
                    <a:pt x="815312" y="1676230"/>
                  </a:lnTo>
                  <a:lnTo>
                    <a:pt x="819648" y="1721051"/>
                  </a:lnTo>
                  <a:lnTo>
                    <a:pt x="823262" y="1765925"/>
                  </a:lnTo>
                  <a:lnTo>
                    <a:pt x="826153" y="1810841"/>
                  </a:lnTo>
                  <a:lnTo>
                    <a:pt x="828321" y="1855790"/>
                  </a:lnTo>
                  <a:lnTo>
                    <a:pt x="829766" y="1900763"/>
                  </a:lnTo>
                  <a:lnTo>
                    <a:pt x="830489" y="1945750"/>
                  </a:lnTo>
                  <a:lnTo>
                    <a:pt x="830489" y="1990741"/>
                  </a:lnTo>
                  <a:lnTo>
                    <a:pt x="829766" y="2035728"/>
                  </a:lnTo>
                  <a:lnTo>
                    <a:pt x="828321" y="2080701"/>
                  </a:lnTo>
                  <a:lnTo>
                    <a:pt x="826153" y="2125650"/>
                  </a:lnTo>
                  <a:lnTo>
                    <a:pt x="823262" y="2170566"/>
                  </a:lnTo>
                  <a:lnTo>
                    <a:pt x="819648" y="2215440"/>
                  </a:lnTo>
                  <a:lnTo>
                    <a:pt x="815312" y="2260261"/>
                  </a:lnTo>
                  <a:lnTo>
                    <a:pt x="810252" y="2305021"/>
                  </a:lnTo>
                  <a:lnTo>
                    <a:pt x="804471" y="2349711"/>
                  </a:lnTo>
                  <a:lnTo>
                    <a:pt x="797966" y="2394319"/>
                  </a:lnTo>
                  <a:lnTo>
                    <a:pt x="790739" y="2438838"/>
                  </a:lnTo>
                  <a:lnTo>
                    <a:pt x="782788" y="2483258"/>
                  </a:lnTo>
                  <a:lnTo>
                    <a:pt x="774116" y="2527569"/>
                  </a:lnTo>
                  <a:lnTo>
                    <a:pt x="764720" y="2571762"/>
                  </a:lnTo>
                  <a:lnTo>
                    <a:pt x="754602" y="2615827"/>
                  </a:lnTo>
                  <a:lnTo>
                    <a:pt x="743760" y="2659755"/>
                  </a:lnTo>
                  <a:lnTo>
                    <a:pt x="732197" y="2703536"/>
                  </a:lnTo>
                  <a:lnTo>
                    <a:pt x="719910" y="2747162"/>
                  </a:lnTo>
                  <a:lnTo>
                    <a:pt x="706901" y="2790622"/>
                  </a:lnTo>
                  <a:lnTo>
                    <a:pt x="693169" y="2833907"/>
                  </a:lnTo>
                  <a:lnTo>
                    <a:pt x="678714" y="2877008"/>
                  </a:lnTo>
                  <a:lnTo>
                    <a:pt x="663536" y="2919915"/>
                  </a:lnTo>
                  <a:lnTo>
                    <a:pt x="647636" y="2962619"/>
                  </a:lnTo>
                  <a:lnTo>
                    <a:pt x="631013" y="3005109"/>
                  </a:lnTo>
                  <a:lnTo>
                    <a:pt x="613667" y="3047378"/>
                  </a:lnTo>
                  <a:lnTo>
                    <a:pt x="595599" y="3089415"/>
                  </a:lnTo>
                  <a:lnTo>
                    <a:pt x="576808" y="3131211"/>
                  </a:lnTo>
                  <a:lnTo>
                    <a:pt x="557294" y="3172757"/>
                  </a:lnTo>
                  <a:lnTo>
                    <a:pt x="537057" y="3214042"/>
                  </a:lnTo>
                  <a:lnTo>
                    <a:pt x="516098" y="3255058"/>
                  </a:lnTo>
                  <a:lnTo>
                    <a:pt x="494415" y="3295795"/>
                  </a:lnTo>
                  <a:lnTo>
                    <a:pt x="472011" y="3336244"/>
                  </a:lnTo>
                  <a:lnTo>
                    <a:pt x="448883" y="3376395"/>
                  </a:lnTo>
                  <a:lnTo>
                    <a:pt x="425033" y="3416239"/>
                  </a:lnTo>
                  <a:lnTo>
                    <a:pt x="400459" y="3455766"/>
                  </a:lnTo>
                  <a:lnTo>
                    <a:pt x="375164" y="3494966"/>
                  </a:lnTo>
                  <a:lnTo>
                    <a:pt x="349145" y="3533832"/>
                  </a:lnTo>
                  <a:lnTo>
                    <a:pt x="322404" y="3572352"/>
                  </a:lnTo>
                  <a:lnTo>
                    <a:pt x="294940" y="3610517"/>
                  </a:lnTo>
                  <a:lnTo>
                    <a:pt x="266753" y="3648319"/>
                  </a:lnTo>
                  <a:lnTo>
                    <a:pt x="237843" y="3685747"/>
                  </a:lnTo>
                  <a:lnTo>
                    <a:pt x="208211" y="3722792"/>
                  </a:lnTo>
                  <a:lnTo>
                    <a:pt x="177856" y="3759444"/>
                  </a:lnTo>
                  <a:lnTo>
                    <a:pt x="146778" y="3795695"/>
                  </a:lnTo>
                  <a:lnTo>
                    <a:pt x="114977" y="3831535"/>
                  </a:lnTo>
                  <a:lnTo>
                    <a:pt x="82454" y="3866954"/>
                  </a:lnTo>
                  <a:lnTo>
                    <a:pt x="49208" y="3901942"/>
                  </a:lnTo>
                  <a:lnTo>
                    <a:pt x="15240" y="3936492"/>
                  </a:lnTo>
                  <a:lnTo>
                    <a:pt x="0" y="3921252"/>
                  </a:lnTo>
                  <a:lnTo>
                    <a:pt x="34057" y="3886602"/>
                  </a:lnTo>
                  <a:lnTo>
                    <a:pt x="67382" y="3851507"/>
                  </a:lnTo>
                  <a:lnTo>
                    <a:pt x="99975" y="3815976"/>
                  </a:lnTo>
                  <a:lnTo>
                    <a:pt x="131835" y="3780019"/>
                  </a:lnTo>
                  <a:lnTo>
                    <a:pt x="162963" y="3743646"/>
                  </a:lnTo>
                  <a:lnTo>
                    <a:pt x="193358" y="3706866"/>
                  </a:lnTo>
                  <a:lnTo>
                    <a:pt x="223021" y="3669689"/>
                  </a:lnTo>
                  <a:lnTo>
                    <a:pt x="251952" y="3632125"/>
                  </a:lnTo>
                  <a:lnTo>
                    <a:pt x="280150" y="3594183"/>
                  </a:lnTo>
                  <a:lnTo>
                    <a:pt x="307616" y="3555874"/>
                  </a:lnTo>
                  <a:lnTo>
                    <a:pt x="334349" y="3517206"/>
                  </a:lnTo>
                  <a:lnTo>
                    <a:pt x="360350" y="3478189"/>
                  </a:lnTo>
                  <a:lnTo>
                    <a:pt x="385619" y="3438834"/>
                  </a:lnTo>
                  <a:lnTo>
                    <a:pt x="410155" y="3399149"/>
                  </a:lnTo>
                  <a:lnTo>
                    <a:pt x="433959" y="3359145"/>
                  </a:lnTo>
                  <a:lnTo>
                    <a:pt x="457030" y="3318831"/>
                  </a:lnTo>
                  <a:lnTo>
                    <a:pt x="479369" y="3278217"/>
                  </a:lnTo>
                  <a:lnTo>
                    <a:pt x="500975" y="3237313"/>
                  </a:lnTo>
                  <a:lnTo>
                    <a:pt x="521849" y="3196127"/>
                  </a:lnTo>
                  <a:lnTo>
                    <a:pt x="541991" y="3154671"/>
                  </a:lnTo>
                  <a:lnTo>
                    <a:pt x="561400" y="3112953"/>
                  </a:lnTo>
                  <a:lnTo>
                    <a:pt x="580076" y="3070983"/>
                  </a:lnTo>
                  <a:lnTo>
                    <a:pt x="598021" y="3028771"/>
                  </a:lnTo>
                  <a:lnTo>
                    <a:pt x="615233" y="2986327"/>
                  </a:lnTo>
                  <a:lnTo>
                    <a:pt x="631712" y="2943660"/>
                  </a:lnTo>
                  <a:lnTo>
                    <a:pt x="647459" y="2900781"/>
                  </a:lnTo>
                  <a:lnTo>
                    <a:pt x="662474" y="2857697"/>
                  </a:lnTo>
                  <a:lnTo>
                    <a:pt x="676756" y="2814421"/>
                  </a:lnTo>
                  <a:lnTo>
                    <a:pt x="690306" y="2770960"/>
                  </a:lnTo>
                  <a:lnTo>
                    <a:pt x="703123" y="2727325"/>
                  </a:lnTo>
                  <a:lnTo>
                    <a:pt x="715208" y="2683525"/>
                  </a:lnTo>
                  <a:lnTo>
                    <a:pt x="726560" y="2639571"/>
                  </a:lnTo>
                  <a:lnTo>
                    <a:pt x="737181" y="2595471"/>
                  </a:lnTo>
                  <a:lnTo>
                    <a:pt x="747068" y="2551235"/>
                  </a:lnTo>
                  <a:lnTo>
                    <a:pt x="756223" y="2506874"/>
                  </a:lnTo>
                  <a:lnTo>
                    <a:pt x="764646" y="2462397"/>
                  </a:lnTo>
                  <a:lnTo>
                    <a:pt x="772337" y="2417813"/>
                  </a:lnTo>
                  <a:lnTo>
                    <a:pt x="779295" y="2373132"/>
                  </a:lnTo>
                  <a:lnTo>
                    <a:pt x="785520" y="2328364"/>
                  </a:lnTo>
                  <a:lnTo>
                    <a:pt x="791013" y="2283519"/>
                  </a:lnTo>
                  <a:lnTo>
                    <a:pt x="795774" y="2238606"/>
                  </a:lnTo>
                  <a:lnTo>
                    <a:pt x="799802" y="2193634"/>
                  </a:lnTo>
                  <a:lnTo>
                    <a:pt x="803098" y="2148615"/>
                  </a:lnTo>
                  <a:lnTo>
                    <a:pt x="805662" y="2103556"/>
                  </a:lnTo>
                  <a:lnTo>
                    <a:pt x="807493" y="2058469"/>
                  </a:lnTo>
                  <a:lnTo>
                    <a:pt x="808592" y="2013362"/>
                  </a:lnTo>
                  <a:lnTo>
                    <a:pt x="808958" y="1968246"/>
                  </a:lnTo>
                  <a:lnTo>
                    <a:pt x="808592" y="1923129"/>
                  </a:lnTo>
                  <a:lnTo>
                    <a:pt x="807493" y="1878022"/>
                  </a:lnTo>
                  <a:lnTo>
                    <a:pt x="805662" y="1832935"/>
                  </a:lnTo>
                  <a:lnTo>
                    <a:pt x="803098" y="1787876"/>
                  </a:lnTo>
                  <a:lnTo>
                    <a:pt x="799802" y="1742857"/>
                  </a:lnTo>
                  <a:lnTo>
                    <a:pt x="795774" y="1697885"/>
                  </a:lnTo>
                  <a:lnTo>
                    <a:pt x="791013" y="1652972"/>
                  </a:lnTo>
                  <a:lnTo>
                    <a:pt x="785520" y="1608127"/>
                  </a:lnTo>
                  <a:lnTo>
                    <a:pt x="779295" y="1563359"/>
                  </a:lnTo>
                  <a:lnTo>
                    <a:pt x="772337" y="1518678"/>
                  </a:lnTo>
                  <a:lnTo>
                    <a:pt x="764646" y="1474094"/>
                  </a:lnTo>
                  <a:lnTo>
                    <a:pt x="756223" y="1429617"/>
                  </a:lnTo>
                  <a:lnTo>
                    <a:pt x="747068" y="1385256"/>
                  </a:lnTo>
                  <a:lnTo>
                    <a:pt x="737181" y="1341020"/>
                  </a:lnTo>
                  <a:lnTo>
                    <a:pt x="726560" y="1296920"/>
                  </a:lnTo>
                  <a:lnTo>
                    <a:pt x="715208" y="1252966"/>
                  </a:lnTo>
                  <a:lnTo>
                    <a:pt x="703123" y="1209166"/>
                  </a:lnTo>
                  <a:lnTo>
                    <a:pt x="690306" y="1165531"/>
                  </a:lnTo>
                  <a:lnTo>
                    <a:pt x="676756" y="1122070"/>
                  </a:lnTo>
                  <a:lnTo>
                    <a:pt x="662474" y="1078794"/>
                  </a:lnTo>
                  <a:lnTo>
                    <a:pt x="647459" y="1035710"/>
                  </a:lnTo>
                  <a:lnTo>
                    <a:pt x="631712" y="992831"/>
                  </a:lnTo>
                  <a:lnTo>
                    <a:pt x="615233" y="950164"/>
                  </a:lnTo>
                  <a:lnTo>
                    <a:pt x="598021" y="907720"/>
                  </a:lnTo>
                  <a:lnTo>
                    <a:pt x="580076" y="865508"/>
                  </a:lnTo>
                  <a:lnTo>
                    <a:pt x="561400" y="823538"/>
                  </a:lnTo>
                  <a:lnTo>
                    <a:pt x="541991" y="781820"/>
                  </a:lnTo>
                  <a:lnTo>
                    <a:pt x="521849" y="740364"/>
                  </a:lnTo>
                  <a:lnTo>
                    <a:pt x="500975" y="699178"/>
                  </a:lnTo>
                  <a:lnTo>
                    <a:pt x="479369" y="658274"/>
                  </a:lnTo>
                  <a:lnTo>
                    <a:pt x="457030" y="617660"/>
                  </a:lnTo>
                  <a:lnTo>
                    <a:pt x="433959" y="577346"/>
                  </a:lnTo>
                  <a:lnTo>
                    <a:pt x="410155" y="537342"/>
                  </a:lnTo>
                  <a:lnTo>
                    <a:pt x="385619" y="497657"/>
                  </a:lnTo>
                  <a:lnTo>
                    <a:pt x="360350" y="458302"/>
                  </a:lnTo>
                  <a:lnTo>
                    <a:pt x="334349" y="419285"/>
                  </a:lnTo>
                  <a:lnTo>
                    <a:pt x="307616" y="380617"/>
                  </a:lnTo>
                  <a:lnTo>
                    <a:pt x="280150" y="342308"/>
                  </a:lnTo>
                  <a:lnTo>
                    <a:pt x="251952" y="304366"/>
                  </a:lnTo>
                  <a:lnTo>
                    <a:pt x="223021" y="266802"/>
                  </a:lnTo>
                  <a:lnTo>
                    <a:pt x="193358" y="229625"/>
                  </a:lnTo>
                  <a:lnTo>
                    <a:pt x="162963" y="192845"/>
                  </a:lnTo>
                  <a:lnTo>
                    <a:pt x="131835" y="156472"/>
                  </a:lnTo>
                  <a:lnTo>
                    <a:pt x="99975" y="120515"/>
                  </a:lnTo>
                  <a:lnTo>
                    <a:pt x="67382" y="84984"/>
                  </a:lnTo>
                  <a:lnTo>
                    <a:pt x="34057" y="49889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25400">
              <a:solidFill>
                <a:srgbClr val="6FB7C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74698" y="1110234"/>
              <a:ext cx="6764020" cy="518159"/>
            </a:xfrm>
            <a:custGeom>
              <a:avLst/>
              <a:gdLst/>
              <a:ahLst/>
              <a:cxnLst/>
              <a:rect l="l" t="t" r="r" b="b"/>
              <a:pathLst>
                <a:path w="6764020" h="518160">
                  <a:moveTo>
                    <a:pt x="6763511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763511" y="518160"/>
                  </a:lnTo>
                  <a:lnTo>
                    <a:pt x="6763511" y="0"/>
                  </a:lnTo>
                  <a:close/>
                </a:path>
              </a:pathLst>
            </a:custGeom>
            <a:solidFill>
              <a:srgbClr val="4AACC5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74698" y="1110234"/>
              <a:ext cx="6764020" cy="518159"/>
            </a:xfrm>
            <a:custGeom>
              <a:avLst/>
              <a:gdLst/>
              <a:ahLst/>
              <a:cxnLst/>
              <a:rect l="l" t="t" r="r" b="b"/>
              <a:pathLst>
                <a:path w="6764020" h="518160">
                  <a:moveTo>
                    <a:pt x="0" y="518160"/>
                  </a:moveTo>
                  <a:lnTo>
                    <a:pt x="6763511" y="518160"/>
                  </a:lnTo>
                  <a:lnTo>
                    <a:pt x="6763511" y="0"/>
                  </a:lnTo>
                  <a:lnTo>
                    <a:pt x="0" y="0"/>
                  </a:lnTo>
                  <a:lnTo>
                    <a:pt x="0" y="5181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51610" y="1046226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30">
                  <a:moveTo>
                    <a:pt x="323088" y="0"/>
                  </a:move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3503" y="370831"/>
                  </a:lnTo>
                  <a:lnTo>
                    <a:pt x="13679" y="416399"/>
                  </a:lnTo>
                  <a:lnTo>
                    <a:pt x="30028" y="459293"/>
                  </a:lnTo>
                  <a:lnTo>
                    <a:pt x="52051" y="499012"/>
                  </a:lnTo>
                  <a:lnTo>
                    <a:pt x="79248" y="535056"/>
                  </a:lnTo>
                  <a:lnTo>
                    <a:pt x="111119" y="566927"/>
                  </a:lnTo>
                  <a:lnTo>
                    <a:pt x="147163" y="594124"/>
                  </a:lnTo>
                  <a:lnTo>
                    <a:pt x="186882" y="616147"/>
                  </a:lnTo>
                  <a:lnTo>
                    <a:pt x="229776" y="632496"/>
                  </a:lnTo>
                  <a:lnTo>
                    <a:pt x="275344" y="642672"/>
                  </a:lnTo>
                  <a:lnTo>
                    <a:pt x="323088" y="646176"/>
                  </a:lnTo>
                  <a:lnTo>
                    <a:pt x="370831" y="642672"/>
                  </a:lnTo>
                  <a:lnTo>
                    <a:pt x="416399" y="632496"/>
                  </a:lnTo>
                  <a:lnTo>
                    <a:pt x="459293" y="616147"/>
                  </a:lnTo>
                  <a:lnTo>
                    <a:pt x="499012" y="594124"/>
                  </a:lnTo>
                  <a:lnTo>
                    <a:pt x="535056" y="566927"/>
                  </a:lnTo>
                  <a:lnTo>
                    <a:pt x="566927" y="535056"/>
                  </a:lnTo>
                  <a:lnTo>
                    <a:pt x="594124" y="499012"/>
                  </a:lnTo>
                  <a:lnTo>
                    <a:pt x="616147" y="459293"/>
                  </a:lnTo>
                  <a:lnTo>
                    <a:pt x="632496" y="416399"/>
                  </a:lnTo>
                  <a:lnTo>
                    <a:pt x="642672" y="370831"/>
                  </a:lnTo>
                  <a:lnTo>
                    <a:pt x="646176" y="323088"/>
                  </a:lnTo>
                  <a:lnTo>
                    <a:pt x="642672" y="275344"/>
                  </a:lnTo>
                  <a:lnTo>
                    <a:pt x="632496" y="229776"/>
                  </a:lnTo>
                  <a:lnTo>
                    <a:pt x="616147" y="186882"/>
                  </a:lnTo>
                  <a:lnTo>
                    <a:pt x="594124" y="147163"/>
                  </a:lnTo>
                  <a:lnTo>
                    <a:pt x="566927" y="111119"/>
                  </a:lnTo>
                  <a:lnTo>
                    <a:pt x="535056" y="79248"/>
                  </a:lnTo>
                  <a:lnTo>
                    <a:pt x="499012" y="52051"/>
                  </a:lnTo>
                  <a:lnTo>
                    <a:pt x="459293" y="30028"/>
                  </a:lnTo>
                  <a:lnTo>
                    <a:pt x="416399" y="13679"/>
                  </a:lnTo>
                  <a:lnTo>
                    <a:pt x="370831" y="3503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51610" y="1046226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30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370831" y="3503"/>
                  </a:lnTo>
                  <a:lnTo>
                    <a:pt x="416399" y="13679"/>
                  </a:lnTo>
                  <a:lnTo>
                    <a:pt x="459293" y="30028"/>
                  </a:lnTo>
                  <a:lnTo>
                    <a:pt x="499012" y="52051"/>
                  </a:lnTo>
                  <a:lnTo>
                    <a:pt x="535056" y="79248"/>
                  </a:lnTo>
                  <a:lnTo>
                    <a:pt x="566927" y="111119"/>
                  </a:lnTo>
                  <a:lnTo>
                    <a:pt x="594124" y="147163"/>
                  </a:lnTo>
                  <a:lnTo>
                    <a:pt x="616147" y="186882"/>
                  </a:lnTo>
                  <a:lnTo>
                    <a:pt x="632496" y="229776"/>
                  </a:lnTo>
                  <a:lnTo>
                    <a:pt x="642672" y="275344"/>
                  </a:lnTo>
                  <a:lnTo>
                    <a:pt x="646176" y="323088"/>
                  </a:lnTo>
                  <a:lnTo>
                    <a:pt x="642672" y="370831"/>
                  </a:lnTo>
                  <a:lnTo>
                    <a:pt x="632496" y="416399"/>
                  </a:lnTo>
                  <a:lnTo>
                    <a:pt x="616147" y="459293"/>
                  </a:lnTo>
                  <a:lnTo>
                    <a:pt x="594124" y="499012"/>
                  </a:lnTo>
                  <a:lnTo>
                    <a:pt x="566927" y="535056"/>
                  </a:lnTo>
                  <a:lnTo>
                    <a:pt x="535056" y="566927"/>
                  </a:lnTo>
                  <a:lnTo>
                    <a:pt x="499012" y="594124"/>
                  </a:lnTo>
                  <a:lnTo>
                    <a:pt x="459293" y="616147"/>
                  </a:lnTo>
                  <a:lnTo>
                    <a:pt x="416399" y="632496"/>
                  </a:lnTo>
                  <a:lnTo>
                    <a:pt x="370831" y="642672"/>
                  </a:lnTo>
                  <a:lnTo>
                    <a:pt x="323088" y="646176"/>
                  </a:lnTo>
                  <a:lnTo>
                    <a:pt x="275344" y="642672"/>
                  </a:lnTo>
                  <a:lnTo>
                    <a:pt x="229776" y="632496"/>
                  </a:lnTo>
                  <a:lnTo>
                    <a:pt x="186882" y="616147"/>
                  </a:lnTo>
                  <a:lnTo>
                    <a:pt x="147163" y="594124"/>
                  </a:lnTo>
                  <a:lnTo>
                    <a:pt x="111119" y="566927"/>
                  </a:lnTo>
                  <a:lnTo>
                    <a:pt x="79248" y="535056"/>
                  </a:lnTo>
                  <a:lnTo>
                    <a:pt x="52051" y="499012"/>
                  </a:lnTo>
                  <a:lnTo>
                    <a:pt x="30028" y="459293"/>
                  </a:lnTo>
                  <a:lnTo>
                    <a:pt x="13679" y="416399"/>
                  </a:lnTo>
                  <a:lnTo>
                    <a:pt x="3503" y="370831"/>
                  </a:lnTo>
                  <a:lnTo>
                    <a:pt x="0" y="323088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45030" y="1885950"/>
              <a:ext cx="6393180" cy="516890"/>
            </a:xfrm>
            <a:custGeom>
              <a:avLst/>
              <a:gdLst/>
              <a:ahLst/>
              <a:cxnLst/>
              <a:rect l="l" t="t" r="r" b="b"/>
              <a:pathLst>
                <a:path w="6393180" h="516889">
                  <a:moveTo>
                    <a:pt x="6393180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6393180" y="516636"/>
                  </a:lnTo>
                  <a:lnTo>
                    <a:pt x="6393180" y="0"/>
                  </a:lnTo>
                  <a:close/>
                </a:path>
              </a:pathLst>
            </a:custGeom>
            <a:solidFill>
              <a:srgbClr val="4AACC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45030" y="1885950"/>
              <a:ext cx="6393180" cy="516890"/>
            </a:xfrm>
            <a:custGeom>
              <a:avLst/>
              <a:gdLst/>
              <a:ahLst/>
              <a:cxnLst/>
              <a:rect l="l" t="t" r="r" b="b"/>
              <a:pathLst>
                <a:path w="6393180" h="516889">
                  <a:moveTo>
                    <a:pt x="0" y="516636"/>
                  </a:moveTo>
                  <a:lnTo>
                    <a:pt x="6393180" y="516636"/>
                  </a:lnTo>
                  <a:lnTo>
                    <a:pt x="6393180" y="0"/>
                  </a:lnTo>
                  <a:lnTo>
                    <a:pt x="0" y="0"/>
                  </a:lnTo>
                  <a:lnTo>
                    <a:pt x="0" y="5166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21942" y="1821941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30">
                  <a:moveTo>
                    <a:pt x="323088" y="0"/>
                  </a:move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3503" y="370831"/>
                  </a:lnTo>
                  <a:lnTo>
                    <a:pt x="13679" y="416399"/>
                  </a:lnTo>
                  <a:lnTo>
                    <a:pt x="30028" y="459293"/>
                  </a:lnTo>
                  <a:lnTo>
                    <a:pt x="52051" y="499012"/>
                  </a:lnTo>
                  <a:lnTo>
                    <a:pt x="79248" y="535056"/>
                  </a:lnTo>
                  <a:lnTo>
                    <a:pt x="111119" y="566927"/>
                  </a:lnTo>
                  <a:lnTo>
                    <a:pt x="147163" y="594124"/>
                  </a:lnTo>
                  <a:lnTo>
                    <a:pt x="186882" y="616147"/>
                  </a:lnTo>
                  <a:lnTo>
                    <a:pt x="229776" y="632496"/>
                  </a:lnTo>
                  <a:lnTo>
                    <a:pt x="275344" y="642672"/>
                  </a:lnTo>
                  <a:lnTo>
                    <a:pt x="323088" y="646176"/>
                  </a:lnTo>
                  <a:lnTo>
                    <a:pt x="370831" y="642672"/>
                  </a:lnTo>
                  <a:lnTo>
                    <a:pt x="416399" y="632496"/>
                  </a:lnTo>
                  <a:lnTo>
                    <a:pt x="459293" y="616147"/>
                  </a:lnTo>
                  <a:lnTo>
                    <a:pt x="499012" y="594124"/>
                  </a:lnTo>
                  <a:lnTo>
                    <a:pt x="535056" y="566927"/>
                  </a:lnTo>
                  <a:lnTo>
                    <a:pt x="566927" y="535056"/>
                  </a:lnTo>
                  <a:lnTo>
                    <a:pt x="594124" y="499012"/>
                  </a:lnTo>
                  <a:lnTo>
                    <a:pt x="616147" y="459293"/>
                  </a:lnTo>
                  <a:lnTo>
                    <a:pt x="632496" y="416399"/>
                  </a:lnTo>
                  <a:lnTo>
                    <a:pt x="642672" y="370831"/>
                  </a:lnTo>
                  <a:lnTo>
                    <a:pt x="646176" y="323088"/>
                  </a:lnTo>
                  <a:lnTo>
                    <a:pt x="642672" y="275344"/>
                  </a:lnTo>
                  <a:lnTo>
                    <a:pt x="632496" y="229776"/>
                  </a:lnTo>
                  <a:lnTo>
                    <a:pt x="616147" y="186882"/>
                  </a:lnTo>
                  <a:lnTo>
                    <a:pt x="594124" y="147163"/>
                  </a:lnTo>
                  <a:lnTo>
                    <a:pt x="566927" y="111119"/>
                  </a:lnTo>
                  <a:lnTo>
                    <a:pt x="535056" y="79248"/>
                  </a:lnTo>
                  <a:lnTo>
                    <a:pt x="499012" y="52051"/>
                  </a:lnTo>
                  <a:lnTo>
                    <a:pt x="459293" y="30028"/>
                  </a:lnTo>
                  <a:lnTo>
                    <a:pt x="416399" y="13679"/>
                  </a:lnTo>
                  <a:lnTo>
                    <a:pt x="370831" y="3503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21942" y="1821941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30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370831" y="3503"/>
                  </a:lnTo>
                  <a:lnTo>
                    <a:pt x="416399" y="13679"/>
                  </a:lnTo>
                  <a:lnTo>
                    <a:pt x="459293" y="30028"/>
                  </a:lnTo>
                  <a:lnTo>
                    <a:pt x="499012" y="52051"/>
                  </a:lnTo>
                  <a:lnTo>
                    <a:pt x="535056" y="79248"/>
                  </a:lnTo>
                  <a:lnTo>
                    <a:pt x="566927" y="111119"/>
                  </a:lnTo>
                  <a:lnTo>
                    <a:pt x="594124" y="147163"/>
                  </a:lnTo>
                  <a:lnTo>
                    <a:pt x="616147" y="186882"/>
                  </a:lnTo>
                  <a:lnTo>
                    <a:pt x="632496" y="229776"/>
                  </a:lnTo>
                  <a:lnTo>
                    <a:pt x="642672" y="275344"/>
                  </a:lnTo>
                  <a:lnTo>
                    <a:pt x="646176" y="323088"/>
                  </a:lnTo>
                  <a:lnTo>
                    <a:pt x="642672" y="370831"/>
                  </a:lnTo>
                  <a:lnTo>
                    <a:pt x="632496" y="416399"/>
                  </a:lnTo>
                  <a:lnTo>
                    <a:pt x="616147" y="459293"/>
                  </a:lnTo>
                  <a:lnTo>
                    <a:pt x="594124" y="499012"/>
                  </a:lnTo>
                  <a:lnTo>
                    <a:pt x="566927" y="535056"/>
                  </a:lnTo>
                  <a:lnTo>
                    <a:pt x="535056" y="566927"/>
                  </a:lnTo>
                  <a:lnTo>
                    <a:pt x="499012" y="594124"/>
                  </a:lnTo>
                  <a:lnTo>
                    <a:pt x="459293" y="616147"/>
                  </a:lnTo>
                  <a:lnTo>
                    <a:pt x="416399" y="632496"/>
                  </a:lnTo>
                  <a:lnTo>
                    <a:pt x="370831" y="642672"/>
                  </a:lnTo>
                  <a:lnTo>
                    <a:pt x="323088" y="646176"/>
                  </a:lnTo>
                  <a:lnTo>
                    <a:pt x="275344" y="642672"/>
                  </a:lnTo>
                  <a:lnTo>
                    <a:pt x="229776" y="632496"/>
                  </a:lnTo>
                  <a:lnTo>
                    <a:pt x="186882" y="616147"/>
                  </a:lnTo>
                  <a:lnTo>
                    <a:pt x="147163" y="594124"/>
                  </a:lnTo>
                  <a:lnTo>
                    <a:pt x="111119" y="566927"/>
                  </a:lnTo>
                  <a:lnTo>
                    <a:pt x="79248" y="535056"/>
                  </a:lnTo>
                  <a:lnTo>
                    <a:pt x="52051" y="499012"/>
                  </a:lnTo>
                  <a:lnTo>
                    <a:pt x="30028" y="459293"/>
                  </a:lnTo>
                  <a:lnTo>
                    <a:pt x="13679" y="416399"/>
                  </a:lnTo>
                  <a:lnTo>
                    <a:pt x="3503" y="370831"/>
                  </a:lnTo>
                  <a:lnTo>
                    <a:pt x="0" y="323088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259330" y="2661666"/>
              <a:ext cx="6278880" cy="516890"/>
            </a:xfrm>
            <a:custGeom>
              <a:avLst/>
              <a:gdLst/>
              <a:ahLst/>
              <a:cxnLst/>
              <a:rect l="l" t="t" r="r" b="b"/>
              <a:pathLst>
                <a:path w="6278880" h="516889">
                  <a:moveTo>
                    <a:pt x="6278880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6278880" y="516636"/>
                  </a:lnTo>
                  <a:lnTo>
                    <a:pt x="6278880" y="0"/>
                  </a:lnTo>
                  <a:close/>
                </a:path>
              </a:pathLst>
            </a:custGeom>
            <a:solidFill>
              <a:srgbClr val="4AACC5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259330" y="2661666"/>
              <a:ext cx="6278880" cy="516890"/>
            </a:xfrm>
            <a:custGeom>
              <a:avLst/>
              <a:gdLst/>
              <a:ahLst/>
              <a:cxnLst/>
              <a:rect l="l" t="t" r="r" b="b"/>
              <a:pathLst>
                <a:path w="6278880" h="516889">
                  <a:moveTo>
                    <a:pt x="0" y="516636"/>
                  </a:moveTo>
                  <a:lnTo>
                    <a:pt x="6278880" y="516636"/>
                  </a:lnTo>
                  <a:lnTo>
                    <a:pt x="6278880" y="0"/>
                  </a:lnTo>
                  <a:lnTo>
                    <a:pt x="0" y="0"/>
                  </a:lnTo>
                  <a:lnTo>
                    <a:pt x="0" y="5166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36242" y="2596133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30">
                  <a:moveTo>
                    <a:pt x="323088" y="0"/>
                  </a:move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3503" y="370831"/>
                  </a:lnTo>
                  <a:lnTo>
                    <a:pt x="13679" y="416399"/>
                  </a:lnTo>
                  <a:lnTo>
                    <a:pt x="30028" y="459293"/>
                  </a:lnTo>
                  <a:lnTo>
                    <a:pt x="52051" y="499012"/>
                  </a:lnTo>
                  <a:lnTo>
                    <a:pt x="79248" y="535056"/>
                  </a:lnTo>
                  <a:lnTo>
                    <a:pt x="111119" y="566927"/>
                  </a:lnTo>
                  <a:lnTo>
                    <a:pt x="147163" y="594124"/>
                  </a:lnTo>
                  <a:lnTo>
                    <a:pt x="186882" y="616147"/>
                  </a:lnTo>
                  <a:lnTo>
                    <a:pt x="229776" y="632496"/>
                  </a:lnTo>
                  <a:lnTo>
                    <a:pt x="275344" y="642672"/>
                  </a:lnTo>
                  <a:lnTo>
                    <a:pt x="323088" y="646176"/>
                  </a:lnTo>
                  <a:lnTo>
                    <a:pt x="370831" y="642672"/>
                  </a:lnTo>
                  <a:lnTo>
                    <a:pt x="416399" y="632496"/>
                  </a:lnTo>
                  <a:lnTo>
                    <a:pt x="459293" y="616147"/>
                  </a:lnTo>
                  <a:lnTo>
                    <a:pt x="499012" y="594124"/>
                  </a:lnTo>
                  <a:lnTo>
                    <a:pt x="535056" y="566927"/>
                  </a:lnTo>
                  <a:lnTo>
                    <a:pt x="566927" y="535056"/>
                  </a:lnTo>
                  <a:lnTo>
                    <a:pt x="594124" y="499012"/>
                  </a:lnTo>
                  <a:lnTo>
                    <a:pt x="616147" y="459293"/>
                  </a:lnTo>
                  <a:lnTo>
                    <a:pt x="632496" y="416399"/>
                  </a:lnTo>
                  <a:lnTo>
                    <a:pt x="642672" y="370831"/>
                  </a:lnTo>
                  <a:lnTo>
                    <a:pt x="646176" y="323088"/>
                  </a:lnTo>
                  <a:lnTo>
                    <a:pt x="642672" y="275344"/>
                  </a:lnTo>
                  <a:lnTo>
                    <a:pt x="632496" y="229776"/>
                  </a:lnTo>
                  <a:lnTo>
                    <a:pt x="616147" y="186882"/>
                  </a:lnTo>
                  <a:lnTo>
                    <a:pt x="594124" y="147163"/>
                  </a:lnTo>
                  <a:lnTo>
                    <a:pt x="566927" y="111119"/>
                  </a:lnTo>
                  <a:lnTo>
                    <a:pt x="535056" y="79248"/>
                  </a:lnTo>
                  <a:lnTo>
                    <a:pt x="499012" y="52051"/>
                  </a:lnTo>
                  <a:lnTo>
                    <a:pt x="459293" y="30028"/>
                  </a:lnTo>
                  <a:lnTo>
                    <a:pt x="416399" y="13679"/>
                  </a:lnTo>
                  <a:lnTo>
                    <a:pt x="370831" y="3503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36242" y="2596133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30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370831" y="3503"/>
                  </a:lnTo>
                  <a:lnTo>
                    <a:pt x="416399" y="13679"/>
                  </a:lnTo>
                  <a:lnTo>
                    <a:pt x="459293" y="30028"/>
                  </a:lnTo>
                  <a:lnTo>
                    <a:pt x="499012" y="52051"/>
                  </a:lnTo>
                  <a:lnTo>
                    <a:pt x="535056" y="79248"/>
                  </a:lnTo>
                  <a:lnTo>
                    <a:pt x="566927" y="111119"/>
                  </a:lnTo>
                  <a:lnTo>
                    <a:pt x="594124" y="147163"/>
                  </a:lnTo>
                  <a:lnTo>
                    <a:pt x="616147" y="186882"/>
                  </a:lnTo>
                  <a:lnTo>
                    <a:pt x="632496" y="229776"/>
                  </a:lnTo>
                  <a:lnTo>
                    <a:pt x="642672" y="275344"/>
                  </a:lnTo>
                  <a:lnTo>
                    <a:pt x="646176" y="323088"/>
                  </a:lnTo>
                  <a:lnTo>
                    <a:pt x="642672" y="370831"/>
                  </a:lnTo>
                  <a:lnTo>
                    <a:pt x="632496" y="416399"/>
                  </a:lnTo>
                  <a:lnTo>
                    <a:pt x="616147" y="459293"/>
                  </a:lnTo>
                  <a:lnTo>
                    <a:pt x="594124" y="499012"/>
                  </a:lnTo>
                  <a:lnTo>
                    <a:pt x="566927" y="535056"/>
                  </a:lnTo>
                  <a:lnTo>
                    <a:pt x="535056" y="566927"/>
                  </a:lnTo>
                  <a:lnTo>
                    <a:pt x="499012" y="594124"/>
                  </a:lnTo>
                  <a:lnTo>
                    <a:pt x="459293" y="616147"/>
                  </a:lnTo>
                  <a:lnTo>
                    <a:pt x="416399" y="632496"/>
                  </a:lnTo>
                  <a:lnTo>
                    <a:pt x="370831" y="642672"/>
                  </a:lnTo>
                  <a:lnTo>
                    <a:pt x="323088" y="646176"/>
                  </a:lnTo>
                  <a:lnTo>
                    <a:pt x="275344" y="642672"/>
                  </a:lnTo>
                  <a:lnTo>
                    <a:pt x="229776" y="632496"/>
                  </a:lnTo>
                  <a:lnTo>
                    <a:pt x="186882" y="616147"/>
                  </a:lnTo>
                  <a:lnTo>
                    <a:pt x="147163" y="594124"/>
                  </a:lnTo>
                  <a:lnTo>
                    <a:pt x="111119" y="566927"/>
                  </a:lnTo>
                  <a:lnTo>
                    <a:pt x="79248" y="535056"/>
                  </a:lnTo>
                  <a:lnTo>
                    <a:pt x="52051" y="499012"/>
                  </a:lnTo>
                  <a:lnTo>
                    <a:pt x="30028" y="459293"/>
                  </a:lnTo>
                  <a:lnTo>
                    <a:pt x="13679" y="416399"/>
                  </a:lnTo>
                  <a:lnTo>
                    <a:pt x="3503" y="370831"/>
                  </a:lnTo>
                  <a:lnTo>
                    <a:pt x="0" y="323088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45030" y="3435858"/>
              <a:ext cx="6393180" cy="516890"/>
            </a:xfrm>
            <a:custGeom>
              <a:avLst/>
              <a:gdLst/>
              <a:ahLst/>
              <a:cxnLst/>
              <a:rect l="l" t="t" r="r" b="b"/>
              <a:pathLst>
                <a:path w="6393180" h="516889">
                  <a:moveTo>
                    <a:pt x="6393180" y="0"/>
                  </a:moveTo>
                  <a:lnTo>
                    <a:pt x="0" y="0"/>
                  </a:lnTo>
                  <a:lnTo>
                    <a:pt x="0" y="516635"/>
                  </a:lnTo>
                  <a:lnTo>
                    <a:pt x="6393180" y="516635"/>
                  </a:lnTo>
                  <a:lnTo>
                    <a:pt x="6393180" y="0"/>
                  </a:lnTo>
                  <a:close/>
                </a:path>
              </a:pathLst>
            </a:custGeom>
            <a:solidFill>
              <a:srgbClr val="4AACC5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45030" y="3435858"/>
              <a:ext cx="6393180" cy="516890"/>
            </a:xfrm>
            <a:custGeom>
              <a:avLst/>
              <a:gdLst/>
              <a:ahLst/>
              <a:cxnLst/>
              <a:rect l="l" t="t" r="r" b="b"/>
              <a:pathLst>
                <a:path w="6393180" h="516889">
                  <a:moveTo>
                    <a:pt x="0" y="516635"/>
                  </a:moveTo>
                  <a:lnTo>
                    <a:pt x="6393180" y="516635"/>
                  </a:lnTo>
                  <a:lnTo>
                    <a:pt x="6393180" y="0"/>
                  </a:lnTo>
                  <a:lnTo>
                    <a:pt x="0" y="0"/>
                  </a:lnTo>
                  <a:lnTo>
                    <a:pt x="0" y="5166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821942" y="3371850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29">
                  <a:moveTo>
                    <a:pt x="323088" y="0"/>
                  </a:move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3503" y="370831"/>
                  </a:lnTo>
                  <a:lnTo>
                    <a:pt x="13679" y="416399"/>
                  </a:lnTo>
                  <a:lnTo>
                    <a:pt x="30028" y="459293"/>
                  </a:lnTo>
                  <a:lnTo>
                    <a:pt x="52051" y="499012"/>
                  </a:lnTo>
                  <a:lnTo>
                    <a:pt x="79248" y="535056"/>
                  </a:lnTo>
                  <a:lnTo>
                    <a:pt x="111119" y="566927"/>
                  </a:lnTo>
                  <a:lnTo>
                    <a:pt x="147163" y="594124"/>
                  </a:lnTo>
                  <a:lnTo>
                    <a:pt x="186882" y="616147"/>
                  </a:lnTo>
                  <a:lnTo>
                    <a:pt x="229776" y="632496"/>
                  </a:lnTo>
                  <a:lnTo>
                    <a:pt x="275344" y="642672"/>
                  </a:lnTo>
                  <a:lnTo>
                    <a:pt x="323088" y="646176"/>
                  </a:lnTo>
                  <a:lnTo>
                    <a:pt x="370831" y="642672"/>
                  </a:lnTo>
                  <a:lnTo>
                    <a:pt x="416399" y="632496"/>
                  </a:lnTo>
                  <a:lnTo>
                    <a:pt x="459293" y="616147"/>
                  </a:lnTo>
                  <a:lnTo>
                    <a:pt x="499012" y="594124"/>
                  </a:lnTo>
                  <a:lnTo>
                    <a:pt x="535056" y="566927"/>
                  </a:lnTo>
                  <a:lnTo>
                    <a:pt x="566927" y="535056"/>
                  </a:lnTo>
                  <a:lnTo>
                    <a:pt x="594124" y="499012"/>
                  </a:lnTo>
                  <a:lnTo>
                    <a:pt x="616147" y="459293"/>
                  </a:lnTo>
                  <a:lnTo>
                    <a:pt x="632496" y="416399"/>
                  </a:lnTo>
                  <a:lnTo>
                    <a:pt x="642672" y="370831"/>
                  </a:lnTo>
                  <a:lnTo>
                    <a:pt x="646176" y="323088"/>
                  </a:lnTo>
                  <a:lnTo>
                    <a:pt x="642672" y="275344"/>
                  </a:lnTo>
                  <a:lnTo>
                    <a:pt x="632496" y="229776"/>
                  </a:lnTo>
                  <a:lnTo>
                    <a:pt x="616147" y="186882"/>
                  </a:lnTo>
                  <a:lnTo>
                    <a:pt x="594124" y="147163"/>
                  </a:lnTo>
                  <a:lnTo>
                    <a:pt x="566927" y="111119"/>
                  </a:lnTo>
                  <a:lnTo>
                    <a:pt x="535056" y="79248"/>
                  </a:lnTo>
                  <a:lnTo>
                    <a:pt x="499012" y="52051"/>
                  </a:lnTo>
                  <a:lnTo>
                    <a:pt x="459293" y="30028"/>
                  </a:lnTo>
                  <a:lnTo>
                    <a:pt x="416399" y="13679"/>
                  </a:lnTo>
                  <a:lnTo>
                    <a:pt x="370831" y="3503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821942" y="3371850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29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370831" y="3503"/>
                  </a:lnTo>
                  <a:lnTo>
                    <a:pt x="416399" y="13679"/>
                  </a:lnTo>
                  <a:lnTo>
                    <a:pt x="459293" y="30028"/>
                  </a:lnTo>
                  <a:lnTo>
                    <a:pt x="499012" y="52051"/>
                  </a:lnTo>
                  <a:lnTo>
                    <a:pt x="535056" y="79248"/>
                  </a:lnTo>
                  <a:lnTo>
                    <a:pt x="566927" y="111119"/>
                  </a:lnTo>
                  <a:lnTo>
                    <a:pt x="594124" y="147163"/>
                  </a:lnTo>
                  <a:lnTo>
                    <a:pt x="616147" y="186882"/>
                  </a:lnTo>
                  <a:lnTo>
                    <a:pt x="632496" y="229776"/>
                  </a:lnTo>
                  <a:lnTo>
                    <a:pt x="642672" y="275344"/>
                  </a:lnTo>
                  <a:lnTo>
                    <a:pt x="646176" y="323088"/>
                  </a:lnTo>
                  <a:lnTo>
                    <a:pt x="642672" y="370831"/>
                  </a:lnTo>
                  <a:lnTo>
                    <a:pt x="632496" y="416399"/>
                  </a:lnTo>
                  <a:lnTo>
                    <a:pt x="616147" y="459293"/>
                  </a:lnTo>
                  <a:lnTo>
                    <a:pt x="594124" y="499012"/>
                  </a:lnTo>
                  <a:lnTo>
                    <a:pt x="566927" y="535056"/>
                  </a:lnTo>
                  <a:lnTo>
                    <a:pt x="535056" y="566927"/>
                  </a:lnTo>
                  <a:lnTo>
                    <a:pt x="499012" y="594124"/>
                  </a:lnTo>
                  <a:lnTo>
                    <a:pt x="459293" y="616147"/>
                  </a:lnTo>
                  <a:lnTo>
                    <a:pt x="416399" y="632496"/>
                  </a:lnTo>
                  <a:lnTo>
                    <a:pt x="370831" y="642672"/>
                  </a:lnTo>
                  <a:lnTo>
                    <a:pt x="323088" y="646176"/>
                  </a:lnTo>
                  <a:lnTo>
                    <a:pt x="275344" y="642672"/>
                  </a:lnTo>
                  <a:lnTo>
                    <a:pt x="229776" y="632496"/>
                  </a:lnTo>
                  <a:lnTo>
                    <a:pt x="186882" y="616147"/>
                  </a:lnTo>
                  <a:lnTo>
                    <a:pt x="147163" y="594124"/>
                  </a:lnTo>
                  <a:lnTo>
                    <a:pt x="111119" y="566927"/>
                  </a:lnTo>
                  <a:lnTo>
                    <a:pt x="79248" y="535056"/>
                  </a:lnTo>
                  <a:lnTo>
                    <a:pt x="52051" y="499012"/>
                  </a:lnTo>
                  <a:lnTo>
                    <a:pt x="30028" y="459293"/>
                  </a:lnTo>
                  <a:lnTo>
                    <a:pt x="13679" y="416399"/>
                  </a:lnTo>
                  <a:lnTo>
                    <a:pt x="3503" y="370831"/>
                  </a:lnTo>
                  <a:lnTo>
                    <a:pt x="0" y="323088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74698" y="4211573"/>
              <a:ext cx="6764020" cy="516890"/>
            </a:xfrm>
            <a:custGeom>
              <a:avLst/>
              <a:gdLst/>
              <a:ahLst/>
              <a:cxnLst/>
              <a:rect l="l" t="t" r="r" b="b"/>
              <a:pathLst>
                <a:path w="6764020" h="516889">
                  <a:moveTo>
                    <a:pt x="6763511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6763511" y="516636"/>
                  </a:lnTo>
                  <a:lnTo>
                    <a:pt x="6763511" y="0"/>
                  </a:lnTo>
                  <a:close/>
                </a:path>
              </a:pathLst>
            </a:custGeom>
            <a:solidFill>
              <a:srgbClr val="4AACC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774698" y="4211573"/>
              <a:ext cx="6764020" cy="516890"/>
            </a:xfrm>
            <a:custGeom>
              <a:avLst/>
              <a:gdLst/>
              <a:ahLst/>
              <a:cxnLst/>
              <a:rect l="l" t="t" r="r" b="b"/>
              <a:pathLst>
                <a:path w="6764020" h="516889">
                  <a:moveTo>
                    <a:pt x="0" y="516636"/>
                  </a:moveTo>
                  <a:lnTo>
                    <a:pt x="6763511" y="516636"/>
                  </a:lnTo>
                  <a:lnTo>
                    <a:pt x="6763511" y="0"/>
                  </a:lnTo>
                  <a:lnTo>
                    <a:pt x="0" y="0"/>
                  </a:lnTo>
                  <a:lnTo>
                    <a:pt x="0" y="5166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172461" y="1182369"/>
            <a:ext cx="6235700" cy="3415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204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900" spc="15">
                <a:solidFill>
                  <a:srgbClr val="FFFFFF"/>
                </a:solidFill>
                <a:latin typeface="Arial"/>
                <a:cs typeface="Arial"/>
              </a:rPr>
              <a:t>tout</a:t>
            </a:r>
            <a:r>
              <a:rPr dirty="0" sz="1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FFFFFF"/>
                </a:solidFill>
                <a:latin typeface="Arial"/>
                <a:cs typeface="Arial"/>
              </a:rPr>
              <a:t>temps</a:t>
            </a:r>
            <a:endParaRPr sz="1900">
              <a:latin typeface="Arial"/>
              <a:cs typeface="Arial"/>
            </a:endParaRPr>
          </a:p>
          <a:p>
            <a:pPr marL="496570" marR="5080" indent="-113664">
              <a:lnSpc>
                <a:spcPct val="267700"/>
              </a:lnSpc>
            </a:pPr>
            <a:r>
              <a:rPr dirty="0" sz="1900" spc="-150">
                <a:solidFill>
                  <a:srgbClr val="FFFFFF"/>
                </a:solidFill>
                <a:latin typeface="Arial"/>
                <a:cs typeface="Arial"/>
              </a:rPr>
              <a:t>Par 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tous </a:t>
            </a:r>
            <a:r>
              <a:rPr dirty="0" sz="1900" spc="-105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dirty="0" sz="1900" spc="-60">
                <a:solidFill>
                  <a:srgbClr val="FFFFFF"/>
                </a:solidFill>
                <a:latin typeface="Arial"/>
                <a:cs typeface="Arial"/>
              </a:rPr>
              <a:t>travailleurs 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1900" spc="-40">
                <a:solidFill>
                  <a:srgbClr val="FFFFFF"/>
                </a:solidFill>
                <a:latin typeface="Arial"/>
                <a:cs typeface="Arial"/>
              </a:rPr>
              <a:t>milieu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1900" spc="-105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dirty="0" sz="1900" spc="-60">
                <a:solidFill>
                  <a:srgbClr val="FFFFFF"/>
                </a:solidFill>
                <a:latin typeface="Arial"/>
                <a:cs typeface="Arial"/>
              </a:rPr>
              <a:t>travailleurs</a:t>
            </a:r>
            <a:r>
              <a:rPr dirty="0" sz="19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85">
                <a:solidFill>
                  <a:srgbClr val="FFFFFF"/>
                </a:solidFill>
                <a:latin typeface="Arial"/>
                <a:cs typeface="Arial"/>
              </a:rPr>
              <a:t>externes  </a:t>
            </a:r>
            <a:r>
              <a:rPr dirty="0" sz="1900" spc="-150">
                <a:solidFill>
                  <a:srgbClr val="FFFFFF"/>
                </a:solidFill>
                <a:latin typeface="Arial"/>
                <a:cs typeface="Arial"/>
              </a:rPr>
              <a:t>Envers 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tous </a:t>
            </a:r>
            <a:r>
              <a:rPr dirty="0" sz="1900" spc="-105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19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35">
                <a:solidFill>
                  <a:srgbClr val="FFFFFF"/>
                </a:solidFill>
                <a:latin typeface="Arial"/>
                <a:cs typeface="Arial"/>
              </a:rPr>
              <a:t>usagers</a:t>
            </a:r>
            <a:endParaRPr sz="1900">
              <a:latin typeface="Arial"/>
              <a:cs typeface="Arial"/>
            </a:endParaRPr>
          </a:p>
          <a:p>
            <a:pPr marL="12700" marR="2484120" indent="370205">
              <a:lnSpc>
                <a:spcPct val="267700"/>
              </a:lnSpc>
              <a:spcBef>
                <a:spcPts val="5"/>
              </a:spcBef>
            </a:pPr>
            <a:r>
              <a:rPr dirty="0" sz="1900" spc="-20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visiteurs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dirty="0" sz="1900" spc="-105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dirty="0" sz="1900" spc="-100">
                <a:solidFill>
                  <a:srgbClr val="FFFFFF"/>
                </a:solidFill>
                <a:latin typeface="Arial"/>
                <a:cs typeface="Arial"/>
              </a:rPr>
              <a:t>proches </a:t>
            </a:r>
            <a:r>
              <a:rPr dirty="0" sz="1900" spc="-75">
                <a:solidFill>
                  <a:srgbClr val="FFFFFF"/>
                </a:solidFill>
                <a:latin typeface="Arial"/>
                <a:cs typeface="Arial"/>
              </a:rPr>
              <a:t>aidants  </a:t>
            </a:r>
            <a:r>
              <a:rPr dirty="0" sz="1900" spc="-140">
                <a:solidFill>
                  <a:srgbClr val="FFFFFF"/>
                </a:solidFill>
                <a:latin typeface="Arial"/>
                <a:cs typeface="Arial"/>
              </a:rPr>
              <a:t>Lors 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900" spc="-50">
                <a:solidFill>
                  <a:srgbClr val="FFFFFF"/>
                </a:solidFill>
                <a:latin typeface="Arial"/>
                <a:cs typeface="Arial"/>
              </a:rPr>
              <a:t>toutes</a:t>
            </a:r>
            <a:r>
              <a:rPr dirty="0" sz="1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procédures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38910" y="4133341"/>
            <a:ext cx="671830" cy="671830"/>
            <a:chOff x="1438910" y="4133341"/>
            <a:chExt cx="671830" cy="671830"/>
          </a:xfrm>
        </p:grpSpPr>
        <p:sp>
          <p:nvSpPr>
            <p:cNvPr id="24" name="object 24"/>
            <p:cNvSpPr/>
            <p:nvPr/>
          </p:nvSpPr>
          <p:spPr>
            <a:xfrm>
              <a:off x="1451610" y="4146041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29">
                  <a:moveTo>
                    <a:pt x="323088" y="0"/>
                  </a:move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7"/>
                  </a:lnTo>
                  <a:lnTo>
                    <a:pt x="3503" y="370831"/>
                  </a:lnTo>
                  <a:lnTo>
                    <a:pt x="13679" y="416399"/>
                  </a:lnTo>
                  <a:lnTo>
                    <a:pt x="30028" y="459293"/>
                  </a:lnTo>
                  <a:lnTo>
                    <a:pt x="52051" y="499012"/>
                  </a:lnTo>
                  <a:lnTo>
                    <a:pt x="79248" y="535056"/>
                  </a:lnTo>
                  <a:lnTo>
                    <a:pt x="111119" y="566927"/>
                  </a:lnTo>
                  <a:lnTo>
                    <a:pt x="147163" y="594124"/>
                  </a:lnTo>
                  <a:lnTo>
                    <a:pt x="186882" y="616147"/>
                  </a:lnTo>
                  <a:lnTo>
                    <a:pt x="229776" y="632496"/>
                  </a:lnTo>
                  <a:lnTo>
                    <a:pt x="275344" y="642672"/>
                  </a:lnTo>
                  <a:lnTo>
                    <a:pt x="323088" y="646175"/>
                  </a:lnTo>
                  <a:lnTo>
                    <a:pt x="370831" y="642672"/>
                  </a:lnTo>
                  <a:lnTo>
                    <a:pt x="416399" y="632496"/>
                  </a:lnTo>
                  <a:lnTo>
                    <a:pt x="459293" y="616147"/>
                  </a:lnTo>
                  <a:lnTo>
                    <a:pt x="499012" y="594124"/>
                  </a:lnTo>
                  <a:lnTo>
                    <a:pt x="535056" y="566927"/>
                  </a:lnTo>
                  <a:lnTo>
                    <a:pt x="566927" y="535056"/>
                  </a:lnTo>
                  <a:lnTo>
                    <a:pt x="594124" y="499012"/>
                  </a:lnTo>
                  <a:lnTo>
                    <a:pt x="616147" y="459293"/>
                  </a:lnTo>
                  <a:lnTo>
                    <a:pt x="632496" y="416399"/>
                  </a:lnTo>
                  <a:lnTo>
                    <a:pt x="642672" y="370831"/>
                  </a:lnTo>
                  <a:lnTo>
                    <a:pt x="646176" y="323087"/>
                  </a:lnTo>
                  <a:lnTo>
                    <a:pt x="642672" y="275344"/>
                  </a:lnTo>
                  <a:lnTo>
                    <a:pt x="632496" y="229776"/>
                  </a:lnTo>
                  <a:lnTo>
                    <a:pt x="616147" y="186882"/>
                  </a:lnTo>
                  <a:lnTo>
                    <a:pt x="594124" y="147163"/>
                  </a:lnTo>
                  <a:lnTo>
                    <a:pt x="566927" y="111119"/>
                  </a:lnTo>
                  <a:lnTo>
                    <a:pt x="535056" y="79248"/>
                  </a:lnTo>
                  <a:lnTo>
                    <a:pt x="499012" y="52051"/>
                  </a:lnTo>
                  <a:lnTo>
                    <a:pt x="459293" y="30028"/>
                  </a:lnTo>
                  <a:lnTo>
                    <a:pt x="416399" y="13679"/>
                  </a:lnTo>
                  <a:lnTo>
                    <a:pt x="370831" y="3503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451610" y="4146041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29">
                  <a:moveTo>
                    <a:pt x="0" y="323087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370831" y="3503"/>
                  </a:lnTo>
                  <a:lnTo>
                    <a:pt x="416399" y="13679"/>
                  </a:lnTo>
                  <a:lnTo>
                    <a:pt x="459293" y="30028"/>
                  </a:lnTo>
                  <a:lnTo>
                    <a:pt x="499012" y="52051"/>
                  </a:lnTo>
                  <a:lnTo>
                    <a:pt x="535056" y="79248"/>
                  </a:lnTo>
                  <a:lnTo>
                    <a:pt x="566927" y="111119"/>
                  </a:lnTo>
                  <a:lnTo>
                    <a:pt x="594124" y="147163"/>
                  </a:lnTo>
                  <a:lnTo>
                    <a:pt x="616147" y="186882"/>
                  </a:lnTo>
                  <a:lnTo>
                    <a:pt x="632496" y="229776"/>
                  </a:lnTo>
                  <a:lnTo>
                    <a:pt x="642672" y="275344"/>
                  </a:lnTo>
                  <a:lnTo>
                    <a:pt x="646176" y="323087"/>
                  </a:lnTo>
                  <a:lnTo>
                    <a:pt x="642672" y="370831"/>
                  </a:lnTo>
                  <a:lnTo>
                    <a:pt x="632496" y="416399"/>
                  </a:lnTo>
                  <a:lnTo>
                    <a:pt x="616147" y="459293"/>
                  </a:lnTo>
                  <a:lnTo>
                    <a:pt x="594124" y="499012"/>
                  </a:lnTo>
                  <a:lnTo>
                    <a:pt x="566927" y="535056"/>
                  </a:lnTo>
                  <a:lnTo>
                    <a:pt x="535056" y="566927"/>
                  </a:lnTo>
                  <a:lnTo>
                    <a:pt x="499012" y="594124"/>
                  </a:lnTo>
                  <a:lnTo>
                    <a:pt x="459293" y="616147"/>
                  </a:lnTo>
                  <a:lnTo>
                    <a:pt x="416399" y="632496"/>
                  </a:lnTo>
                  <a:lnTo>
                    <a:pt x="370831" y="642672"/>
                  </a:lnTo>
                  <a:lnTo>
                    <a:pt x="323088" y="646175"/>
                  </a:lnTo>
                  <a:lnTo>
                    <a:pt x="275344" y="642672"/>
                  </a:lnTo>
                  <a:lnTo>
                    <a:pt x="229776" y="632496"/>
                  </a:lnTo>
                  <a:lnTo>
                    <a:pt x="186882" y="616147"/>
                  </a:lnTo>
                  <a:lnTo>
                    <a:pt x="147163" y="594124"/>
                  </a:lnTo>
                  <a:lnTo>
                    <a:pt x="111119" y="566927"/>
                  </a:lnTo>
                  <a:lnTo>
                    <a:pt x="79248" y="535056"/>
                  </a:lnTo>
                  <a:lnTo>
                    <a:pt x="52051" y="499012"/>
                  </a:lnTo>
                  <a:lnTo>
                    <a:pt x="30028" y="459293"/>
                  </a:lnTo>
                  <a:lnTo>
                    <a:pt x="13679" y="416399"/>
                  </a:lnTo>
                  <a:lnTo>
                    <a:pt x="3503" y="370831"/>
                  </a:lnTo>
                  <a:lnTo>
                    <a:pt x="0" y="323087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986788" y="164338"/>
            <a:ext cx="41306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15">
                <a:latin typeface="Arial"/>
                <a:cs typeface="Arial"/>
              </a:rPr>
              <a:t>Pratiques </a:t>
            </a:r>
            <a:r>
              <a:rPr dirty="0" sz="4400" spc="-280">
                <a:latin typeface="Arial"/>
                <a:cs typeface="Arial"/>
              </a:rPr>
              <a:t>de</a:t>
            </a:r>
            <a:r>
              <a:rPr dirty="0" sz="4400" spc="-225">
                <a:latin typeface="Arial"/>
                <a:cs typeface="Arial"/>
              </a:rPr>
              <a:t> </a:t>
            </a:r>
            <a:r>
              <a:rPr dirty="0" sz="4400" spc="-385">
                <a:latin typeface="Arial"/>
                <a:cs typeface="Arial"/>
              </a:rPr>
              <a:t>base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9160" y="5373623"/>
            <a:ext cx="7922259" cy="368935"/>
          </a:xfrm>
          <a:prstGeom prst="rect">
            <a:avLst/>
          </a:prstGeom>
          <a:solidFill>
            <a:srgbClr val="30859C"/>
          </a:solidFill>
        </p:spPr>
        <p:txBody>
          <a:bodyPr wrap="square" lIns="0" tIns="3111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Tous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usagers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sont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potentiellement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infectieux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même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s’ils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sont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asymptomatiques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105" y="439292"/>
            <a:ext cx="6203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75">
                <a:latin typeface="Arial"/>
                <a:cs typeface="Arial"/>
              </a:rPr>
              <a:t>Les </a:t>
            </a:r>
            <a:r>
              <a:rPr dirty="0" sz="2800" spc="-270">
                <a:latin typeface="Arial"/>
                <a:cs typeface="Arial"/>
              </a:rPr>
              <a:t>bons </a:t>
            </a:r>
            <a:r>
              <a:rPr dirty="0" sz="2800" spc="-204">
                <a:latin typeface="Arial"/>
                <a:cs typeface="Arial"/>
              </a:rPr>
              <a:t>moments </a:t>
            </a:r>
            <a:r>
              <a:rPr dirty="0" sz="2800" spc="-180">
                <a:latin typeface="Arial"/>
                <a:cs typeface="Arial"/>
              </a:rPr>
              <a:t>de </a:t>
            </a:r>
            <a:r>
              <a:rPr dirty="0" sz="2800" spc="-190">
                <a:latin typeface="Arial"/>
                <a:cs typeface="Arial"/>
              </a:rPr>
              <a:t>l’hygiène </a:t>
            </a:r>
            <a:r>
              <a:rPr dirty="0" sz="2800" spc="-270">
                <a:latin typeface="Arial"/>
                <a:cs typeface="Arial"/>
              </a:rPr>
              <a:t>des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229">
                <a:latin typeface="Arial"/>
                <a:cs typeface="Arial"/>
              </a:rPr>
              <a:t>mains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33" y="2379725"/>
            <a:ext cx="6448425" cy="3848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130">
                <a:solidFill>
                  <a:srgbClr val="585858"/>
                </a:solidFill>
                <a:latin typeface="Georgia"/>
                <a:cs typeface="Georgia"/>
              </a:rPr>
              <a:t>En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arrivant </a:t>
            </a:r>
            <a:r>
              <a:rPr dirty="0" sz="2200" spc="-5">
                <a:solidFill>
                  <a:srgbClr val="585858"/>
                </a:solidFill>
                <a:latin typeface="Georgia"/>
                <a:cs typeface="Georgia"/>
              </a:rPr>
              <a:t>et </a:t>
            </a: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en quittant</a:t>
            </a:r>
            <a:r>
              <a:rPr dirty="0" sz="2200" spc="35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l’établissement</a:t>
            </a:r>
            <a:endParaRPr sz="2200">
              <a:latin typeface="Georgia"/>
              <a:cs typeface="Georgia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75">
                <a:solidFill>
                  <a:srgbClr val="585858"/>
                </a:solidFill>
                <a:latin typeface="Georgia"/>
                <a:cs typeface="Georgia"/>
              </a:rPr>
              <a:t>Avant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de </a:t>
            </a:r>
            <a:r>
              <a:rPr dirty="0" sz="2200" spc="-50">
                <a:solidFill>
                  <a:srgbClr val="585858"/>
                </a:solidFill>
                <a:latin typeface="Georgia"/>
                <a:cs typeface="Georgia"/>
              </a:rPr>
              <a:t>manger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ou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de préparer </a:t>
            </a:r>
            <a:r>
              <a:rPr dirty="0" sz="2200" spc="-15">
                <a:solidFill>
                  <a:srgbClr val="585858"/>
                </a:solidFill>
                <a:latin typeface="Georgia"/>
                <a:cs typeface="Georgia"/>
              </a:rPr>
              <a:t>des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repas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pour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les  </a:t>
            </a:r>
            <a:r>
              <a:rPr dirty="0" sz="2200" spc="-25">
                <a:solidFill>
                  <a:srgbClr val="585858"/>
                </a:solidFill>
                <a:latin typeface="Georgia"/>
                <a:cs typeface="Georgia"/>
              </a:rPr>
              <a:t>usagers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Après </a:t>
            </a:r>
            <a:r>
              <a:rPr dirty="0" sz="2200" spc="-10">
                <a:solidFill>
                  <a:srgbClr val="585858"/>
                </a:solidFill>
                <a:latin typeface="Georgia"/>
                <a:cs typeface="Georgia"/>
              </a:rPr>
              <a:t>s’être </a:t>
            </a:r>
            <a:r>
              <a:rPr dirty="0" sz="2200" spc="-55">
                <a:solidFill>
                  <a:srgbClr val="585858"/>
                </a:solidFill>
                <a:latin typeface="Georgia"/>
                <a:cs typeface="Georgia"/>
              </a:rPr>
              <a:t>mouché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ou avoir </a:t>
            </a: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touché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à </a:t>
            </a: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son</a:t>
            </a:r>
            <a:r>
              <a:rPr dirty="0" sz="2200" spc="-1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visage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Après </a:t>
            </a:r>
            <a:r>
              <a:rPr dirty="0" sz="2200" spc="-10">
                <a:solidFill>
                  <a:srgbClr val="585858"/>
                </a:solidFill>
                <a:latin typeface="Georgia"/>
                <a:cs typeface="Georgia"/>
              </a:rPr>
              <a:t>être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allé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à </a:t>
            </a: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la </a:t>
            </a:r>
            <a:r>
              <a:rPr dirty="0" sz="2200" spc="-25">
                <a:solidFill>
                  <a:srgbClr val="585858"/>
                </a:solidFill>
                <a:latin typeface="Georgia"/>
                <a:cs typeface="Georgia"/>
              </a:rPr>
              <a:t>salle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de</a:t>
            </a:r>
            <a:r>
              <a:rPr dirty="0" sz="2200" spc="-7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200" spc="-50">
                <a:solidFill>
                  <a:srgbClr val="585858"/>
                </a:solidFill>
                <a:latin typeface="Georgia"/>
                <a:cs typeface="Georgia"/>
              </a:rPr>
              <a:t>bain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ts val="237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Après avoir touché </a:t>
            </a:r>
            <a:r>
              <a:rPr dirty="0" sz="2200" spc="-65">
                <a:solidFill>
                  <a:srgbClr val="585858"/>
                </a:solidFill>
                <a:latin typeface="Georgia"/>
                <a:cs typeface="Georgia"/>
              </a:rPr>
              <a:t>un </a:t>
            </a:r>
            <a:r>
              <a:rPr dirty="0" sz="2200" spc="-25">
                <a:solidFill>
                  <a:srgbClr val="585858"/>
                </a:solidFill>
                <a:latin typeface="Georgia"/>
                <a:cs typeface="Georgia"/>
              </a:rPr>
              <a:t>objet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à haute utilisation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(ex </a:t>
            </a:r>
            <a:r>
              <a:rPr dirty="0" sz="2200" spc="-110">
                <a:solidFill>
                  <a:srgbClr val="585858"/>
                </a:solidFill>
                <a:latin typeface="Georgia"/>
                <a:cs typeface="Georgia"/>
              </a:rPr>
              <a:t>:</a:t>
            </a:r>
            <a:endParaRPr sz="2200">
              <a:latin typeface="Georgia"/>
              <a:cs typeface="Georgia"/>
            </a:endParaRPr>
          </a:p>
          <a:p>
            <a:pPr marL="355600">
              <a:lnSpc>
                <a:spcPts val="2375"/>
              </a:lnSpc>
            </a:pP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poignée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de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porte, boutons</a:t>
            </a: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d’ascenseurs)</a:t>
            </a:r>
            <a:endParaRPr sz="2200">
              <a:latin typeface="Georgia"/>
              <a:cs typeface="Georgia"/>
            </a:endParaRPr>
          </a:p>
          <a:p>
            <a:pPr marL="355600" marR="64769" indent="-342900">
              <a:lnSpc>
                <a:spcPts val="2110"/>
              </a:lnSpc>
              <a:spcBef>
                <a:spcPts val="50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Après avoir </a:t>
            </a:r>
            <a:r>
              <a:rPr dirty="0" sz="2200" spc="-50">
                <a:solidFill>
                  <a:srgbClr val="585858"/>
                </a:solidFill>
                <a:latin typeface="Georgia"/>
                <a:cs typeface="Georgia"/>
              </a:rPr>
              <a:t>manipulé </a:t>
            </a: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son </a:t>
            </a:r>
            <a:r>
              <a:rPr dirty="0" sz="2200" spc="-45">
                <a:solidFill>
                  <a:srgbClr val="585858"/>
                </a:solidFill>
                <a:latin typeface="Georgia"/>
                <a:cs typeface="Georgia"/>
              </a:rPr>
              <a:t>masque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ou </a:t>
            </a:r>
            <a:r>
              <a:rPr dirty="0" sz="2200" spc="-25">
                <a:solidFill>
                  <a:srgbClr val="585858"/>
                </a:solidFill>
                <a:latin typeface="Georgia"/>
                <a:cs typeface="Georgia"/>
              </a:rPr>
              <a:t>sa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protection  oculaire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65">
                <a:solidFill>
                  <a:srgbClr val="585858"/>
                </a:solidFill>
                <a:latin typeface="Georgia"/>
                <a:cs typeface="Georgia"/>
              </a:rPr>
              <a:t>Dès </a:t>
            </a:r>
            <a:r>
              <a:rPr dirty="0" sz="2200" spc="-25">
                <a:solidFill>
                  <a:srgbClr val="585858"/>
                </a:solidFill>
                <a:latin typeface="Georgia"/>
                <a:cs typeface="Georgia"/>
              </a:rPr>
              <a:t>que </a:t>
            </a:r>
            <a:r>
              <a:rPr dirty="0" sz="2200" spc="-10">
                <a:solidFill>
                  <a:srgbClr val="585858"/>
                </a:solidFill>
                <a:latin typeface="Georgia"/>
                <a:cs typeface="Georgia"/>
              </a:rPr>
              <a:t>les </a:t>
            </a:r>
            <a:r>
              <a:rPr dirty="0" sz="2200" spc="-60">
                <a:solidFill>
                  <a:srgbClr val="585858"/>
                </a:solidFill>
                <a:latin typeface="Georgia"/>
                <a:cs typeface="Georgia"/>
              </a:rPr>
              <a:t>mains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sont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sales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ou</a:t>
            </a:r>
            <a:r>
              <a:rPr dirty="0" sz="2200" spc="-75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souillées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Après avoir</a:t>
            </a:r>
            <a:r>
              <a:rPr dirty="0" sz="2200" spc="-25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200" spc="-60">
                <a:solidFill>
                  <a:srgbClr val="585858"/>
                </a:solidFill>
                <a:latin typeface="Georgia"/>
                <a:cs typeface="Georgia"/>
              </a:rPr>
              <a:t>fumé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75">
                <a:solidFill>
                  <a:srgbClr val="585858"/>
                </a:solidFill>
                <a:latin typeface="Georgia"/>
                <a:cs typeface="Georgia"/>
              </a:rPr>
              <a:t>Avant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de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mettre </a:t>
            </a:r>
            <a:r>
              <a:rPr dirty="0" sz="2200" spc="-5">
                <a:solidFill>
                  <a:srgbClr val="585858"/>
                </a:solidFill>
                <a:latin typeface="Georgia"/>
                <a:cs typeface="Georgia"/>
              </a:rPr>
              <a:t>et </a:t>
            </a:r>
            <a:r>
              <a:rPr dirty="0" sz="2200" spc="-25">
                <a:solidFill>
                  <a:srgbClr val="585858"/>
                </a:solidFill>
                <a:latin typeface="Georgia"/>
                <a:cs typeface="Georgia"/>
              </a:rPr>
              <a:t>d’enlever </a:t>
            </a:r>
            <a:r>
              <a:rPr dirty="0" sz="2200" spc="-15">
                <a:solidFill>
                  <a:srgbClr val="585858"/>
                </a:solidFill>
                <a:latin typeface="Georgia"/>
                <a:cs typeface="Georgia"/>
              </a:rPr>
              <a:t>des </a:t>
            </a:r>
            <a:r>
              <a:rPr dirty="0" sz="2200" spc="-45">
                <a:solidFill>
                  <a:srgbClr val="585858"/>
                </a:solidFill>
                <a:latin typeface="Georgia"/>
                <a:cs typeface="Georgia"/>
              </a:rPr>
              <a:t>gants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4455" y="1412747"/>
            <a:ext cx="5291455" cy="646430"/>
          </a:xfrm>
          <a:prstGeom prst="rect">
            <a:avLst/>
          </a:prstGeom>
          <a:solidFill>
            <a:srgbClr val="FF66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240"/>
              </a:spcBef>
            </a:pPr>
            <a:r>
              <a:rPr dirty="0" sz="1800" spc="-165" b="1">
                <a:latin typeface="Arial"/>
                <a:cs typeface="Arial"/>
              </a:rPr>
              <a:t>L’hygiène </a:t>
            </a:r>
            <a:r>
              <a:rPr dirty="0" sz="1800" spc="-175" b="1">
                <a:latin typeface="Arial"/>
                <a:cs typeface="Arial"/>
              </a:rPr>
              <a:t>des </a:t>
            </a:r>
            <a:r>
              <a:rPr dirty="0" sz="1800" spc="-150" b="1">
                <a:latin typeface="Arial"/>
                <a:cs typeface="Arial"/>
              </a:rPr>
              <a:t>mains </a:t>
            </a:r>
            <a:r>
              <a:rPr dirty="0" sz="1800" spc="-130" b="1">
                <a:latin typeface="Arial"/>
                <a:cs typeface="Arial"/>
              </a:rPr>
              <a:t>est </a:t>
            </a:r>
            <a:r>
              <a:rPr dirty="0" sz="1800" spc="-90" b="1">
                <a:latin typeface="Arial"/>
                <a:cs typeface="Arial"/>
              </a:rPr>
              <a:t>la </a:t>
            </a:r>
            <a:r>
              <a:rPr dirty="0" sz="1800" spc="-140" b="1">
                <a:latin typeface="Arial"/>
                <a:cs typeface="Arial"/>
              </a:rPr>
              <a:t>mesure </a:t>
            </a:r>
            <a:r>
              <a:rPr dirty="0" sz="1800" spc="-90" b="1">
                <a:latin typeface="Arial"/>
                <a:cs typeface="Arial"/>
              </a:rPr>
              <a:t>la </a:t>
            </a:r>
            <a:r>
              <a:rPr dirty="0" sz="1800" spc="-150" b="1">
                <a:latin typeface="Arial"/>
                <a:cs typeface="Arial"/>
              </a:rPr>
              <a:t>plus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90" b="1">
                <a:latin typeface="Arial"/>
                <a:cs typeface="Arial"/>
              </a:rPr>
              <a:t>importante</a:t>
            </a:r>
            <a:endParaRPr sz="1800">
              <a:latin typeface="Arial"/>
              <a:cs typeface="Arial"/>
            </a:endParaRPr>
          </a:p>
          <a:p>
            <a:pPr marL="205104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pour </a:t>
            </a:r>
            <a:r>
              <a:rPr dirty="0" sz="1800" spc="-110" b="1">
                <a:latin typeface="Arial"/>
                <a:cs typeface="Arial"/>
              </a:rPr>
              <a:t>prévenir </a:t>
            </a:r>
            <a:r>
              <a:rPr dirty="0" sz="1800" spc="-90" b="1">
                <a:latin typeface="Arial"/>
                <a:cs typeface="Arial"/>
              </a:rPr>
              <a:t>la </a:t>
            </a:r>
            <a:r>
              <a:rPr dirty="0" sz="1800" spc="-145" b="1">
                <a:latin typeface="Arial"/>
                <a:cs typeface="Arial"/>
              </a:rPr>
              <a:t>transmission </a:t>
            </a:r>
            <a:r>
              <a:rPr dirty="0" sz="1800" spc="-175" b="1">
                <a:latin typeface="Arial"/>
                <a:cs typeface="Arial"/>
              </a:rPr>
              <a:t>des</a:t>
            </a:r>
            <a:r>
              <a:rPr dirty="0" sz="1800" spc="-135" b="1">
                <a:latin typeface="Arial"/>
                <a:cs typeface="Arial"/>
              </a:rPr>
              <a:t> </a:t>
            </a:r>
            <a:r>
              <a:rPr dirty="0" sz="1800" spc="-145" b="1">
                <a:latin typeface="Arial"/>
                <a:cs typeface="Arial"/>
              </a:rPr>
              <a:t>microorganismes.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6542" y="397256"/>
            <a:ext cx="48133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20"/>
              <a:t>Hygiène </a:t>
            </a:r>
            <a:r>
              <a:rPr dirty="0" sz="4400" spc="-240"/>
              <a:t>des</a:t>
            </a:r>
            <a:r>
              <a:rPr dirty="0" sz="4400" spc="-50"/>
              <a:t> </a:t>
            </a:r>
            <a:r>
              <a:rPr dirty="0" sz="4400" spc="-325"/>
              <a:t>mains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972311" y="1269491"/>
            <a:ext cx="7668768" cy="4341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50442" y="5968390"/>
            <a:ext cx="3524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latin typeface="Arial"/>
                <a:cs typeface="Arial"/>
              </a:rPr>
              <a:t>Cliquer </a:t>
            </a:r>
            <a:r>
              <a:rPr dirty="0" sz="1800" spc="-75">
                <a:latin typeface="Arial"/>
                <a:cs typeface="Arial"/>
              </a:rPr>
              <a:t>sur </a:t>
            </a:r>
            <a:r>
              <a:rPr dirty="0" sz="1800" spc="-60">
                <a:latin typeface="Arial"/>
                <a:cs typeface="Arial"/>
              </a:rPr>
              <a:t>l’image </a:t>
            </a:r>
            <a:r>
              <a:rPr dirty="0" sz="1800" spc="-40">
                <a:latin typeface="Arial"/>
                <a:cs typeface="Arial"/>
              </a:rPr>
              <a:t>pour </a:t>
            </a:r>
            <a:r>
              <a:rPr dirty="0" sz="1800" spc="-30">
                <a:latin typeface="Arial"/>
                <a:cs typeface="Arial"/>
              </a:rPr>
              <a:t>ouvrir </a:t>
            </a:r>
            <a:r>
              <a:rPr dirty="0" sz="1800" spc="-50">
                <a:latin typeface="Arial"/>
                <a:cs typeface="Arial"/>
              </a:rPr>
              <a:t>le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991" y="1501140"/>
            <a:ext cx="7404734" cy="4356735"/>
            <a:chOff x="697991" y="1501140"/>
            <a:chExt cx="7404734" cy="4356735"/>
          </a:xfrm>
        </p:grpSpPr>
        <p:sp>
          <p:nvSpPr>
            <p:cNvPr id="3" name="object 3"/>
            <p:cNvSpPr/>
            <p:nvPr/>
          </p:nvSpPr>
          <p:spPr>
            <a:xfrm>
              <a:off x="697991" y="1853184"/>
              <a:ext cx="2095500" cy="1926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490215" y="1501140"/>
              <a:ext cx="5612129" cy="43563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022475" y="319786"/>
            <a:ext cx="647636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56005" marR="5080" indent="-1043940">
              <a:lnSpc>
                <a:spcPct val="100000"/>
              </a:lnSpc>
              <a:spcBef>
                <a:spcPts val="100"/>
              </a:spcBef>
            </a:pPr>
            <a:r>
              <a:rPr dirty="0" sz="3200" spc="-235" b="1">
                <a:solidFill>
                  <a:srgbClr val="FF6600"/>
                </a:solidFill>
                <a:latin typeface="Georgia"/>
                <a:cs typeface="Georgia"/>
              </a:rPr>
              <a:t>Hygiène </a:t>
            </a:r>
            <a:r>
              <a:rPr dirty="0" sz="3200" spc="-175" b="1">
                <a:solidFill>
                  <a:srgbClr val="FF6600"/>
                </a:solidFill>
                <a:latin typeface="Georgia"/>
                <a:cs typeface="Georgia"/>
              </a:rPr>
              <a:t>des </a:t>
            </a:r>
            <a:r>
              <a:rPr dirty="0" sz="3200" spc="-240" b="1">
                <a:solidFill>
                  <a:srgbClr val="FF6600"/>
                </a:solidFill>
                <a:latin typeface="Georgia"/>
                <a:cs typeface="Georgia"/>
              </a:rPr>
              <a:t>mains </a:t>
            </a:r>
            <a:r>
              <a:rPr dirty="0" sz="3200" spc="-210" b="1">
                <a:solidFill>
                  <a:srgbClr val="FF6600"/>
                </a:solidFill>
                <a:latin typeface="Georgia"/>
                <a:cs typeface="Georgia"/>
              </a:rPr>
              <a:t>avec </a:t>
            </a:r>
            <a:r>
              <a:rPr dirty="0" sz="3200" spc="-165" b="1">
                <a:solidFill>
                  <a:srgbClr val="FF6600"/>
                </a:solidFill>
                <a:latin typeface="Georgia"/>
                <a:cs typeface="Georgia"/>
              </a:rPr>
              <a:t>la </a:t>
            </a:r>
            <a:r>
              <a:rPr dirty="0" sz="3200" spc="-185" b="1">
                <a:solidFill>
                  <a:srgbClr val="FF6600"/>
                </a:solidFill>
                <a:latin typeface="Georgia"/>
                <a:cs typeface="Georgia"/>
              </a:rPr>
              <a:t>solution  </a:t>
            </a:r>
            <a:r>
              <a:rPr dirty="0" sz="3200" spc="-200" b="1">
                <a:solidFill>
                  <a:srgbClr val="FF6600"/>
                </a:solidFill>
                <a:latin typeface="Georgia"/>
                <a:cs typeface="Georgia"/>
              </a:rPr>
              <a:t>hydro-alcoolique</a:t>
            </a:r>
            <a:r>
              <a:rPr dirty="0" sz="3200" spc="-114" b="1">
                <a:solidFill>
                  <a:srgbClr val="FF6600"/>
                </a:solidFill>
                <a:latin typeface="Georgia"/>
                <a:cs typeface="Georgia"/>
              </a:rPr>
              <a:t> </a:t>
            </a:r>
            <a:r>
              <a:rPr dirty="0" sz="3200" spc="-330" b="1">
                <a:solidFill>
                  <a:srgbClr val="FF6600"/>
                </a:solidFill>
                <a:latin typeface="Georgia"/>
                <a:cs typeface="Georgia"/>
              </a:rPr>
              <a:t>(SHA)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281" y="4050029"/>
            <a:ext cx="15697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0" b="1">
                <a:latin typeface="Arial"/>
                <a:cs typeface="Arial"/>
              </a:rPr>
              <a:t>20</a:t>
            </a:r>
            <a:r>
              <a:rPr dirty="0" sz="2400" spc="-195" b="1">
                <a:latin typeface="Arial"/>
                <a:cs typeface="Arial"/>
              </a:rPr>
              <a:t> </a:t>
            </a:r>
            <a:r>
              <a:rPr dirty="0" sz="2400" spc="-240" b="1">
                <a:latin typeface="Arial"/>
                <a:cs typeface="Arial"/>
              </a:rPr>
              <a:t>secondes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9536" y="1700783"/>
            <a:ext cx="6461760" cy="4135120"/>
            <a:chOff x="859536" y="1700783"/>
            <a:chExt cx="6461760" cy="4135120"/>
          </a:xfrm>
        </p:grpSpPr>
        <p:sp>
          <p:nvSpPr>
            <p:cNvPr id="3" name="object 3"/>
            <p:cNvSpPr/>
            <p:nvPr/>
          </p:nvSpPr>
          <p:spPr>
            <a:xfrm>
              <a:off x="859536" y="2421635"/>
              <a:ext cx="2097024" cy="1926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55747" y="1700783"/>
              <a:ext cx="4765548" cy="4134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376680">
              <a:lnSpc>
                <a:spcPct val="100000"/>
              </a:lnSpc>
              <a:spcBef>
                <a:spcPts val="95"/>
              </a:spcBef>
            </a:pPr>
            <a:r>
              <a:rPr dirty="0" spc="-295">
                <a:latin typeface="Georgia"/>
                <a:cs typeface="Georgia"/>
              </a:rPr>
              <a:t>Hygiène </a:t>
            </a:r>
            <a:r>
              <a:rPr dirty="0" spc="-5"/>
              <a:t>des </a:t>
            </a:r>
            <a:r>
              <a:rPr dirty="0" spc="65"/>
              <a:t>mains </a:t>
            </a:r>
            <a:r>
              <a:rPr dirty="0" spc="5"/>
              <a:t>à</a:t>
            </a:r>
            <a:r>
              <a:rPr dirty="0" spc="-910"/>
              <a:t> </a:t>
            </a:r>
            <a:r>
              <a:rPr dirty="0" spc="-135"/>
              <a:t>l’eau</a:t>
            </a:r>
          </a:p>
          <a:p>
            <a:pPr algn="ctr" marL="1376680">
              <a:lnSpc>
                <a:spcPct val="100000"/>
              </a:lnSpc>
            </a:pPr>
            <a:r>
              <a:rPr dirty="0" spc="-150">
                <a:latin typeface="Georgia"/>
                <a:cs typeface="Georgia"/>
              </a:rPr>
              <a:t>et </a:t>
            </a:r>
            <a:r>
              <a:rPr dirty="0" spc="-285">
                <a:latin typeface="Georgia"/>
                <a:cs typeface="Georgia"/>
              </a:rPr>
              <a:t>au</a:t>
            </a:r>
            <a:r>
              <a:rPr dirty="0" spc="-140">
                <a:latin typeface="Georgia"/>
                <a:cs typeface="Georgia"/>
              </a:rPr>
              <a:t> </a:t>
            </a:r>
            <a:r>
              <a:rPr dirty="0" spc="-295">
                <a:latin typeface="Georgia"/>
                <a:cs typeface="Georgia"/>
              </a:rPr>
              <a:t>savon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572" y="4427982"/>
            <a:ext cx="15709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 b="1">
                <a:latin typeface="Arial"/>
                <a:cs typeface="Arial"/>
              </a:rPr>
              <a:t>20</a:t>
            </a:r>
            <a:r>
              <a:rPr dirty="0" sz="2400" spc="-204" b="1">
                <a:latin typeface="Arial"/>
                <a:cs typeface="Arial"/>
              </a:rPr>
              <a:t> </a:t>
            </a:r>
            <a:r>
              <a:rPr dirty="0" sz="2400" spc="-235" b="1">
                <a:latin typeface="Arial"/>
                <a:cs typeface="Arial"/>
              </a:rPr>
              <a:t>secondes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8383" y="1700783"/>
            <a:ext cx="7379334" cy="5046345"/>
            <a:chOff x="1548383" y="1700783"/>
            <a:chExt cx="7379334" cy="5046345"/>
          </a:xfrm>
        </p:grpSpPr>
        <p:sp>
          <p:nvSpPr>
            <p:cNvPr id="3" name="object 3"/>
            <p:cNvSpPr/>
            <p:nvPr/>
          </p:nvSpPr>
          <p:spPr>
            <a:xfrm>
              <a:off x="1548383" y="1700783"/>
              <a:ext cx="6484620" cy="39822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522207" y="6236207"/>
              <a:ext cx="405383" cy="4053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6788" y="469138"/>
            <a:ext cx="59899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30"/>
              <a:t>Zones </a:t>
            </a:r>
            <a:r>
              <a:rPr dirty="0" sz="4400" spc="-285"/>
              <a:t>souvent</a:t>
            </a:r>
            <a:r>
              <a:rPr dirty="0" sz="4400" spc="-40"/>
              <a:t> </a:t>
            </a:r>
            <a:r>
              <a:rPr dirty="0" sz="4400" spc="-229"/>
              <a:t>oubliées</a:t>
            </a:r>
            <a:endParaRPr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5023" y="533146"/>
            <a:ext cx="65766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latin typeface="Trebuchet MS"/>
                <a:cs typeface="Trebuchet MS"/>
              </a:rPr>
              <a:t>Obstacles</a:t>
            </a:r>
            <a:r>
              <a:rPr dirty="0" sz="3600" spc="-325">
                <a:latin typeface="Trebuchet MS"/>
                <a:cs typeface="Trebuchet MS"/>
              </a:rPr>
              <a:t> </a:t>
            </a:r>
            <a:r>
              <a:rPr dirty="0" sz="3600" spc="5">
                <a:latin typeface="Trebuchet MS"/>
                <a:cs typeface="Trebuchet MS"/>
              </a:rPr>
              <a:t>à</a:t>
            </a:r>
            <a:r>
              <a:rPr dirty="0" sz="3600" spc="-305">
                <a:latin typeface="Trebuchet MS"/>
                <a:cs typeface="Trebuchet MS"/>
              </a:rPr>
              <a:t> </a:t>
            </a:r>
            <a:r>
              <a:rPr dirty="0" sz="3600" spc="-90">
                <a:latin typeface="Trebuchet MS"/>
                <a:cs typeface="Trebuchet MS"/>
              </a:rPr>
              <a:t>l’hygiène</a:t>
            </a:r>
            <a:r>
              <a:rPr dirty="0" sz="3600" spc="-275">
                <a:latin typeface="Trebuchet MS"/>
                <a:cs typeface="Trebuchet MS"/>
              </a:rPr>
              <a:t> </a:t>
            </a:r>
            <a:r>
              <a:rPr dirty="0" sz="3600" spc="-5">
                <a:latin typeface="Trebuchet MS"/>
                <a:cs typeface="Trebuchet MS"/>
              </a:rPr>
              <a:t>des</a:t>
            </a:r>
            <a:r>
              <a:rPr dirty="0" sz="3600" spc="-320">
                <a:latin typeface="Trebuchet MS"/>
                <a:cs typeface="Trebuchet MS"/>
              </a:rPr>
              <a:t> </a:t>
            </a:r>
            <a:r>
              <a:rPr dirty="0" sz="3600" spc="60">
                <a:latin typeface="Trebuchet MS"/>
                <a:cs typeface="Trebuchet MS"/>
              </a:rPr>
              <a:t>mains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5296" y="1772411"/>
            <a:ext cx="7798307" cy="367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6788" y="469138"/>
            <a:ext cx="53625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0"/>
              <a:t>Plan </a:t>
            </a:r>
            <a:r>
              <a:rPr dirty="0" sz="4400" spc="-240"/>
              <a:t>de</a:t>
            </a:r>
            <a:r>
              <a:rPr dirty="0" sz="4400" spc="-75"/>
              <a:t> </a:t>
            </a:r>
            <a:r>
              <a:rPr dirty="0" sz="4400" spc="-250"/>
              <a:t>présentation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986788" y="1518869"/>
            <a:ext cx="6506845" cy="324612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355600" marR="5080" indent="-342900">
              <a:lnSpc>
                <a:spcPts val="3080"/>
              </a:lnSpc>
              <a:spcBef>
                <a:spcPts val="84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110">
                <a:latin typeface="Arial"/>
                <a:cs typeface="Arial"/>
              </a:rPr>
              <a:t>Objectifs </a:t>
            </a:r>
            <a:r>
              <a:rPr dirty="0" sz="3200" spc="-145">
                <a:latin typeface="Arial"/>
                <a:cs typeface="Arial"/>
              </a:rPr>
              <a:t>de </a:t>
            </a:r>
            <a:r>
              <a:rPr dirty="0" sz="3200" spc="-110">
                <a:latin typeface="Arial"/>
                <a:cs typeface="Arial"/>
              </a:rPr>
              <a:t>la </a:t>
            </a:r>
            <a:r>
              <a:rPr dirty="0" sz="3200" spc="-80">
                <a:latin typeface="Arial"/>
                <a:cs typeface="Arial"/>
              </a:rPr>
              <a:t>prévention </a:t>
            </a:r>
            <a:r>
              <a:rPr dirty="0" sz="3200" spc="-10">
                <a:latin typeface="Arial"/>
                <a:cs typeface="Arial"/>
              </a:rPr>
              <a:t>et</a:t>
            </a:r>
            <a:r>
              <a:rPr dirty="0" sz="3200" spc="-440">
                <a:latin typeface="Arial"/>
                <a:cs typeface="Arial"/>
              </a:rPr>
              <a:t> </a:t>
            </a:r>
            <a:r>
              <a:rPr dirty="0" sz="3200" spc="-75">
                <a:latin typeface="Arial"/>
                <a:cs typeface="Arial"/>
              </a:rPr>
              <a:t>contrôle  </a:t>
            </a:r>
            <a:r>
              <a:rPr dirty="0" sz="3200" spc="-215">
                <a:latin typeface="Arial"/>
                <a:cs typeface="Arial"/>
              </a:rPr>
              <a:t>des </a:t>
            </a:r>
            <a:r>
              <a:rPr dirty="0" sz="3200" spc="-90">
                <a:latin typeface="Arial"/>
                <a:cs typeface="Arial"/>
              </a:rPr>
              <a:t>infections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280">
                <a:latin typeface="Arial"/>
                <a:cs typeface="Arial"/>
              </a:rPr>
              <a:t>(PCI)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35">
                <a:latin typeface="Georgia"/>
                <a:cs typeface="Georgia"/>
              </a:rPr>
              <a:t>COVID-19</a:t>
            </a:r>
            <a:endParaRPr sz="3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 spc="-110">
                <a:latin typeface="Arial"/>
                <a:cs typeface="Arial"/>
              </a:rPr>
              <a:t>Contamination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155">
                <a:latin typeface="Arial"/>
                <a:cs typeface="Arial"/>
              </a:rPr>
              <a:t>croisée</a:t>
            </a:r>
            <a:endParaRPr sz="3200">
              <a:latin typeface="Arial"/>
              <a:cs typeface="Arial"/>
            </a:endParaRPr>
          </a:p>
          <a:p>
            <a:pPr marL="355600" marR="755015" indent="-342900">
              <a:lnSpc>
                <a:spcPts val="307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145">
                <a:latin typeface="Arial"/>
                <a:cs typeface="Arial"/>
              </a:rPr>
              <a:t>Pratiques de </a:t>
            </a:r>
            <a:r>
              <a:rPr dirty="0" sz="3200" spc="-225">
                <a:latin typeface="Arial"/>
                <a:cs typeface="Arial"/>
              </a:rPr>
              <a:t>base </a:t>
            </a:r>
            <a:r>
              <a:rPr dirty="0" sz="3200">
                <a:latin typeface="Arial"/>
                <a:cs typeface="Arial"/>
              </a:rPr>
              <a:t>et</a:t>
            </a:r>
            <a:r>
              <a:rPr dirty="0" sz="3200" spc="-254">
                <a:latin typeface="Arial"/>
                <a:cs typeface="Arial"/>
              </a:rPr>
              <a:t> </a:t>
            </a:r>
            <a:r>
              <a:rPr dirty="0" sz="3200" spc="-114">
                <a:latin typeface="Arial"/>
                <a:cs typeface="Arial"/>
              </a:rPr>
              <a:t>précautions  </a:t>
            </a:r>
            <a:r>
              <a:rPr dirty="0" sz="3200" spc="-85">
                <a:latin typeface="Arial"/>
                <a:cs typeface="Arial"/>
              </a:rPr>
              <a:t>additionnelles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229">
                <a:latin typeface="Arial"/>
                <a:cs typeface="Arial"/>
              </a:rPr>
              <a:t>Consignes </a:t>
            </a:r>
            <a:r>
              <a:rPr dirty="0" sz="3200" spc="-130">
                <a:latin typeface="Arial"/>
                <a:cs typeface="Arial"/>
              </a:rPr>
              <a:t>sanitaires </a:t>
            </a:r>
            <a:r>
              <a:rPr dirty="0" sz="3200" spc="-145">
                <a:latin typeface="Arial"/>
                <a:cs typeface="Arial"/>
              </a:rPr>
              <a:t>en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105">
                <a:latin typeface="Arial"/>
                <a:cs typeface="Arial"/>
              </a:rPr>
              <a:t>vigueur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85825" marR="5080">
              <a:lnSpc>
                <a:spcPct val="100000"/>
              </a:lnSpc>
              <a:spcBef>
                <a:spcPts val="95"/>
              </a:spcBef>
            </a:pPr>
            <a:r>
              <a:rPr dirty="0" spc="-295"/>
              <a:t>Hygiène </a:t>
            </a:r>
            <a:r>
              <a:rPr dirty="0" spc="-150"/>
              <a:t>et </a:t>
            </a:r>
            <a:r>
              <a:rPr dirty="0" spc="-185"/>
              <a:t>étiquette  </a:t>
            </a:r>
            <a:r>
              <a:rPr dirty="0" spc="-225"/>
              <a:t>respiratoire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77073" y="1839785"/>
            <a:ext cx="3644900" cy="3354070"/>
            <a:chOff x="1477073" y="1839785"/>
            <a:chExt cx="3644900" cy="3354070"/>
          </a:xfrm>
        </p:grpSpPr>
        <p:sp>
          <p:nvSpPr>
            <p:cNvPr id="5" name="object 5"/>
            <p:cNvSpPr/>
            <p:nvPr/>
          </p:nvSpPr>
          <p:spPr>
            <a:xfrm>
              <a:off x="1505712" y="1868424"/>
              <a:ext cx="3587496" cy="3296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91361" y="1854073"/>
              <a:ext cx="3616325" cy="3325495"/>
            </a:xfrm>
            <a:custGeom>
              <a:avLst/>
              <a:gdLst/>
              <a:ahLst/>
              <a:cxnLst/>
              <a:rect l="l" t="t" r="r" b="b"/>
              <a:pathLst>
                <a:path w="3616325" h="3325495">
                  <a:moveTo>
                    <a:pt x="0" y="3324987"/>
                  </a:moveTo>
                  <a:lnTo>
                    <a:pt x="3616071" y="3324987"/>
                  </a:lnTo>
                  <a:lnTo>
                    <a:pt x="3616071" y="0"/>
                  </a:lnTo>
                  <a:lnTo>
                    <a:pt x="0" y="0"/>
                  </a:lnTo>
                  <a:lnTo>
                    <a:pt x="0" y="332498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266944" y="1830323"/>
            <a:ext cx="2052955" cy="3373120"/>
            <a:chOff x="5266944" y="1830323"/>
            <a:chExt cx="2052955" cy="3373120"/>
          </a:xfrm>
        </p:grpSpPr>
        <p:sp>
          <p:nvSpPr>
            <p:cNvPr id="8" name="object 8"/>
            <p:cNvSpPr/>
            <p:nvPr/>
          </p:nvSpPr>
          <p:spPr>
            <a:xfrm>
              <a:off x="5305044" y="1868423"/>
              <a:ext cx="1976627" cy="3296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85994" y="1849373"/>
              <a:ext cx="2014855" cy="3335020"/>
            </a:xfrm>
            <a:custGeom>
              <a:avLst/>
              <a:gdLst/>
              <a:ahLst/>
              <a:cxnLst/>
              <a:rect l="l" t="t" r="r" b="b"/>
              <a:pathLst>
                <a:path w="2014854" h="3335020">
                  <a:moveTo>
                    <a:pt x="0" y="3334512"/>
                  </a:moveTo>
                  <a:lnTo>
                    <a:pt x="2014727" y="3334512"/>
                  </a:lnTo>
                  <a:lnTo>
                    <a:pt x="2014727" y="0"/>
                  </a:lnTo>
                  <a:lnTo>
                    <a:pt x="0" y="0"/>
                  </a:lnTo>
                  <a:lnTo>
                    <a:pt x="0" y="3334512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628138" y="5376798"/>
            <a:ext cx="33724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latin typeface="Arial"/>
                <a:cs typeface="Arial"/>
              </a:rPr>
              <a:t>Matériel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doit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être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disponible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en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tout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temps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7746" y="715771"/>
            <a:ext cx="22726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35"/>
              <a:t>Masques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698751" y="6172301"/>
            <a:ext cx="33724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latin typeface="Arial"/>
                <a:cs typeface="Arial"/>
              </a:rPr>
              <a:t>Matériel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doit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être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disponible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en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tout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temps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1373" y="174117"/>
            <a:ext cx="3801745" cy="6005830"/>
            <a:chOff x="1591373" y="174117"/>
            <a:chExt cx="3801745" cy="6005830"/>
          </a:xfrm>
        </p:grpSpPr>
        <p:sp>
          <p:nvSpPr>
            <p:cNvPr id="6" name="object 6"/>
            <p:cNvSpPr/>
            <p:nvPr/>
          </p:nvSpPr>
          <p:spPr>
            <a:xfrm>
              <a:off x="1620012" y="202692"/>
              <a:ext cx="3744467" cy="59481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05661" y="188404"/>
              <a:ext cx="3773170" cy="5977255"/>
            </a:xfrm>
            <a:custGeom>
              <a:avLst/>
              <a:gdLst/>
              <a:ahLst/>
              <a:cxnLst/>
              <a:rect l="l" t="t" r="r" b="b"/>
              <a:pathLst>
                <a:path w="3773170" h="5977255">
                  <a:moveTo>
                    <a:pt x="0" y="5976746"/>
                  </a:moveTo>
                  <a:lnTo>
                    <a:pt x="3773042" y="5976746"/>
                  </a:lnTo>
                  <a:lnTo>
                    <a:pt x="3773042" y="0"/>
                  </a:lnTo>
                  <a:lnTo>
                    <a:pt x="0" y="0"/>
                  </a:lnTo>
                  <a:lnTo>
                    <a:pt x="0" y="597674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0097" y="469138"/>
            <a:ext cx="14839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50"/>
              <a:t>Gants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673605" y="1716023"/>
            <a:ext cx="6690359" cy="3961129"/>
            <a:chOff x="1673605" y="1716023"/>
            <a:chExt cx="6690359" cy="3961129"/>
          </a:xfrm>
        </p:grpSpPr>
        <p:sp>
          <p:nvSpPr>
            <p:cNvPr id="5" name="object 5"/>
            <p:cNvSpPr/>
            <p:nvPr/>
          </p:nvSpPr>
          <p:spPr>
            <a:xfrm>
              <a:off x="1688083" y="1728723"/>
              <a:ext cx="830580" cy="3935729"/>
            </a:xfrm>
            <a:custGeom>
              <a:avLst/>
              <a:gdLst/>
              <a:ahLst/>
              <a:cxnLst/>
              <a:rect l="l" t="t" r="r" b="b"/>
              <a:pathLst>
                <a:path w="830580" h="3935729">
                  <a:moveTo>
                    <a:pt x="15240" y="0"/>
                  </a:moveTo>
                  <a:lnTo>
                    <a:pt x="49196" y="34540"/>
                  </a:lnTo>
                  <a:lnTo>
                    <a:pt x="82431" y="69521"/>
                  </a:lnTo>
                  <a:lnTo>
                    <a:pt x="114943" y="104931"/>
                  </a:lnTo>
                  <a:lnTo>
                    <a:pt x="146732" y="140762"/>
                  </a:lnTo>
                  <a:lnTo>
                    <a:pt x="177799" y="177005"/>
                  </a:lnTo>
                  <a:lnTo>
                    <a:pt x="208143" y="213648"/>
                  </a:lnTo>
                  <a:lnTo>
                    <a:pt x="237765" y="250684"/>
                  </a:lnTo>
                  <a:lnTo>
                    <a:pt x="266665" y="288103"/>
                  </a:lnTo>
                  <a:lnTo>
                    <a:pt x="294841" y="325895"/>
                  </a:lnTo>
                  <a:lnTo>
                    <a:pt x="322296" y="364051"/>
                  </a:lnTo>
                  <a:lnTo>
                    <a:pt x="349028" y="402562"/>
                  </a:lnTo>
                  <a:lnTo>
                    <a:pt x="375037" y="441417"/>
                  </a:lnTo>
                  <a:lnTo>
                    <a:pt x="400324" y="480608"/>
                  </a:lnTo>
                  <a:lnTo>
                    <a:pt x="424889" y="520125"/>
                  </a:lnTo>
                  <a:lnTo>
                    <a:pt x="448731" y="559959"/>
                  </a:lnTo>
                  <a:lnTo>
                    <a:pt x="471851" y="600099"/>
                  </a:lnTo>
                  <a:lnTo>
                    <a:pt x="494248" y="640538"/>
                  </a:lnTo>
                  <a:lnTo>
                    <a:pt x="515922" y="681264"/>
                  </a:lnTo>
                  <a:lnTo>
                    <a:pt x="536874" y="722270"/>
                  </a:lnTo>
                  <a:lnTo>
                    <a:pt x="557104" y="763545"/>
                  </a:lnTo>
                  <a:lnTo>
                    <a:pt x="576611" y="805080"/>
                  </a:lnTo>
                  <a:lnTo>
                    <a:pt x="595396" y="846865"/>
                  </a:lnTo>
                  <a:lnTo>
                    <a:pt x="613458" y="888891"/>
                  </a:lnTo>
                  <a:lnTo>
                    <a:pt x="630797" y="931149"/>
                  </a:lnTo>
                  <a:lnTo>
                    <a:pt x="647415" y="973629"/>
                  </a:lnTo>
                  <a:lnTo>
                    <a:pt x="663309" y="1016321"/>
                  </a:lnTo>
                  <a:lnTo>
                    <a:pt x="678481" y="1059217"/>
                  </a:lnTo>
                  <a:lnTo>
                    <a:pt x="692931" y="1102306"/>
                  </a:lnTo>
                  <a:lnTo>
                    <a:pt x="706658" y="1145580"/>
                  </a:lnTo>
                  <a:lnTo>
                    <a:pt x="719663" y="1189029"/>
                  </a:lnTo>
                  <a:lnTo>
                    <a:pt x="731945" y="1232643"/>
                  </a:lnTo>
                  <a:lnTo>
                    <a:pt x="743505" y="1276413"/>
                  </a:lnTo>
                  <a:lnTo>
                    <a:pt x="754342" y="1320329"/>
                  </a:lnTo>
                  <a:lnTo>
                    <a:pt x="764457" y="1364383"/>
                  </a:lnTo>
                  <a:lnTo>
                    <a:pt x="773850" y="1408564"/>
                  </a:lnTo>
                  <a:lnTo>
                    <a:pt x="782519" y="1452863"/>
                  </a:lnTo>
                  <a:lnTo>
                    <a:pt x="790467" y="1497271"/>
                  </a:lnTo>
                  <a:lnTo>
                    <a:pt x="797692" y="1541778"/>
                  </a:lnTo>
                  <a:lnTo>
                    <a:pt x="804194" y="1586375"/>
                  </a:lnTo>
                  <a:lnTo>
                    <a:pt x="809974" y="1631053"/>
                  </a:lnTo>
                  <a:lnTo>
                    <a:pt x="815031" y="1675801"/>
                  </a:lnTo>
                  <a:lnTo>
                    <a:pt x="819366" y="1720610"/>
                  </a:lnTo>
                  <a:lnTo>
                    <a:pt x="822979" y="1765472"/>
                  </a:lnTo>
                  <a:lnTo>
                    <a:pt x="825869" y="1810376"/>
                  </a:lnTo>
                  <a:lnTo>
                    <a:pt x="828036" y="1855313"/>
                  </a:lnTo>
                  <a:lnTo>
                    <a:pt x="829481" y="1900274"/>
                  </a:lnTo>
                  <a:lnTo>
                    <a:pt x="830203" y="1945249"/>
                  </a:lnTo>
                  <a:lnTo>
                    <a:pt x="830203" y="1990229"/>
                  </a:lnTo>
                  <a:lnTo>
                    <a:pt x="829481" y="2035204"/>
                  </a:lnTo>
                  <a:lnTo>
                    <a:pt x="828036" y="2080165"/>
                  </a:lnTo>
                  <a:lnTo>
                    <a:pt x="825869" y="2125102"/>
                  </a:lnTo>
                  <a:lnTo>
                    <a:pt x="822979" y="2170006"/>
                  </a:lnTo>
                  <a:lnTo>
                    <a:pt x="819366" y="2214868"/>
                  </a:lnTo>
                  <a:lnTo>
                    <a:pt x="815031" y="2259678"/>
                  </a:lnTo>
                  <a:lnTo>
                    <a:pt x="809974" y="2304426"/>
                  </a:lnTo>
                  <a:lnTo>
                    <a:pt x="804194" y="2349103"/>
                  </a:lnTo>
                  <a:lnTo>
                    <a:pt x="797692" y="2393700"/>
                  </a:lnTo>
                  <a:lnTo>
                    <a:pt x="790467" y="2438208"/>
                  </a:lnTo>
                  <a:lnTo>
                    <a:pt x="782519" y="2482616"/>
                  </a:lnTo>
                  <a:lnTo>
                    <a:pt x="773850" y="2526915"/>
                  </a:lnTo>
                  <a:lnTo>
                    <a:pt x="764457" y="2571096"/>
                  </a:lnTo>
                  <a:lnTo>
                    <a:pt x="754342" y="2615150"/>
                  </a:lnTo>
                  <a:lnTo>
                    <a:pt x="743505" y="2659066"/>
                  </a:lnTo>
                  <a:lnTo>
                    <a:pt x="731945" y="2702836"/>
                  </a:lnTo>
                  <a:lnTo>
                    <a:pt x="719663" y="2746451"/>
                  </a:lnTo>
                  <a:lnTo>
                    <a:pt x="706658" y="2789899"/>
                  </a:lnTo>
                  <a:lnTo>
                    <a:pt x="692931" y="2833173"/>
                  </a:lnTo>
                  <a:lnTo>
                    <a:pt x="678481" y="2876263"/>
                  </a:lnTo>
                  <a:lnTo>
                    <a:pt x="663309" y="2919159"/>
                  </a:lnTo>
                  <a:lnTo>
                    <a:pt x="647415" y="2961852"/>
                  </a:lnTo>
                  <a:lnTo>
                    <a:pt x="630797" y="3004332"/>
                  </a:lnTo>
                  <a:lnTo>
                    <a:pt x="613458" y="3046590"/>
                  </a:lnTo>
                  <a:lnTo>
                    <a:pt x="595396" y="3088616"/>
                  </a:lnTo>
                  <a:lnTo>
                    <a:pt x="576611" y="3130402"/>
                  </a:lnTo>
                  <a:lnTo>
                    <a:pt x="557104" y="3171937"/>
                  </a:lnTo>
                  <a:lnTo>
                    <a:pt x="536874" y="3213212"/>
                  </a:lnTo>
                  <a:lnTo>
                    <a:pt x="515922" y="3254217"/>
                  </a:lnTo>
                  <a:lnTo>
                    <a:pt x="494248" y="3294944"/>
                  </a:lnTo>
                  <a:lnTo>
                    <a:pt x="471851" y="3335383"/>
                  </a:lnTo>
                  <a:lnTo>
                    <a:pt x="448731" y="3375524"/>
                  </a:lnTo>
                  <a:lnTo>
                    <a:pt x="424889" y="3415358"/>
                  </a:lnTo>
                  <a:lnTo>
                    <a:pt x="400324" y="3454875"/>
                  </a:lnTo>
                  <a:lnTo>
                    <a:pt x="375037" y="3494066"/>
                  </a:lnTo>
                  <a:lnTo>
                    <a:pt x="349028" y="3532922"/>
                  </a:lnTo>
                  <a:lnTo>
                    <a:pt x="322296" y="3571433"/>
                  </a:lnTo>
                  <a:lnTo>
                    <a:pt x="294841" y="3609589"/>
                  </a:lnTo>
                  <a:lnTo>
                    <a:pt x="266665" y="3647382"/>
                  </a:lnTo>
                  <a:lnTo>
                    <a:pt x="237765" y="3684801"/>
                  </a:lnTo>
                  <a:lnTo>
                    <a:pt x="208143" y="3721837"/>
                  </a:lnTo>
                  <a:lnTo>
                    <a:pt x="177799" y="3758481"/>
                  </a:lnTo>
                  <a:lnTo>
                    <a:pt x="146732" y="3794724"/>
                  </a:lnTo>
                  <a:lnTo>
                    <a:pt x="114943" y="3830555"/>
                  </a:lnTo>
                  <a:lnTo>
                    <a:pt x="82431" y="3865966"/>
                  </a:lnTo>
                  <a:lnTo>
                    <a:pt x="49196" y="3900947"/>
                  </a:lnTo>
                  <a:lnTo>
                    <a:pt x="15240" y="3935488"/>
                  </a:lnTo>
                  <a:lnTo>
                    <a:pt x="0" y="3920223"/>
                  </a:lnTo>
                  <a:lnTo>
                    <a:pt x="34049" y="3885582"/>
                  </a:lnTo>
                  <a:lnTo>
                    <a:pt x="67366" y="3850495"/>
                  </a:lnTo>
                  <a:lnTo>
                    <a:pt x="99951" y="3814974"/>
                  </a:lnTo>
                  <a:lnTo>
                    <a:pt x="131804" y="3779026"/>
                  </a:lnTo>
                  <a:lnTo>
                    <a:pt x="162925" y="3742662"/>
                  </a:lnTo>
                  <a:lnTo>
                    <a:pt x="193313" y="3705891"/>
                  </a:lnTo>
                  <a:lnTo>
                    <a:pt x="222969" y="3668724"/>
                  </a:lnTo>
                  <a:lnTo>
                    <a:pt x="251893" y="3631170"/>
                  </a:lnTo>
                  <a:lnTo>
                    <a:pt x="280084" y="3593238"/>
                  </a:lnTo>
                  <a:lnTo>
                    <a:pt x="307544" y="3554938"/>
                  </a:lnTo>
                  <a:lnTo>
                    <a:pt x="334271" y="3516280"/>
                  </a:lnTo>
                  <a:lnTo>
                    <a:pt x="360265" y="3477274"/>
                  </a:lnTo>
                  <a:lnTo>
                    <a:pt x="385528" y="3437928"/>
                  </a:lnTo>
                  <a:lnTo>
                    <a:pt x="410058" y="3398254"/>
                  </a:lnTo>
                  <a:lnTo>
                    <a:pt x="433856" y="3358261"/>
                  </a:lnTo>
                  <a:lnTo>
                    <a:pt x="456922" y="3317957"/>
                  </a:lnTo>
                  <a:lnTo>
                    <a:pt x="479256" y="3277354"/>
                  </a:lnTo>
                  <a:lnTo>
                    <a:pt x="500857" y="3236460"/>
                  </a:lnTo>
                  <a:lnTo>
                    <a:pt x="521726" y="3195286"/>
                  </a:lnTo>
                  <a:lnTo>
                    <a:pt x="541863" y="3153840"/>
                  </a:lnTo>
                  <a:lnTo>
                    <a:pt x="561267" y="3112133"/>
                  </a:lnTo>
                  <a:lnTo>
                    <a:pt x="579940" y="3070175"/>
                  </a:lnTo>
                  <a:lnTo>
                    <a:pt x="597880" y="3027975"/>
                  </a:lnTo>
                  <a:lnTo>
                    <a:pt x="615088" y="2985542"/>
                  </a:lnTo>
                  <a:lnTo>
                    <a:pt x="631563" y="2942886"/>
                  </a:lnTo>
                  <a:lnTo>
                    <a:pt x="647307" y="2900018"/>
                  </a:lnTo>
                  <a:lnTo>
                    <a:pt x="662318" y="2856947"/>
                  </a:lnTo>
                  <a:lnTo>
                    <a:pt x="676597" y="2813681"/>
                  </a:lnTo>
                  <a:lnTo>
                    <a:pt x="690143" y="2770232"/>
                  </a:lnTo>
                  <a:lnTo>
                    <a:pt x="702957" y="2726609"/>
                  </a:lnTo>
                  <a:lnTo>
                    <a:pt x="715040" y="2682821"/>
                  </a:lnTo>
                  <a:lnTo>
                    <a:pt x="726389" y="2638879"/>
                  </a:lnTo>
                  <a:lnTo>
                    <a:pt x="737007" y="2594791"/>
                  </a:lnTo>
                  <a:lnTo>
                    <a:pt x="746892" y="2550567"/>
                  </a:lnTo>
                  <a:lnTo>
                    <a:pt x="756045" y="2506218"/>
                  </a:lnTo>
                  <a:lnTo>
                    <a:pt x="764466" y="2461753"/>
                  </a:lnTo>
                  <a:lnTo>
                    <a:pt x="772155" y="2417181"/>
                  </a:lnTo>
                  <a:lnTo>
                    <a:pt x="779111" y="2372512"/>
                  </a:lnTo>
                  <a:lnTo>
                    <a:pt x="785335" y="2327757"/>
                  </a:lnTo>
                  <a:lnTo>
                    <a:pt x="790827" y="2282923"/>
                  </a:lnTo>
                  <a:lnTo>
                    <a:pt x="795587" y="2238022"/>
                  </a:lnTo>
                  <a:lnTo>
                    <a:pt x="799614" y="2193063"/>
                  </a:lnTo>
                  <a:lnTo>
                    <a:pt x="802909" y="2148056"/>
                  </a:lnTo>
                  <a:lnTo>
                    <a:pt x="805472" y="2103010"/>
                  </a:lnTo>
                  <a:lnTo>
                    <a:pt x="807303" y="2057935"/>
                  </a:lnTo>
                  <a:lnTo>
                    <a:pt x="808401" y="2012840"/>
                  </a:lnTo>
                  <a:lnTo>
                    <a:pt x="808767" y="1967736"/>
                  </a:lnTo>
                  <a:lnTo>
                    <a:pt x="808401" y="1922632"/>
                  </a:lnTo>
                  <a:lnTo>
                    <a:pt x="807303" y="1877537"/>
                  </a:lnTo>
                  <a:lnTo>
                    <a:pt x="805472" y="1832462"/>
                  </a:lnTo>
                  <a:lnTo>
                    <a:pt x="802909" y="1787416"/>
                  </a:lnTo>
                  <a:lnTo>
                    <a:pt x="799614" y="1742408"/>
                  </a:lnTo>
                  <a:lnTo>
                    <a:pt x="795587" y="1697449"/>
                  </a:lnTo>
                  <a:lnTo>
                    <a:pt x="790827" y="1652548"/>
                  </a:lnTo>
                  <a:lnTo>
                    <a:pt x="785335" y="1607715"/>
                  </a:lnTo>
                  <a:lnTo>
                    <a:pt x="779111" y="1562959"/>
                  </a:lnTo>
                  <a:lnTo>
                    <a:pt x="772155" y="1518290"/>
                  </a:lnTo>
                  <a:lnTo>
                    <a:pt x="764466" y="1473719"/>
                  </a:lnTo>
                  <a:lnTo>
                    <a:pt x="756045" y="1429253"/>
                  </a:lnTo>
                  <a:lnTo>
                    <a:pt x="746892" y="1384904"/>
                  </a:lnTo>
                  <a:lnTo>
                    <a:pt x="737007" y="1340680"/>
                  </a:lnTo>
                  <a:lnTo>
                    <a:pt x="726389" y="1296592"/>
                  </a:lnTo>
                  <a:lnTo>
                    <a:pt x="715040" y="1252649"/>
                  </a:lnTo>
                  <a:lnTo>
                    <a:pt x="702957" y="1208861"/>
                  </a:lnTo>
                  <a:lnTo>
                    <a:pt x="690143" y="1165238"/>
                  </a:lnTo>
                  <a:lnTo>
                    <a:pt x="676597" y="1121789"/>
                  </a:lnTo>
                  <a:lnTo>
                    <a:pt x="662318" y="1078524"/>
                  </a:lnTo>
                  <a:lnTo>
                    <a:pt x="647307" y="1035452"/>
                  </a:lnTo>
                  <a:lnTo>
                    <a:pt x="631563" y="992583"/>
                  </a:lnTo>
                  <a:lnTo>
                    <a:pt x="615088" y="949928"/>
                  </a:lnTo>
                  <a:lnTo>
                    <a:pt x="597880" y="907495"/>
                  </a:lnTo>
                  <a:lnTo>
                    <a:pt x="579940" y="865294"/>
                  </a:lnTo>
                  <a:lnTo>
                    <a:pt x="561267" y="823335"/>
                  </a:lnTo>
                  <a:lnTo>
                    <a:pt x="541863" y="781628"/>
                  </a:lnTo>
                  <a:lnTo>
                    <a:pt x="521726" y="740183"/>
                  </a:lnTo>
                  <a:lnTo>
                    <a:pt x="500857" y="699008"/>
                  </a:lnTo>
                  <a:lnTo>
                    <a:pt x="479256" y="658114"/>
                  </a:lnTo>
                  <a:lnTo>
                    <a:pt x="456922" y="617510"/>
                  </a:lnTo>
                  <a:lnTo>
                    <a:pt x="433856" y="577207"/>
                  </a:lnTo>
                  <a:lnTo>
                    <a:pt x="410058" y="537213"/>
                  </a:lnTo>
                  <a:lnTo>
                    <a:pt x="385528" y="497538"/>
                  </a:lnTo>
                  <a:lnTo>
                    <a:pt x="360265" y="458193"/>
                  </a:lnTo>
                  <a:lnTo>
                    <a:pt x="334271" y="419186"/>
                  </a:lnTo>
                  <a:lnTo>
                    <a:pt x="307544" y="380528"/>
                  </a:lnTo>
                  <a:lnTo>
                    <a:pt x="280084" y="342228"/>
                  </a:lnTo>
                  <a:lnTo>
                    <a:pt x="251893" y="304296"/>
                  </a:lnTo>
                  <a:lnTo>
                    <a:pt x="222969" y="266741"/>
                  </a:lnTo>
                  <a:lnTo>
                    <a:pt x="193313" y="229573"/>
                  </a:lnTo>
                  <a:lnTo>
                    <a:pt x="162925" y="192802"/>
                  </a:lnTo>
                  <a:lnTo>
                    <a:pt x="131804" y="156438"/>
                  </a:lnTo>
                  <a:lnTo>
                    <a:pt x="99951" y="120490"/>
                  </a:lnTo>
                  <a:lnTo>
                    <a:pt x="67366" y="84968"/>
                  </a:lnTo>
                  <a:lnTo>
                    <a:pt x="34049" y="49881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25399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59101" y="1847849"/>
              <a:ext cx="6388735" cy="434340"/>
            </a:xfrm>
            <a:custGeom>
              <a:avLst/>
              <a:gdLst/>
              <a:ahLst/>
              <a:cxnLst/>
              <a:rect l="l" t="t" r="r" b="b"/>
              <a:pathLst>
                <a:path w="6388734" h="434339">
                  <a:moveTo>
                    <a:pt x="6388608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6388608" y="434339"/>
                  </a:lnTo>
                  <a:lnTo>
                    <a:pt x="6388608" y="0"/>
                  </a:lnTo>
                  <a:close/>
                </a:path>
              </a:pathLst>
            </a:custGeom>
            <a:solidFill>
              <a:srgbClr val="296C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59101" y="1847849"/>
              <a:ext cx="6388735" cy="434340"/>
            </a:xfrm>
            <a:custGeom>
              <a:avLst/>
              <a:gdLst/>
              <a:ahLst/>
              <a:cxnLst/>
              <a:rect l="l" t="t" r="r" b="b"/>
              <a:pathLst>
                <a:path w="6388734" h="434339">
                  <a:moveTo>
                    <a:pt x="0" y="434339"/>
                  </a:moveTo>
                  <a:lnTo>
                    <a:pt x="6388608" y="434339"/>
                  </a:lnTo>
                  <a:lnTo>
                    <a:pt x="6388608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86305" y="1792985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4">
                  <a:moveTo>
                    <a:pt x="272033" y="0"/>
                  </a:moveTo>
                  <a:lnTo>
                    <a:pt x="223135" y="4382"/>
                  </a:lnTo>
                  <a:lnTo>
                    <a:pt x="177112" y="17019"/>
                  </a:lnTo>
                  <a:lnTo>
                    <a:pt x="134732" y="37140"/>
                  </a:lnTo>
                  <a:lnTo>
                    <a:pt x="96765" y="63978"/>
                  </a:lnTo>
                  <a:lnTo>
                    <a:pt x="63978" y="96765"/>
                  </a:lnTo>
                  <a:lnTo>
                    <a:pt x="37140" y="134732"/>
                  </a:lnTo>
                  <a:lnTo>
                    <a:pt x="17019" y="177112"/>
                  </a:lnTo>
                  <a:lnTo>
                    <a:pt x="4382" y="223135"/>
                  </a:lnTo>
                  <a:lnTo>
                    <a:pt x="0" y="272034"/>
                  </a:lnTo>
                  <a:lnTo>
                    <a:pt x="4382" y="320932"/>
                  </a:lnTo>
                  <a:lnTo>
                    <a:pt x="17019" y="366955"/>
                  </a:lnTo>
                  <a:lnTo>
                    <a:pt x="37140" y="409335"/>
                  </a:lnTo>
                  <a:lnTo>
                    <a:pt x="63978" y="447302"/>
                  </a:lnTo>
                  <a:lnTo>
                    <a:pt x="96765" y="480089"/>
                  </a:lnTo>
                  <a:lnTo>
                    <a:pt x="134732" y="506927"/>
                  </a:lnTo>
                  <a:lnTo>
                    <a:pt x="177112" y="527048"/>
                  </a:lnTo>
                  <a:lnTo>
                    <a:pt x="223135" y="539685"/>
                  </a:lnTo>
                  <a:lnTo>
                    <a:pt x="272033" y="544067"/>
                  </a:lnTo>
                  <a:lnTo>
                    <a:pt x="320932" y="539685"/>
                  </a:lnTo>
                  <a:lnTo>
                    <a:pt x="366955" y="527048"/>
                  </a:lnTo>
                  <a:lnTo>
                    <a:pt x="409335" y="506927"/>
                  </a:lnTo>
                  <a:lnTo>
                    <a:pt x="447302" y="480089"/>
                  </a:lnTo>
                  <a:lnTo>
                    <a:pt x="480089" y="447302"/>
                  </a:lnTo>
                  <a:lnTo>
                    <a:pt x="506927" y="409335"/>
                  </a:lnTo>
                  <a:lnTo>
                    <a:pt x="527048" y="366955"/>
                  </a:lnTo>
                  <a:lnTo>
                    <a:pt x="539685" y="320932"/>
                  </a:lnTo>
                  <a:lnTo>
                    <a:pt x="544068" y="272034"/>
                  </a:lnTo>
                  <a:lnTo>
                    <a:pt x="539685" y="223135"/>
                  </a:lnTo>
                  <a:lnTo>
                    <a:pt x="527048" y="177112"/>
                  </a:lnTo>
                  <a:lnTo>
                    <a:pt x="506927" y="134732"/>
                  </a:lnTo>
                  <a:lnTo>
                    <a:pt x="480089" y="96765"/>
                  </a:lnTo>
                  <a:lnTo>
                    <a:pt x="447302" y="63978"/>
                  </a:lnTo>
                  <a:lnTo>
                    <a:pt x="409335" y="37140"/>
                  </a:lnTo>
                  <a:lnTo>
                    <a:pt x="366955" y="17019"/>
                  </a:lnTo>
                  <a:lnTo>
                    <a:pt x="320932" y="4382"/>
                  </a:lnTo>
                  <a:lnTo>
                    <a:pt x="272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86305" y="1792985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4">
                  <a:moveTo>
                    <a:pt x="0" y="272034"/>
                  </a:moveTo>
                  <a:lnTo>
                    <a:pt x="4382" y="223135"/>
                  </a:lnTo>
                  <a:lnTo>
                    <a:pt x="17019" y="177112"/>
                  </a:lnTo>
                  <a:lnTo>
                    <a:pt x="37140" y="134732"/>
                  </a:lnTo>
                  <a:lnTo>
                    <a:pt x="63978" y="96765"/>
                  </a:lnTo>
                  <a:lnTo>
                    <a:pt x="96765" y="63978"/>
                  </a:lnTo>
                  <a:lnTo>
                    <a:pt x="134732" y="37140"/>
                  </a:lnTo>
                  <a:lnTo>
                    <a:pt x="177112" y="17019"/>
                  </a:lnTo>
                  <a:lnTo>
                    <a:pt x="223135" y="4382"/>
                  </a:lnTo>
                  <a:lnTo>
                    <a:pt x="272033" y="0"/>
                  </a:lnTo>
                  <a:lnTo>
                    <a:pt x="320932" y="4382"/>
                  </a:lnTo>
                  <a:lnTo>
                    <a:pt x="366955" y="17019"/>
                  </a:lnTo>
                  <a:lnTo>
                    <a:pt x="409335" y="37140"/>
                  </a:lnTo>
                  <a:lnTo>
                    <a:pt x="447302" y="63978"/>
                  </a:lnTo>
                  <a:lnTo>
                    <a:pt x="480089" y="96765"/>
                  </a:lnTo>
                  <a:lnTo>
                    <a:pt x="506927" y="134732"/>
                  </a:lnTo>
                  <a:lnTo>
                    <a:pt x="527048" y="177112"/>
                  </a:lnTo>
                  <a:lnTo>
                    <a:pt x="539685" y="223135"/>
                  </a:lnTo>
                  <a:lnTo>
                    <a:pt x="544068" y="272034"/>
                  </a:lnTo>
                  <a:lnTo>
                    <a:pt x="539685" y="320932"/>
                  </a:lnTo>
                  <a:lnTo>
                    <a:pt x="527048" y="366955"/>
                  </a:lnTo>
                  <a:lnTo>
                    <a:pt x="506927" y="409335"/>
                  </a:lnTo>
                  <a:lnTo>
                    <a:pt x="480089" y="447302"/>
                  </a:lnTo>
                  <a:lnTo>
                    <a:pt x="447302" y="480089"/>
                  </a:lnTo>
                  <a:lnTo>
                    <a:pt x="409335" y="506927"/>
                  </a:lnTo>
                  <a:lnTo>
                    <a:pt x="366955" y="527048"/>
                  </a:lnTo>
                  <a:lnTo>
                    <a:pt x="320932" y="539685"/>
                  </a:lnTo>
                  <a:lnTo>
                    <a:pt x="272033" y="544067"/>
                  </a:lnTo>
                  <a:lnTo>
                    <a:pt x="223135" y="539685"/>
                  </a:lnTo>
                  <a:lnTo>
                    <a:pt x="177112" y="527048"/>
                  </a:lnTo>
                  <a:lnTo>
                    <a:pt x="134732" y="506927"/>
                  </a:lnTo>
                  <a:lnTo>
                    <a:pt x="96765" y="480089"/>
                  </a:lnTo>
                  <a:lnTo>
                    <a:pt x="63978" y="447302"/>
                  </a:lnTo>
                  <a:lnTo>
                    <a:pt x="37140" y="409335"/>
                  </a:lnTo>
                  <a:lnTo>
                    <a:pt x="17019" y="366955"/>
                  </a:lnTo>
                  <a:lnTo>
                    <a:pt x="4382" y="320932"/>
                  </a:lnTo>
                  <a:lnTo>
                    <a:pt x="0" y="272034"/>
                  </a:lnTo>
                  <a:close/>
                </a:path>
              </a:pathLst>
            </a:custGeom>
            <a:ln w="25400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20289" y="2494025"/>
              <a:ext cx="6030595" cy="434340"/>
            </a:xfrm>
            <a:custGeom>
              <a:avLst/>
              <a:gdLst/>
              <a:ahLst/>
              <a:cxnLst/>
              <a:rect l="l" t="t" r="r" b="b"/>
              <a:pathLst>
                <a:path w="6030595" h="434339">
                  <a:moveTo>
                    <a:pt x="6030468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6030468" y="434339"/>
                  </a:lnTo>
                  <a:lnTo>
                    <a:pt x="6030468" y="0"/>
                  </a:lnTo>
                  <a:close/>
                </a:path>
              </a:pathLst>
            </a:custGeom>
            <a:solidFill>
              <a:srgbClr val="3186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20289" y="2494025"/>
              <a:ext cx="6030595" cy="434340"/>
            </a:xfrm>
            <a:custGeom>
              <a:avLst/>
              <a:gdLst/>
              <a:ahLst/>
              <a:cxnLst/>
              <a:rect l="l" t="t" r="r" b="b"/>
              <a:pathLst>
                <a:path w="6030595" h="434339">
                  <a:moveTo>
                    <a:pt x="0" y="434339"/>
                  </a:moveTo>
                  <a:lnTo>
                    <a:pt x="6030468" y="434339"/>
                  </a:lnTo>
                  <a:lnTo>
                    <a:pt x="6030468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291333" y="1027887"/>
            <a:ext cx="5630545" cy="1811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635">
              <a:lnSpc>
                <a:spcPct val="100000"/>
              </a:lnSpc>
              <a:spcBef>
                <a:spcPts val="105"/>
              </a:spcBef>
            </a:pPr>
            <a:r>
              <a:rPr dirty="0" sz="2000" spc="-190" b="1">
                <a:solidFill>
                  <a:srgbClr val="FF0000"/>
                </a:solidFill>
                <a:latin typeface="Arial"/>
                <a:cs typeface="Arial"/>
              </a:rPr>
              <a:t>Aucun </a:t>
            </a:r>
            <a:r>
              <a:rPr dirty="0" sz="2000" spc="-150" b="1">
                <a:solidFill>
                  <a:srgbClr val="FF0000"/>
                </a:solidFill>
                <a:latin typeface="Arial"/>
                <a:cs typeface="Arial"/>
              </a:rPr>
              <a:t>gant </a:t>
            </a:r>
            <a:r>
              <a:rPr dirty="0" sz="2000" spc="-105" b="1">
                <a:solidFill>
                  <a:srgbClr val="FF0000"/>
                </a:solidFill>
                <a:latin typeface="Arial"/>
                <a:cs typeface="Arial"/>
              </a:rPr>
              <a:t>n’offre </a:t>
            </a:r>
            <a:r>
              <a:rPr dirty="0" sz="2000" spc="-135" b="1">
                <a:solidFill>
                  <a:srgbClr val="FF0000"/>
                </a:solidFill>
                <a:latin typeface="Arial"/>
                <a:cs typeface="Arial"/>
              </a:rPr>
              <a:t>une </a:t>
            </a:r>
            <a:r>
              <a:rPr dirty="0" sz="2000" spc="-114" b="1">
                <a:solidFill>
                  <a:srgbClr val="FF0000"/>
                </a:solidFill>
                <a:latin typeface="Arial"/>
                <a:cs typeface="Arial"/>
              </a:rPr>
              <a:t>protection </a:t>
            </a:r>
            <a:r>
              <a:rPr dirty="0" sz="2000" spc="-125" b="1">
                <a:solidFill>
                  <a:srgbClr val="FF0000"/>
                </a:solidFill>
                <a:latin typeface="Arial"/>
                <a:cs typeface="Arial"/>
              </a:rPr>
              <a:t>à </a:t>
            </a:r>
            <a:r>
              <a:rPr dirty="0" sz="2000" spc="-150" b="1">
                <a:solidFill>
                  <a:srgbClr val="FF0000"/>
                </a:solidFill>
                <a:latin typeface="Arial"/>
                <a:cs typeface="Arial"/>
              </a:rPr>
              <a:t>100% </a:t>
            </a:r>
            <a:r>
              <a:rPr dirty="0" sz="2000" spc="-45" b="1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dirty="0" sz="2000" spc="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25" b="1">
                <a:solidFill>
                  <a:srgbClr val="FF0000"/>
                </a:solidFill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  <a:p>
            <a:pPr algn="ctr" marL="59055">
              <a:lnSpc>
                <a:spcPct val="100000"/>
              </a:lnSpc>
            </a:pPr>
            <a:r>
              <a:rPr dirty="0" sz="2000" spc="-140" b="1">
                <a:solidFill>
                  <a:srgbClr val="FF0000"/>
                </a:solidFill>
                <a:latin typeface="Arial"/>
                <a:cs typeface="Arial"/>
              </a:rPr>
              <a:t>remplace jamais </a:t>
            </a:r>
            <a:r>
              <a:rPr dirty="0" sz="2000" spc="-135" b="1">
                <a:solidFill>
                  <a:srgbClr val="FF0000"/>
                </a:solidFill>
                <a:latin typeface="Arial"/>
                <a:cs typeface="Arial"/>
              </a:rPr>
              <a:t>l’hygiène </a:t>
            </a:r>
            <a:r>
              <a:rPr dirty="0" sz="2000" spc="-190" b="1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dirty="0" sz="20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45" b="1">
                <a:solidFill>
                  <a:srgbClr val="FF0000"/>
                </a:solidFill>
                <a:latin typeface="Arial"/>
                <a:cs typeface="Arial"/>
              </a:rPr>
              <a:t>mains.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 spc="-60">
                <a:solidFill>
                  <a:srgbClr val="FFFFFF"/>
                </a:solidFill>
                <a:latin typeface="Arial"/>
                <a:cs typeface="Arial"/>
              </a:rPr>
              <a:t>Comportent </a:t>
            </a:r>
            <a:r>
              <a:rPr dirty="0" sz="1900" spc="-13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9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80">
                <a:solidFill>
                  <a:srgbClr val="FFFFFF"/>
                </a:solidFill>
                <a:latin typeface="Arial"/>
                <a:cs typeface="Arial"/>
              </a:rPr>
              <a:t>microfissures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marL="373380">
              <a:lnSpc>
                <a:spcPct val="100000"/>
              </a:lnSpc>
            </a:pP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Retrait </a:t>
            </a:r>
            <a:r>
              <a:rPr dirty="0" sz="1900" spc="-17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900" spc="-130">
                <a:solidFill>
                  <a:srgbClr val="FFFFFF"/>
                </a:solidFill>
                <a:latin typeface="Arial"/>
                <a:cs typeface="Arial"/>
              </a:rPr>
              <a:t>Risque 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FFFFFF"/>
                </a:solidFill>
                <a:latin typeface="Arial"/>
                <a:cs typeface="Arial"/>
              </a:rPr>
              <a:t>contamination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46401" y="2432557"/>
            <a:ext cx="6414135" cy="3125470"/>
            <a:chOff x="1946401" y="2432557"/>
            <a:chExt cx="6414135" cy="3125470"/>
          </a:xfrm>
        </p:grpSpPr>
        <p:sp>
          <p:nvSpPr>
            <p:cNvPr id="14" name="object 14"/>
            <p:cNvSpPr/>
            <p:nvPr/>
          </p:nvSpPr>
          <p:spPr>
            <a:xfrm>
              <a:off x="2044445" y="2445257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4">
                  <a:moveTo>
                    <a:pt x="272034" y="0"/>
                  </a:moveTo>
                  <a:lnTo>
                    <a:pt x="223135" y="4382"/>
                  </a:lnTo>
                  <a:lnTo>
                    <a:pt x="177112" y="17019"/>
                  </a:lnTo>
                  <a:lnTo>
                    <a:pt x="134732" y="37140"/>
                  </a:lnTo>
                  <a:lnTo>
                    <a:pt x="96765" y="63978"/>
                  </a:lnTo>
                  <a:lnTo>
                    <a:pt x="63978" y="96765"/>
                  </a:lnTo>
                  <a:lnTo>
                    <a:pt x="37140" y="134732"/>
                  </a:lnTo>
                  <a:lnTo>
                    <a:pt x="17019" y="177112"/>
                  </a:lnTo>
                  <a:lnTo>
                    <a:pt x="4382" y="223135"/>
                  </a:lnTo>
                  <a:lnTo>
                    <a:pt x="0" y="272033"/>
                  </a:lnTo>
                  <a:lnTo>
                    <a:pt x="4382" y="320932"/>
                  </a:lnTo>
                  <a:lnTo>
                    <a:pt x="17019" y="366955"/>
                  </a:lnTo>
                  <a:lnTo>
                    <a:pt x="37140" y="409335"/>
                  </a:lnTo>
                  <a:lnTo>
                    <a:pt x="63978" y="447302"/>
                  </a:lnTo>
                  <a:lnTo>
                    <a:pt x="96765" y="480089"/>
                  </a:lnTo>
                  <a:lnTo>
                    <a:pt x="134732" y="506927"/>
                  </a:lnTo>
                  <a:lnTo>
                    <a:pt x="177112" y="527048"/>
                  </a:lnTo>
                  <a:lnTo>
                    <a:pt x="223135" y="539685"/>
                  </a:lnTo>
                  <a:lnTo>
                    <a:pt x="272034" y="544067"/>
                  </a:lnTo>
                  <a:lnTo>
                    <a:pt x="320932" y="539685"/>
                  </a:lnTo>
                  <a:lnTo>
                    <a:pt x="366955" y="527048"/>
                  </a:lnTo>
                  <a:lnTo>
                    <a:pt x="409335" y="506927"/>
                  </a:lnTo>
                  <a:lnTo>
                    <a:pt x="447302" y="480089"/>
                  </a:lnTo>
                  <a:lnTo>
                    <a:pt x="480089" y="447302"/>
                  </a:lnTo>
                  <a:lnTo>
                    <a:pt x="506927" y="409335"/>
                  </a:lnTo>
                  <a:lnTo>
                    <a:pt x="527048" y="366955"/>
                  </a:lnTo>
                  <a:lnTo>
                    <a:pt x="539685" y="320932"/>
                  </a:lnTo>
                  <a:lnTo>
                    <a:pt x="544068" y="272033"/>
                  </a:lnTo>
                  <a:lnTo>
                    <a:pt x="539685" y="223135"/>
                  </a:lnTo>
                  <a:lnTo>
                    <a:pt x="527048" y="177112"/>
                  </a:lnTo>
                  <a:lnTo>
                    <a:pt x="506927" y="134732"/>
                  </a:lnTo>
                  <a:lnTo>
                    <a:pt x="480089" y="96765"/>
                  </a:lnTo>
                  <a:lnTo>
                    <a:pt x="447302" y="63978"/>
                  </a:lnTo>
                  <a:lnTo>
                    <a:pt x="409335" y="37140"/>
                  </a:lnTo>
                  <a:lnTo>
                    <a:pt x="366955" y="17019"/>
                  </a:lnTo>
                  <a:lnTo>
                    <a:pt x="320932" y="4382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44445" y="2445257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4">
                  <a:moveTo>
                    <a:pt x="0" y="272033"/>
                  </a:moveTo>
                  <a:lnTo>
                    <a:pt x="4382" y="223135"/>
                  </a:lnTo>
                  <a:lnTo>
                    <a:pt x="17019" y="177112"/>
                  </a:lnTo>
                  <a:lnTo>
                    <a:pt x="37140" y="134732"/>
                  </a:lnTo>
                  <a:lnTo>
                    <a:pt x="63978" y="96765"/>
                  </a:lnTo>
                  <a:lnTo>
                    <a:pt x="96765" y="63978"/>
                  </a:lnTo>
                  <a:lnTo>
                    <a:pt x="134732" y="37140"/>
                  </a:lnTo>
                  <a:lnTo>
                    <a:pt x="177112" y="17019"/>
                  </a:lnTo>
                  <a:lnTo>
                    <a:pt x="223135" y="4382"/>
                  </a:lnTo>
                  <a:lnTo>
                    <a:pt x="272034" y="0"/>
                  </a:lnTo>
                  <a:lnTo>
                    <a:pt x="320932" y="4382"/>
                  </a:lnTo>
                  <a:lnTo>
                    <a:pt x="366955" y="17019"/>
                  </a:lnTo>
                  <a:lnTo>
                    <a:pt x="409335" y="37140"/>
                  </a:lnTo>
                  <a:lnTo>
                    <a:pt x="447302" y="63978"/>
                  </a:lnTo>
                  <a:lnTo>
                    <a:pt x="480089" y="96765"/>
                  </a:lnTo>
                  <a:lnTo>
                    <a:pt x="506927" y="134732"/>
                  </a:lnTo>
                  <a:lnTo>
                    <a:pt x="527048" y="177112"/>
                  </a:lnTo>
                  <a:lnTo>
                    <a:pt x="539685" y="223135"/>
                  </a:lnTo>
                  <a:lnTo>
                    <a:pt x="544068" y="272033"/>
                  </a:lnTo>
                  <a:lnTo>
                    <a:pt x="539685" y="320932"/>
                  </a:lnTo>
                  <a:lnTo>
                    <a:pt x="527048" y="366955"/>
                  </a:lnTo>
                  <a:lnTo>
                    <a:pt x="506927" y="409335"/>
                  </a:lnTo>
                  <a:lnTo>
                    <a:pt x="480089" y="447302"/>
                  </a:lnTo>
                  <a:lnTo>
                    <a:pt x="447302" y="480089"/>
                  </a:lnTo>
                  <a:lnTo>
                    <a:pt x="409335" y="506927"/>
                  </a:lnTo>
                  <a:lnTo>
                    <a:pt x="366955" y="527048"/>
                  </a:lnTo>
                  <a:lnTo>
                    <a:pt x="320932" y="539685"/>
                  </a:lnTo>
                  <a:lnTo>
                    <a:pt x="272034" y="544067"/>
                  </a:lnTo>
                  <a:lnTo>
                    <a:pt x="223135" y="539685"/>
                  </a:lnTo>
                  <a:lnTo>
                    <a:pt x="177112" y="527048"/>
                  </a:lnTo>
                  <a:lnTo>
                    <a:pt x="134732" y="506927"/>
                  </a:lnTo>
                  <a:lnTo>
                    <a:pt x="96765" y="480089"/>
                  </a:lnTo>
                  <a:lnTo>
                    <a:pt x="63978" y="447302"/>
                  </a:lnTo>
                  <a:lnTo>
                    <a:pt x="37140" y="409335"/>
                  </a:lnTo>
                  <a:lnTo>
                    <a:pt x="17019" y="366955"/>
                  </a:lnTo>
                  <a:lnTo>
                    <a:pt x="4382" y="320932"/>
                  </a:lnTo>
                  <a:lnTo>
                    <a:pt x="0" y="272033"/>
                  </a:lnTo>
                  <a:close/>
                </a:path>
              </a:pathLst>
            </a:custGeom>
            <a:ln w="25400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480309" y="3152393"/>
              <a:ext cx="5867400" cy="436245"/>
            </a:xfrm>
            <a:custGeom>
              <a:avLst/>
              <a:gdLst/>
              <a:ahLst/>
              <a:cxnLst/>
              <a:rect l="l" t="t" r="r" b="b"/>
              <a:pathLst>
                <a:path w="5867400" h="436245">
                  <a:moveTo>
                    <a:pt x="5867399" y="0"/>
                  </a:moveTo>
                  <a:lnTo>
                    <a:pt x="0" y="0"/>
                  </a:lnTo>
                  <a:lnTo>
                    <a:pt x="0" y="435863"/>
                  </a:lnTo>
                  <a:lnTo>
                    <a:pt x="5867399" y="435863"/>
                  </a:lnTo>
                  <a:lnTo>
                    <a:pt x="5867399" y="0"/>
                  </a:lnTo>
                  <a:close/>
                </a:path>
              </a:pathLst>
            </a:custGeom>
            <a:solidFill>
              <a:srgbClr val="399A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480309" y="3152393"/>
              <a:ext cx="5867400" cy="436245"/>
            </a:xfrm>
            <a:custGeom>
              <a:avLst/>
              <a:gdLst/>
              <a:ahLst/>
              <a:cxnLst/>
              <a:rect l="l" t="t" r="r" b="b"/>
              <a:pathLst>
                <a:path w="5867400" h="436245">
                  <a:moveTo>
                    <a:pt x="0" y="435863"/>
                  </a:moveTo>
                  <a:lnTo>
                    <a:pt x="5867399" y="435863"/>
                  </a:lnTo>
                  <a:lnTo>
                    <a:pt x="5867399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09037" y="3099053"/>
              <a:ext cx="544195" cy="542925"/>
            </a:xfrm>
            <a:custGeom>
              <a:avLst/>
              <a:gdLst/>
              <a:ahLst/>
              <a:cxnLst/>
              <a:rect l="l" t="t" r="r" b="b"/>
              <a:pathLst>
                <a:path w="544194" h="542925">
                  <a:moveTo>
                    <a:pt x="272034" y="0"/>
                  </a:moveTo>
                  <a:lnTo>
                    <a:pt x="223135" y="4369"/>
                  </a:lnTo>
                  <a:lnTo>
                    <a:pt x="177112" y="16966"/>
                  </a:lnTo>
                  <a:lnTo>
                    <a:pt x="134732" y="37027"/>
                  </a:lnTo>
                  <a:lnTo>
                    <a:pt x="96765" y="63786"/>
                  </a:lnTo>
                  <a:lnTo>
                    <a:pt x="63978" y="96478"/>
                  </a:lnTo>
                  <a:lnTo>
                    <a:pt x="37140" y="134337"/>
                  </a:lnTo>
                  <a:lnTo>
                    <a:pt x="17019" y="176600"/>
                  </a:lnTo>
                  <a:lnTo>
                    <a:pt x="4382" y="222499"/>
                  </a:lnTo>
                  <a:lnTo>
                    <a:pt x="0" y="271272"/>
                  </a:lnTo>
                  <a:lnTo>
                    <a:pt x="4382" y="320044"/>
                  </a:lnTo>
                  <a:lnTo>
                    <a:pt x="17019" y="365943"/>
                  </a:lnTo>
                  <a:lnTo>
                    <a:pt x="37140" y="408206"/>
                  </a:lnTo>
                  <a:lnTo>
                    <a:pt x="63978" y="446065"/>
                  </a:lnTo>
                  <a:lnTo>
                    <a:pt x="96765" y="478757"/>
                  </a:lnTo>
                  <a:lnTo>
                    <a:pt x="134732" y="505516"/>
                  </a:lnTo>
                  <a:lnTo>
                    <a:pt x="177112" y="525577"/>
                  </a:lnTo>
                  <a:lnTo>
                    <a:pt x="223135" y="538174"/>
                  </a:lnTo>
                  <a:lnTo>
                    <a:pt x="272034" y="542544"/>
                  </a:lnTo>
                  <a:lnTo>
                    <a:pt x="320932" y="538174"/>
                  </a:lnTo>
                  <a:lnTo>
                    <a:pt x="366955" y="525577"/>
                  </a:lnTo>
                  <a:lnTo>
                    <a:pt x="409335" y="505516"/>
                  </a:lnTo>
                  <a:lnTo>
                    <a:pt x="447302" y="478757"/>
                  </a:lnTo>
                  <a:lnTo>
                    <a:pt x="480089" y="446065"/>
                  </a:lnTo>
                  <a:lnTo>
                    <a:pt x="506927" y="408206"/>
                  </a:lnTo>
                  <a:lnTo>
                    <a:pt x="527048" y="365943"/>
                  </a:lnTo>
                  <a:lnTo>
                    <a:pt x="539685" y="320044"/>
                  </a:lnTo>
                  <a:lnTo>
                    <a:pt x="544068" y="271272"/>
                  </a:lnTo>
                  <a:lnTo>
                    <a:pt x="539685" y="222499"/>
                  </a:lnTo>
                  <a:lnTo>
                    <a:pt x="527048" y="176600"/>
                  </a:lnTo>
                  <a:lnTo>
                    <a:pt x="506927" y="134337"/>
                  </a:lnTo>
                  <a:lnTo>
                    <a:pt x="480089" y="96478"/>
                  </a:lnTo>
                  <a:lnTo>
                    <a:pt x="447302" y="63786"/>
                  </a:lnTo>
                  <a:lnTo>
                    <a:pt x="409335" y="37027"/>
                  </a:lnTo>
                  <a:lnTo>
                    <a:pt x="366955" y="16966"/>
                  </a:lnTo>
                  <a:lnTo>
                    <a:pt x="320932" y="4369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09037" y="3099053"/>
              <a:ext cx="544195" cy="542925"/>
            </a:xfrm>
            <a:custGeom>
              <a:avLst/>
              <a:gdLst/>
              <a:ahLst/>
              <a:cxnLst/>
              <a:rect l="l" t="t" r="r" b="b"/>
              <a:pathLst>
                <a:path w="544194" h="542925">
                  <a:moveTo>
                    <a:pt x="0" y="271272"/>
                  </a:moveTo>
                  <a:lnTo>
                    <a:pt x="4382" y="222499"/>
                  </a:lnTo>
                  <a:lnTo>
                    <a:pt x="17019" y="176600"/>
                  </a:lnTo>
                  <a:lnTo>
                    <a:pt x="37140" y="134337"/>
                  </a:lnTo>
                  <a:lnTo>
                    <a:pt x="63978" y="96478"/>
                  </a:lnTo>
                  <a:lnTo>
                    <a:pt x="96765" y="63786"/>
                  </a:lnTo>
                  <a:lnTo>
                    <a:pt x="134732" y="37027"/>
                  </a:lnTo>
                  <a:lnTo>
                    <a:pt x="177112" y="16966"/>
                  </a:lnTo>
                  <a:lnTo>
                    <a:pt x="223135" y="4369"/>
                  </a:lnTo>
                  <a:lnTo>
                    <a:pt x="272034" y="0"/>
                  </a:lnTo>
                  <a:lnTo>
                    <a:pt x="320932" y="4369"/>
                  </a:lnTo>
                  <a:lnTo>
                    <a:pt x="366955" y="16966"/>
                  </a:lnTo>
                  <a:lnTo>
                    <a:pt x="409335" y="37027"/>
                  </a:lnTo>
                  <a:lnTo>
                    <a:pt x="447302" y="63786"/>
                  </a:lnTo>
                  <a:lnTo>
                    <a:pt x="480089" y="96478"/>
                  </a:lnTo>
                  <a:lnTo>
                    <a:pt x="506927" y="134337"/>
                  </a:lnTo>
                  <a:lnTo>
                    <a:pt x="527048" y="176600"/>
                  </a:lnTo>
                  <a:lnTo>
                    <a:pt x="539685" y="222499"/>
                  </a:lnTo>
                  <a:lnTo>
                    <a:pt x="544068" y="271272"/>
                  </a:lnTo>
                  <a:lnTo>
                    <a:pt x="539685" y="320044"/>
                  </a:lnTo>
                  <a:lnTo>
                    <a:pt x="527048" y="365943"/>
                  </a:lnTo>
                  <a:lnTo>
                    <a:pt x="506927" y="408206"/>
                  </a:lnTo>
                  <a:lnTo>
                    <a:pt x="480089" y="446065"/>
                  </a:lnTo>
                  <a:lnTo>
                    <a:pt x="447302" y="478757"/>
                  </a:lnTo>
                  <a:lnTo>
                    <a:pt x="409335" y="505516"/>
                  </a:lnTo>
                  <a:lnTo>
                    <a:pt x="366955" y="525577"/>
                  </a:lnTo>
                  <a:lnTo>
                    <a:pt x="320932" y="538174"/>
                  </a:lnTo>
                  <a:lnTo>
                    <a:pt x="272034" y="542544"/>
                  </a:lnTo>
                  <a:lnTo>
                    <a:pt x="223135" y="538174"/>
                  </a:lnTo>
                  <a:lnTo>
                    <a:pt x="177112" y="525577"/>
                  </a:lnTo>
                  <a:lnTo>
                    <a:pt x="134732" y="505516"/>
                  </a:lnTo>
                  <a:lnTo>
                    <a:pt x="96765" y="478757"/>
                  </a:lnTo>
                  <a:lnTo>
                    <a:pt x="63978" y="446065"/>
                  </a:lnTo>
                  <a:lnTo>
                    <a:pt x="37140" y="408206"/>
                  </a:lnTo>
                  <a:lnTo>
                    <a:pt x="17019" y="365943"/>
                  </a:lnTo>
                  <a:lnTo>
                    <a:pt x="4382" y="320044"/>
                  </a:lnTo>
                  <a:lnTo>
                    <a:pt x="0" y="271272"/>
                  </a:lnTo>
                  <a:close/>
                </a:path>
              </a:pathLst>
            </a:custGeom>
            <a:ln w="25399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80309" y="3804665"/>
              <a:ext cx="5867400" cy="436245"/>
            </a:xfrm>
            <a:custGeom>
              <a:avLst/>
              <a:gdLst/>
              <a:ahLst/>
              <a:cxnLst/>
              <a:rect l="l" t="t" r="r" b="b"/>
              <a:pathLst>
                <a:path w="5867400" h="436245">
                  <a:moveTo>
                    <a:pt x="5867399" y="0"/>
                  </a:moveTo>
                  <a:lnTo>
                    <a:pt x="0" y="0"/>
                  </a:lnTo>
                  <a:lnTo>
                    <a:pt x="0" y="435863"/>
                  </a:lnTo>
                  <a:lnTo>
                    <a:pt x="5867399" y="435863"/>
                  </a:lnTo>
                  <a:lnTo>
                    <a:pt x="5867399" y="0"/>
                  </a:lnTo>
                  <a:close/>
                </a:path>
              </a:pathLst>
            </a:custGeom>
            <a:solidFill>
              <a:srgbClr val="5FB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480309" y="3804665"/>
              <a:ext cx="5867400" cy="436245"/>
            </a:xfrm>
            <a:custGeom>
              <a:avLst/>
              <a:gdLst/>
              <a:ahLst/>
              <a:cxnLst/>
              <a:rect l="l" t="t" r="r" b="b"/>
              <a:pathLst>
                <a:path w="5867400" h="436245">
                  <a:moveTo>
                    <a:pt x="0" y="435863"/>
                  </a:moveTo>
                  <a:lnTo>
                    <a:pt x="5867399" y="435863"/>
                  </a:lnTo>
                  <a:lnTo>
                    <a:pt x="5867399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209037" y="3751325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5">
                  <a:moveTo>
                    <a:pt x="272034" y="0"/>
                  </a:moveTo>
                  <a:lnTo>
                    <a:pt x="223135" y="4382"/>
                  </a:lnTo>
                  <a:lnTo>
                    <a:pt x="177112" y="17019"/>
                  </a:lnTo>
                  <a:lnTo>
                    <a:pt x="134732" y="37140"/>
                  </a:lnTo>
                  <a:lnTo>
                    <a:pt x="96765" y="63978"/>
                  </a:lnTo>
                  <a:lnTo>
                    <a:pt x="63978" y="96765"/>
                  </a:lnTo>
                  <a:lnTo>
                    <a:pt x="37140" y="134732"/>
                  </a:lnTo>
                  <a:lnTo>
                    <a:pt x="17019" y="177112"/>
                  </a:lnTo>
                  <a:lnTo>
                    <a:pt x="4382" y="223135"/>
                  </a:lnTo>
                  <a:lnTo>
                    <a:pt x="0" y="272034"/>
                  </a:lnTo>
                  <a:lnTo>
                    <a:pt x="4382" y="320932"/>
                  </a:lnTo>
                  <a:lnTo>
                    <a:pt x="17019" y="366955"/>
                  </a:lnTo>
                  <a:lnTo>
                    <a:pt x="37140" y="409335"/>
                  </a:lnTo>
                  <a:lnTo>
                    <a:pt x="63978" y="447302"/>
                  </a:lnTo>
                  <a:lnTo>
                    <a:pt x="96765" y="480089"/>
                  </a:lnTo>
                  <a:lnTo>
                    <a:pt x="134732" y="506927"/>
                  </a:lnTo>
                  <a:lnTo>
                    <a:pt x="177112" y="527048"/>
                  </a:lnTo>
                  <a:lnTo>
                    <a:pt x="223135" y="539685"/>
                  </a:lnTo>
                  <a:lnTo>
                    <a:pt x="272034" y="544068"/>
                  </a:lnTo>
                  <a:lnTo>
                    <a:pt x="320932" y="539685"/>
                  </a:lnTo>
                  <a:lnTo>
                    <a:pt x="366955" y="527048"/>
                  </a:lnTo>
                  <a:lnTo>
                    <a:pt x="409335" y="506927"/>
                  </a:lnTo>
                  <a:lnTo>
                    <a:pt x="447302" y="480089"/>
                  </a:lnTo>
                  <a:lnTo>
                    <a:pt x="480089" y="447302"/>
                  </a:lnTo>
                  <a:lnTo>
                    <a:pt x="506927" y="409335"/>
                  </a:lnTo>
                  <a:lnTo>
                    <a:pt x="527048" y="366955"/>
                  </a:lnTo>
                  <a:lnTo>
                    <a:pt x="539685" y="320932"/>
                  </a:lnTo>
                  <a:lnTo>
                    <a:pt x="544068" y="272034"/>
                  </a:lnTo>
                  <a:lnTo>
                    <a:pt x="539685" y="223135"/>
                  </a:lnTo>
                  <a:lnTo>
                    <a:pt x="527048" y="177112"/>
                  </a:lnTo>
                  <a:lnTo>
                    <a:pt x="506927" y="134732"/>
                  </a:lnTo>
                  <a:lnTo>
                    <a:pt x="480089" y="96765"/>
                  </a:lnTo>
                  <a:lnTo>
                    <a:pt x="447302" y="63978"/>
                  </a:lnTo>
                  <a:lnTo>
                    <a:pt x="409335" y="37140"/>
                  </a:lnTo>
                  <a:lnTo>
                    <a:pt x="366955" y="17019"/>
                  </a:lnTo>
                  <a:lnTo>
                    <a:pt x="320932" y="4382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209037" y="3751325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5">
                  <a:moveTo>
                    <a:pt x="0" y="272034"/>
                  </a:moveTo>
                  <a:lnTo>
                    <a:pt x="4382" y="223135"/>
                  </a:lnTo>
                  <a:lnTo>
                    <a:pt x="17019" y="177112"/>
                  </a:lnTo>
                  <a:lnTo>
                    <a:pt x="37140" y="134732"/>
                  </a:lnTo>
                  <a:lnTo>
                    <a:pt x="63978" y="96765"/>
                  </a:lnTo>
                  <a:lnTo>
                    <a:pt x="96765" y="63978"/>
                  </a:lnTo>
                  <a:lnTo>
                    <a:pt x="134732" y="37140"/>
                  </a:lnTo>
                  <a:lnTo>
                    <a:pt x="177112" y="17019"/>
                  </a:lnTo>
                  <a:lnTo>
                    <a:pt x="223135" y="4382"/>
                  </a:lnTo>
                  <a:lnTo>
                    <a:pt x="272034" y="0"/>
                  </a:lnTo>
                  <a:lnTo>
                    <a:pt x="320932" y="4382"/>
                  </a:lnTo>
                  <a:lnTo>
                    <a:pt x="366955" y="17019"/>
                  </a:lnTo>
                  <a:lnTo>
                    <a:pt x="409335" y="37140"/>
                  </a:lnTo>
                  <a:lnTo>
                    <a:pt x="447302" y="63978"/>
                  </a:lnTo>
                  <a:lnTo>
                    <a:pt x="480089" y="96765"/>
                  </a:lnTo>
                  <a:lnTo>
                    <a:pt x="506927" y="134732"/>
                  </a:lnTo>
                  <a:lnTo>
                    <a:pt x="527048" y="177112"/>
                  </a:lnTo>
                  <a:lnTo>
                    <a:pt x="539685" y="223135"/>
                  </a:lnTo>
                  <a:lnTo>
                    <a:pt x="544068" y="272034"/>
                  </a:lnTo>
                  <a:lnTo>
                    <a:pt x="539685" y="320932"/>
                  </a:lnTo>
                  <a:lnTo>
                    <a:pt x="527048" y="366955"/>
                  </a:lnTo>
                  <a:lnTo>
                    <a:pt x="506927" y="409335"/>
                  </a:lnTo>
                  <a:lnTo>
                    <a:pt x="480089" y="447302"/>
                  </a:lnTo>
                  <a:lnTo>
                    <a:pt x="447302" y="480089"/>
                  </a:lnTo>
                  <a:lnTo>
                    <a:pt x="409335" y="506927"/>
                  </a:lnTo>
                  <a:lnTo>
                    <a:pt x="366955" y="527048"/>
                  </a:lnTo>
                  <a:lnTo>
                    <a:pt x="320932" y="539685"/>
                  </a:lnTo>
                  <a:lnTo>
                    <a:pt x="272034" y="544068"/>
                  </a:lnTo>
                  <a:lnTo>
                    <a:pt x="223135" y="539685"/>
                  </a:lnTo>
                  <a:lnTo>
                    <a:pt x="177112" y="527048"/>
                  </a:lnTo>
                  <a:lnTo>
                    <a:pt x="134732" y="506927"/>
                  </a:lnTo>
                  <a:lnTo>
                    <a:pt x="96765" y="480089"/>
                  </a:lnTo>
                  <a:lnTo>
                    <a:pt x="63978" y="447302"/>
                  </a:lnTo>
                  <a:lnTo>
                    <a:pt x="37140" y="409335"/>
                  </a:lnTo>
                  <a:lnTo>
                    <a:pt x="17019" y="366955"/>
                  </a:lnTo>
                  <a:lnTo>
                    <a:pt x="4382" y="320932"/>
                  </a:lnTo>
                  <a:lnTo>
                    <a:pt x="0" y="272034"/>
                  </a:lnTo>
                  <a:close/>
                </a:path>
              </a:pathLst>
            </a:custGeom>
            <a:ln w="25400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317241" y="4458461"/>
              <a:ext cx="6030595" cy="434340"/>
            </a:xfrm>
            <a:custGeom>
              <a:avLst/>
              <a:gdLst/>
              <a:ahLst/>
              <a:cxnLst/>
              <a:rect l="l" t="t" r="r" b="b"/>
              <a:pathLst>
                <a:path w="6030595" h="434339">
                  <a:moveTo>
                    <a:pt x="6030467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6030467" y="434339"/>
                  </a:lnTo>
                  <a:lnTo>
                    <a:pt x="6030467" y="0"/>
                  </a:lnTo>
                  <a:close/>
                </a:path>
              </a:pathLst>
            </a:custGeom>
            <a:solidFill>
              <a:srgbClr val="86C6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317241" y="4458461"/>
              <a:ext cx="6030595" cy="434340"/>
            </a:xfrm>
            <a:custGeom>
              <a:avLst/>
              <a:gdLst/>
              <a:ahLst/>
              <a:cxnLst/>
              <a:rect l="l" t="t" r="r" b="b"/>
              <a:pathLst>
                <a:path w="6030595" h="434339">
                  <a:moveTo>
                    <a:pt x="0" y="434339"/>
                  </a:moveTo>
                  <a:lnTo>
                    <a:pt x="6030467" y="434339"/>
                  </a:lnTo>
                  <a:lnTo>
                    <a:pt x="6030467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044445" y="4403597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5">
                  <a:moveTo>
                    <a:pt x="272034" y="0"/>
                  </a:moveTo>
                  <a:lnTo>
                    <a:pt x="223135" y="4382"/>
                  </a:lnTo>
                  <a:lnTo>
                    <a:pt x="177112" y="17019"/>
                  </a:lnTo>
                  <a:lnTo>
                    <a:pt x="134732" y="37140"/>
                  </a:lnTo>
                  <a:lnTo>
                    <a:pt x="96765" y="63978"/>
                  </a:lnTo>
                  <a:lnTo>
                    <a:pt x="63978" y="96765"/>
                  </a:lnTo>
                  <a:lnTo>
                    <a:pt x="37140" y="134732"/>
                  </a:lnTo>
                  <a:lnTo>
                    <a:pt x="17019" y="177112"/>
                  </a:lnTo>
                  <a:lnTo>
                    <a:pt x="4382" y="223135"/>
                  </a:lnTo>
                  <a:lnTo>
                    <a:pt x="0" y="272033"/>
                  </a:lnTo>
                  <a:lnTo>
                    <a:pt x="4382" y="320932"/>
                  </a:lnTo>
                  <a:lnTo>
                    <a:pt x="17019" y="366955"/>
                  </a:lnTo>
                  <a:lnTo>
                    <a:pt x="37140" y="409335"/>
                  </a:lnTo>
                  <a:lnTo>
                    <a:pt x="63978" y="447302"/>
                  </a:lnTo>
                  <a:lnTo>
                    <a:pt x="96765" y="480089"/>
                  </a:lnTo>
                  <a:lnTo>
                    <a:pt x="134732" y="506927"/>
                  </a:lnTo>
                  <a:lnTo>
                    <a:pt x="177112" y="527048"/>
                  </a:lnTo>
                  <a:lnTo>
                    <a:pt x="223135" y="539685"/>
                  </a:lnTo>
                  <a:lnTo>
                    <a:pt x="272034" y="544068"/>
                  </a:lnTo>
                  <a:lnTo>
                    <a:pt x="320932" y="539685"/>
                  </a:lnTo>
                  <a:lnTo>
                    <a:pt x="366955" y="527048"/>
                  </a:lnTo>
                  <a:lnTo>
                    <a:pt x="409335" y="506927"/>
                  </a:lnTo>
                  <a:lnTo>
                    <a:pt x="447302" y="480089"/>
                  </a:lnTo>
                  <a:lnTo>
                    <a:pt x="480089" y="447302"/>
                  </a:lnTo>
                  <a:lnTo>
                    <a:pt x="506927" y="409335"/>
                  </a:lnTo>
                  <a:lnTo>
                    <a:pt x="527048" y="366955"/>
                  </a:lnTo>
                  <a:lnTo>
                    <a:pt x="539685" y="320932"/>
                  </a:lnTo>
                  <a:lnTo>
                    <a:pt x="544068" y="272033"/>
                  </a:lnTo>
                  <a:lnTo>
                    <a:pt x="539685" y="223135"/>
                  </a:lnTo>
                  <a:lnTo>
                    <a:pt x="527048" y="177112"/>
                  </a:lnTo>
                  <a:lnTo>
                    <a:pt x="506927" y="134732"/>
                  </a:lnTo>
                  <a:lnTo>
                    <a:pt x="480089" y="96765"/>
                  </a:lnTo>
                  <a:lnTo>
                    <a:pt x="447302" y="63978"/>
                  </a:lnTo>
                  <a:lnTo>
                    <a:pt x="409335" y="37140"/>
                  </a:lnTo>
                  <a:lnTo>
                    <a:pt x="366955" y="17019"/>
                  </a:lnTo>
                  <a:lnTo>
                    <a:pt x="320932" y="4382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044445" y="4403597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5">
                  <a:moveTo>
                    <a:pt x="0" y="272033"/>
                  </a:moveTo>
                  <a:lnTo>
                    <a:pt x="4382" y="223135"/>
                  </a:lnTo>
                  <a:lnTo>
                    <a:pt x="17019" y="177112"/>
                  </a:lnTo>
                  <a:lnTo>
                    <a:pt x="37140" y="134732"/>
                  </a:lnTo>
                  <a:lnTo>
                    <a:pt x="63978" y="96765"/>
                  </a:lnTo>
                  <a:lnTo>
                    <a:pt x="96765" y="63978"/>
                  </a:lnTo>
                  <a:lnTo>
                    <a:pt x="134732" y="37140"/>
                  </a:lnTo>
                  <a:lnTo>
                    <a:pt x="177112" y="17019"/>
                  </a:lnTo>
                  <a:lnTo>
                    <a:pt x="223135" y="4382"/>
                  </a:lnTo>
                  <a:lnTo>
                    <a:pt x="272034" y="0"/>
                  </a:lnTo>
                  <a:lnTo>
                    <a:pt x="320932" y="4382"/>
                  </a:lnTo>
                  <a:lnTo>
                    <a:pt x="366955" y="17019"/>
                  </a:lnTo>
                  <a:lnTo>
                    <a:pt x="409335" y="37140"/>
                  </a:lnTo>
                  <a:lnTo>
                    <a:pt x="447302" y="63978"/>
                  </a:lnTo>
                  <a:lnTo>
                    <a:pt x="480089" y="96765"/>
                  </a:lnTo>
                  <a:lnTo>
                    <a:pt x="506927" y="134732"/>
                  </a:lnTo>
                  <a:lnTo>
                    <a:pt x="527048" y="177112"/>
                  </a:lnTo>
                  <a:lnTo>
                    <a:pt x="539685" y="223135"/>
                  </a:lnTo>
                  <a:lnTo>
                    <a:pt x="544068" y="272033"/>
                  </a:lnTo>
                  <a:lnTo>
                    <a:pt x="539685" y="320932"/>
                  </a:lnTo>
                  <a:lnTo>
                    <a:pt x="527048" y="366955"/>
                  </a:lnTo>
                  <a:lnTo>
                    <a:pt x="506927" y="409335"/>
                  </a:lnTo>
                  <a:lnTo>
                    <a:pt x="480089" y="447302"/>
                  </a:lnTo>
                  <a:lnTo>
                    <a:pt x="447302" y="480089"/>
                  </a:lnTo>
                  <a:lnTo>
                    <a:pt x="409335" y="506927"/>
                  </a:lnTo>
                  <a:lnTo>
                    <a:pt x="366955" y="527048"/>
                  </a:lnTo>
                  <a:lnTo>
                    <a:pt x="320932" y="539685"/>
                  </a:lnTo>
                  <a:lnTo>
                    <a:pt x="272034" y="544068"/>
                  </a:lnTo>
                  <a:lnTo>
                    <a:pt x="223135" y="539685"/>
                  </a:lnTo>
                  <a:lnTo>
                    <a:pt x="177112" y="527048"/>
                  </a:lnTo>
                  <a:lnTo>
                    <a:pt x="134732" y="506927"/>
                  </a:lnTo>
                  <a:lnTo>
                    <a:pt x="96765" y="480089"/>
                  </a:lnTo>
                  <a:lnTo>
                    <a:pt x="63978" y="447302"/>
                  </a:lnTo>
                  <a:lnTo>
                    <a:pt x="37140" y="409335"/>
                  </a:lnTo>
                  <a:lnTo>
                    <a:pt x="17019" y="366955"/>
                  </a:lnTo>
                  <a:lnTo>
                    <a:pt x="4382" y="320932"/>
                  </a:lnTo>
                  <a:lnTo>
                    <a:pt x="0" y="272033"/>
                  </a:lnTo>
                  <a:close/>
                </a:path>
              </a:pathLst>
            </a:custGeom>
            <a:ln w="25400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59101" y="5110733"/>
              <a:ext cx="6388735" cy="434340"/>
            </a:xfrm>
            <a:custGeom>
              <a:avLst/>
              <a:gdLst/>
              <a:ahLst/>
              <a:cxnLst/>
              <a:rect l="l" t="t" r="r" b="b"/>
              <a:pathLst>
                <a:path w="6388734" h="434339">
                  <a:moveTo>
                    <a:pt x="6388608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6388608" y="434339"/>
                  </a:lnTo>
                  <a:lnTo>
                    <a:pt x="6388608" y="0"/>
                  </a:lnTo>
                  <a:close/>
                </a:path>
              </a:pathLst>
            </a:custGeom>
            <a:solidFill>
              <a:srgbClr val="90CC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59101" y="5110733"/>
              <a:ext cx="6388735" cy="434340"/>
            </a:xfrm>
            <a:custGeom>
              <a:avLst/>
              <a:gdLst/>
              <a:ahLst/>
              <a:cxnLst/>
              <a:rect l="l" t="t" r="r" b="b"/>
              <a:pathLst>
                <a:path w="6388734" h="434339">
                  <a:moveTo>
                    <a:pt x="0" y="434339"/>
                  </a:moveTo>
                  <a:lnTo>
                    <a:pt x="6388608" y="434339"/>
                  </a:lnTo>
                  <a:lnTo>
                    <a:pt x="6388608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291333" y="3183762"/>
            <a:ext cx="5927090" cy="2273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95"/>
              </a:spcBef>
            </a:pPr>
            <a:r>
              <a:rPr dirty="0" sz="1900" spc="-135">
                <a:solidFill>
                  <a:srgbClr val="FFFFFF"/>
                </a:solidFill>
                <a:latin typeface="Arial"/>
                <a:cs typeface="Arial"/>
              </a:rPr>
              <a:t>Ne 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jamais </a:t>
            </a:r>
            <a:r>
              <a:rPr dirty="0" sz="1900" spc="-80">
                <a:solidFill>
                  <a:srgbClr val="FFFFFF"/>
                </a:solidFill>
                <a:latin typeface="Arial"/>
                <a:cs typeface="Arial"/>
              </a:rPr>
              <a:t>laver 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ni </a:t>
            </a:r>
            <a:r>
              <a:rPr dirty="0" sz="1900" spc="-70">
                <a:solidFill>
                  <a:srgbClr val="FFFFFF"/>
                </a:solidFill>
                <a:latin typeface="Arial"/>
                <a:cs typeface="Arial"/>
              </a:rPr>
              <a:t>désinfecter </a:t>
            </a:r>
            <a:r>
              <a:rPr dirty="0" sz="1900" spc="-185">
                <a:solidFill>
                  <a:srgbClr val="FFFFFF"/>
                </a:solidFill>
                <a:latin typeface="Arial"/>
                <a:cs typeface="Arial"/>
              </a:rPr>
              <a:t>→ 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intégrité </a:t>
            </a:r>
            <a:r>
              <a:rPr dirty="0" sz="1900" spc="-1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9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75">
                <a:solidFill>
                  <a:srgbClr val="FFFFFF"/>
                </a:solidFill>
                <a:latin typeface="Arial"/>
                <a:cs typeface="Arial"/>
              </a:rPr>
              <a:t>déchirures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Arial"/>
              <a:cs typeface="Arial"/>
            </a:endParaRPr>
          </a:p>
          <a:p>
            <a:pPr marL="534035">
              <a:lnSpc>
                <a:spcPct val="100000"/>
              </a:lnSpc>
            </a:pPr>
            <a:r>
              <a:rPr dirty="0" sz="1900" spc="-135">
                <a:solidFill>
                  <a:srgbClr val="FFFFFF"/>
                </a:solidFill>
                <a:latin typeface="Arial"/>
                <a:cs typeface="Arial"/>
              </a:rPr>
              <a:t>Ne 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jamais</a:t>
            </a:r>
            <a:r>
              <a:rPr dirty="0" sz="1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Arial"/>
                <a:cs typeface="Arial"/>
              </a:rPr>
              <a:t>réutiliser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Arial"/>
              <a:cs typeface="Arial"/>
            </a:endParaRPr>
          </a:p>
          <a:p>
            <a:pPr marL="370840">
              <a:lnSpc>
                <a:spcPct val="100000"/>
              </a:lnSpc>
            </a:pPr>
            <a:r>
              <a:rPr dirty="0" sz="1900" spc="-135">
                <a:solidFill>
                  <a:srgbClr val="FFFFFF"/>
                </a:solidFill>
                <a:latin typeface="Arial"/>
                <a:cs typeface="Arial"/>
              </a:rPr>
              <a:t>Ne 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jamais </a:t>
            </a:r>
            <a:r>
              <a:rPr dirty="0" sz="1900" spc="-30">
                <a:solidFill>
                  <a:srgbClr val="FFFFFF"/>
                </a:solidFill>
                <a:latin typeface="Arial"/>
                <a:cs typeface="Arial"/>
              </a:rPr>
              <a:t>enfiler 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900" spc="-60">
                <a:solidFill>
                  <a:srgbClr val="FFFFFF"/>
                </a:solidFill>
                <a:latin typeface="Arial"/>
                <a:cs typeface="Arial"/>
              </a:rPr>
              <a:t>pelure 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d’oignons </a:t>
            </a:r>
            <a:r>
              <a:rPr dirty="0" sz="1900" spc="-185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dirty="0" sz="19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5">
                <a:solidFill>
                  <a:srgbClr val="FFFFFF"/>
                </a:solidFill>
                <a:latin typeface="Arial"/>
                <a:cs typeface="Arial"/>
              </a:rPr>
              <a:t>contamination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 spc="-135">
                <a:solidFill>
                  <a:srgbClr val="FFFFFF"/>
                </a:solidFill>
                <a:latin typeface="Arial"/>
                <a:cs typeface="Arial"/>
              </a:rPr>
              <a:t>Ne </a:t>
            </a:r>
            <a:r>
              <a:rPr dirty="0" sz="1900" spc="-145">
                <a:solidFill>
                  <a:srgbClr val="FFFFFF"/>
                </a:solidFill>
                <a:latin typeface="Arial"/>
                <a:cs typeface="Arial"/>
              </a:rPr>
              <a:t>pas </a:t>
            </a:r>
            <a:r>
              <a:rPr dirty="0" sz="1900" spc="-40">
                <a:solidFill>
                  <a:srgbClr val="FFFFFF"/>
                </a:solidFill>
                <a:latin typeface="Arial"/>
                <a:cs typeface="Arial"/>
              </a:rPr>
              <a:t>transporter </a:t>
            </a:r>
            <a:r>
              <a:rPr dirty="0" sz="1900" spc="-9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900" spc="-95">
                <a:solidFill>
                  <a:srgbClr val="FFFFFF"/>
                </a:solidFill>
                <a:latin typeface="Arial"/>
                <a:cs typeface="Arial"/>
              </a:rPr>
              <a:t>réserve </a:t>
            </a:r>
            <a:r>
              <a:rPr dirty="0" sz="1900" spc="-125">
                <a:solidFill>
                  <a:srgbClr val="FFFFFF"/>
                </a:solidFill>
                <a:latin typeface="Arial"/>
                <a:cs typeface="Arial"/>
              </a:rPr>
              <a:t>dans </a:t>
            </a:r>
            <a:r>
              <a:rPr dirty="0" sz="1900" spc="-105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1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114">
                <a:solidFill>
                  <a:srgbClr val="FFFFFF"/>
                </a:solidFill>
                <a:latin typeface="Arial"/>
                <a:cs typeface="Arial"/>
              </a:rPr>
              <a:t>poches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673605" y="5043170"/>
            <a:ext cx="569595" cy="569595"/>
            <a:chOff x="1673605" y="5043170"/>
            <a:chExt cx="569595" cy="569595"/>
          </a:xfrm>
        </p:grpSpPr>
        <p:sp>
          <p:nvSpPr>
            <p:cNvPr id="32" name="object 32"/>
            <p:cNvSpPr/>
            <p:nvPr/>
          </p:nvSpPr>
          <p:spPr>
            <a:xfrm>
              <a:off x="1686305" y="5055870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5">
                  <a:moveTo>
                    <a:pt x="272033" y="0"/>
                  </a:moveTo>
                  <a:lnTo>
                    <a:pt x="223135" y="4382"/>
                  </a:lnTo>
                  <a:lnTo>
                    <a:pt x="177112" y="17019"/>
                  </a:lnTo>
                  <a:lnTo>
                    <a:pt x="134732" y="37140"/>
                  </a:lnTo>
                  <a:lnTo>
                    <a:pt x="96765" y="63978"/>
                  </a:lnTo>
                  <a:lnTo>
                    <a:pt x="63978" y="96765"/>
                  </a:lnTo>
                  <a:lnTo>
                    <a:pt x="37140" y="134732"/>
                  </a:lnTo>
                  <a:lnTo>
                    <a:pt x="17019" y="177112"/>
                  </a:lnTo>
                  <a:lnTo>
                    <a:pt x="4382" y="223135"/>
                  </a:lnTo>
                  <a:lnTo>
                    <a:pt x="0" y="272033"/>
                  </a:lnTo>
                  <a:lnTo>
                    <a:pt x="4382" y="320932"/>
                  </a:lnTo>
                  <a:lnTo>
                    <a:pt x="17019" y="366955"/>
                  </a:lnTo>
                  <a:lnTo>
                    <a:pt x="37140" y="409335"/>
                  </a:lnTo>
                  <a:lnTo>
                    <a:pt x="63978" y="447302"/>
                  </a:lnTo>
                  <a:lnTo>
                    <a:pt x="96765" y="480089"/>
                  </a:lnTo>
                  <a:lnTo>
                    <a:pt x="134732" y="506927"/>
                  </a:lnTo>
                  <a:lnTo>
                    <a:pt x="177112" y="527048"/>
                  </a:lnTo>
                  <a:lnTo>
                    <a:pt x="223135" y="539685"/>
                  </a:lnTo>
                  <a:lnTo>
                    <a:pt x="272033" y="544067"/>
                  </a:lnTo>
                  <a:lnTo>
                    <a:pt x="320932" y="539685"/>
                  </a:lnTo>
                  <a:lnTo>
                    <a:pt x="366955" y="527048"/>
                  </a:lnTo>
                  <a:lnTo>
                    <a:pt x="409335" y="506927"/>
                  </a:lnTo>
                  <a:lnTo>
                    <a:pt x="447302" y="480089"/>
                  </a:lnTo>
                  <a:lnTo>
                    <a:pt x="480089" y="447302"/>
                  </a:lnTo>
                  <a:lnTo>
                    <a:pt x="506927" y="409335"/>
                  </a:lnTo>
                  <a:lnTo>
                    <a:pt x="527048" y="366955"/>
                  </a:lnTo>
                  <a:lnTo>
                    <a:pt x="539685" y="320932"/>
                  </a:lnTo>
                  <a:lnTo>
                    <a:pt x="544068" y="272033"/>
                  </a:lnTo>
                  <a:lnTo>
                    <a:pt x="539685" y="223135"/>
                  </a:lnTo>
                  <a:lnTo>
                    <a:pt x="527048" y="177112"/>
                  </a:lnTo>
                  <a:lnTo>
                    <a:pt x="506927" y="134732"/>
                  </a:lnTo>
                  <a:lnTo>
                    <a:pt x="480089" y="96765"/>
                  </a:lnTo>
                  <a:lnTo>
                    <a:pt x="447302" y="63978"/>
                  </a:lnTo>
                  <a:lnTo>
                    <a:pt x="409335" y="37140"/>
                  </a:lnTo>
                  <a:lnTo>
                    <a:pt x="366955" y="17019"/>
                  </a:lnTo>
                  <a:lnTo>
                    <a:pt x="320932" y="4382"/>
                  </a:lnTo>
                  <a:lnTo>
                    <a:pt x="272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86305" y="5055870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4" h="544195">
                  <a:moveTo>
                    <a:pt x="0" y="272033"/>
                  </a:moveTo>
                  <a:lnTo>
                    <a:pt x="4382" y="223135"/>
                  </a:lnTo>
                  <a:lnTo>
                    <a:pt x="17019" y="177112"/>
                  </a:lnTo>
                  <a:lnTo>
                    <a:pt x="37140" y="134732"/>
                  </a:lnTo>
                  <a:lnTo>
                    <a:pt x="63978" y="96765"/>
                  </a:lnTo>
                  <a:lnTo>
                    <a:pt x="96765" y="63978"/>
                  </a:lnTo>
                  <a:lnTo>
                    <a:pt x="134732" y="37140"/>
                  </a:lnTo>
                  <a:lnTo>
                    <a:pt x="177112" y="17019"/>
                  </a:lnTo>
                  <a:lnTo>
                    <a:pt x="223135" y="4382"/>
                  </a:lnTo>
                  <a:lnTo>
                    <a:pt x="272033" y="0"/>
                  </a:lnTo>
                  <a:lnTo>
                    <a:pt x="320932" y="4382"/>
                  </a:lnTo>
                  <a:lnTo>
                    <a:pt x="366955" y="17019"/>
                  </a:lnTo>
                  <a:lnTo>
                    <a:pt x="409335" y="37140"/>
                  </a:lnTo>
                  <a:lnTo>
                    <a:pt x="447302" y="63978"/>
                  </a:lnTo>
                  <a:lnTo>
                    <a:pt x="480089" y="96765"/>
                  </a:lnTo>
                  <a:lnTo>
                    <a:pt x="506927" y="134732"/>
                  </a:lnTo>
                  <a:lnTo>
                    <a:pt x="527048" y="177112"/>
                  </a:lnTo>
                  <a:lnTo>
                    <a:pt x="539685" y="223135"/>
                  </a:lnTo>
                  <a:lnTo>
                    <a:pt x="544068" y="272033"/>
                  </a:lnTo>
                  <a:lnTo>
                    <a:pt x="539685" y="320932"/>
                  </a:lnTo>
                  <a:lnTo>
                    <a:pt x="527048" y="366955"/>
                  </a:lnTo>
                  <a:lnTo>
                    <a:pt x="506927" y="409335"/>
                  </a:lnTo>
                  <a:lnTo>
                    <a:pt x="480089" y="447302"/>
                  </a:lnTo>
                  <a:lnTo>
                    <a:pt x="447302" y="480089"/>
                  </a:lnTo>
                  <a:lnTo>
                    <a:pt x="409335" y="506927"/>
                  </a:lnTo>
                  <a:lnTo>
                    <a:pt x="366955" y="527048"/>
                  </a:lnTo>
                  <a:lnTo>
                    <a:pt x="320932" y="539685"/>
                  </a:lnTo>
                  <a:lnTo>
                    <a:pt x="272033" y="544067"/>
                  </a:lnTo>
                  <a:lnTo>
                    <a:pt x="223135" y="539685"/>
                  </a:lnTo>
                  <a:lnTo>
                    <a:pt x="177112" y="527048"/>
                  </a:lnTo>
                  <a:lnTo>
                    <a:pt x="134732" y="506927"/>
                  </a:lnTo>
                  <a:lnTo>
                    <a:pt x="96765" y="480089"/>
                  </a:lnTo>
                  <a:lnTo>
                    <a:pt x="63978" y="447302"/>
                  </a:lnTo>
                  <a:lnTo>
                    <a:pt x="37140" y="409335"/>
                  </a:lnTo>
                  <a:lnTo>
                    <a:pt x="17019" y="366955"/>
                  </a:lnTo>
                  <a:lnTo>
                    <a:pt x="4382" y="320932"/>
                  </a:lnTo>
                  <a:lnTo>
                    <a:pt x="0" y="272033"/>
                  </a:lnTo>
                  <a:close/>
                </a:path>
              </a:pathLst>
            </a:custGeom>
            <a:ln w="25400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01055" y="3672840"/>
            <a:ext cx="3526790" cy="3074035"/>
            <a:chOff x="5401055" y="3672840"/>
            <a:chExt cx="3526790" cy="3074035"/>
          </a:xfrm>
        </p:grpSpPr>
        <p:sp>
          <p:nvSpPr>
            <p:cNvPr id="3" name="object 3"/>
            <p:cNvSpPr/>
            <p:nvPr/>
          </p:nvSpPr>
          <p:spPr>
            <a:xfrm>
              <a:off x="5401055" y="3672840"/>
              <a:ext cx="2927045" cy="2168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522207" y="6236208"/>
              <a:ext cx="405383" cy="4053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98189" y="208533"/>
            <a:ext cx="18840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25"/>
              <a:t>Zonage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1097280" y="1124735"/>
            <a:ext cx="3108148" cy="2207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27320" y="1123188"/>
            <a:ext cx="3100568" cy="2209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7280" y="3776471"/>
            <a:ext cx="3097554" cy="20647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3960" y="469138"/>
            <a:ext cx="53365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85"/>
              <a:t>Blouse </a:t>
            </a:r>
            <a:r>
              <a:rPr dirty="0" sz="4400" spc="-240"/>
              <a:t>de</a:t>
            </a:r>
            <a:r>
              <a:rPr dirty="0" sz="4400" spc="-70"/>
              <a:t> </a:t>
            </a:r>
            <a:r>
              <a:rPr dirty="0" sz="4400" spc="-254"/>
              <a:t>protection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438783" y="1372870"/>
            <a:ext cx="7273290" cy="79438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95">
                <a:latin typeface="Arial"/>
                <a:cs typeface="Arial"/>
              </a:rPr>
              <a:t>La </a:t>
            </a:r>
            <a:r>
              <a:rPr dirty="0" sz="1800" spc="-80">
                <a:latin typeface="Arial"/>
                <a:cs typeface="Arial"/>
              </a:rPr>
              <a:t>blouse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30">
                <a:latin typeface="Arial"/>
                <a:cs typeface="Arial"/>
              </a:rPr>
              <a:t>protection </a:t>
            </a:r>
            <a:r>
              <a:rPr dirty="0" sz="1800" spc="-95">
                <a:latin typeface="Arial"/>
                <a:cs typeface="Arial"/>
              </a:rPr>
              <a:t>vise </a:t>
            </a:r>
            <a:r>
              <a:rPr dirty="0" sz="1800" spc="-140">
                <a:latin typeface="Arial"/>
                <a:cs typeface="Arial"/>
              </a:rPr>
              <a:t>à </a:t>
            </a:r>
            <a:r>
              <a:rPr dirty="0" sz="1800" spc="-50">
                <a:latin typeface="Arial"/>
                <a:cs typeface="Arial"/>
              </a:rPr>
              <a:t>protéger </a:t>
            </a:r>
            <a:r>
              <a:rPr dirty="0" sz="1800" spc="-100">
                <a:latin typeface="Arial"/>
                <a:cs typeface="Arial"/>
              </a:rPr>
              <a:t>les </a:t>
            </a:r>
            <a:r>
              <a:rPr dirty="0" sz="1800" spc="-65">
                <a:latin typeface="Arial"/>
                <a:cs typeface="Arial"/>
              </a:rPr>
              <a:t>vêtements </a:t>
            </a:r>
            <a:r>
              <a:rPr dirty="0" sz="1800" spc="-120">
                <a:latin typeface="Arial"/>
                <a:cs typeface="Arial"/>
              </a:rPr>
              <a:t>des </a:t>
            </a:r>
            <a:r>
              <a:rPr dirty="0" sz="1800" spc="-65">
                <a:latin typeface="Arial"/>
                <a:cs typeface="Arial"/>
              </a:rPr>
              <a:t>souillures </a:t>
            </a:r>
            <a:r>
              <a:rPr dirty="0" sz="1800" spc="-5">
                <a:latin typeface="Arial"/>
                <a:cs typeface="Arial"/>
              </a:rPr>
              <a:t>et </a:t>
            </a:r>
            <a:r>
              <a:rPr dirty="0" sz="1800" spc="-120">
                <a:latin typeface="Arial"/>
                <a:cs typeface="Arial"/>
              </a:rPr>
              <a:t>des  </a:t>
            </a:r>
            <a:r>
              <a:rPr dirty="0" sz="1800" spc="-100">
                <a:latin typeface="Arial"/>
                <a:cs typeface="Arial"/>
              </a:rPr>
              <a:t>éclaboussures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60">
                <a:latin typeface="Arial"/>
                <a:cs typeface="Arial"/>
              </a:rPr>
              <a:t>liquides </a:t>
            </a:r>
            <a:r>
              <a:rPr dirty="0" sz="1800" spc="-65">
                <a:latin typeface="Arial"/>
                <a:cs typeface="Arial"/>
              </a:rPr>
              <a:t>biologiques </a:t>
            </a:r>
            <a:r>
              <a:rPr dirty="0" sz="1800" spc="-105">
                <a:latin typeface="Arial"/>
                <a:cs typeface="Arial"/>
              </a:rPr>
              <a:t>(sang, </a:t>
            </a:r>
            <a:r>
              <a:rPr dirty="0" sz="1800" spc="-40">
                <a:latin typeface="Arial"/>
                <a:cs typeface="Arial"/>
              </a:rPr>
              <a:t>urine, </a:t>
            </a:r>
            <a:r>
              <a:rPr dirty="0" sz="1800" spc="-90">
                <a:latin typeface="Arial"/>
                <a:cs typeface="Arial"/>
              </a:rPr>
              <a:t>selles, </a:t>
            </a:r>
            <a:r>
              <a:rPr dirty="0" sz="1800" spc="-75">
                <a:latin typeface="Arial"/>
                <a:cs typeface="Arial"/>
              </a:rPr>
              <a:t>sécrétions,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etc.)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50">
                <a:latin typeface="Arial"/>
                <a:cs typeface="Arial"/>
              </a:rPr>
              <a:t>Utilisé </a:t>
            </a:r>
            <a:r>
              <a:rPr dirty="0" sz="1800" spc="-85">
                <a:latin typeface="Arial"/>
                <a:cs typeface="Arial"/>
              </a:rPr>
              <a:t>en </a:t>
            </a:r>
            <a:r>
              <a:rPr dirty="0" sz="1800" spc="-114">
                <a:latin typeface="Arial"/>
                <a:cs typeface="Arial"/>
              </a:rPr>
              <a:t>zone </a:t>
            </a:r>
            <a:r>
              <a:rPr dirty="0" sz="1800" spc="-40">
                <a:latin typeface="Arial"/>
                <a:cs typeface="Arial"/>
              </a:rPr>
              <a:t>tiède, </a:t>
            </a:r>
            <a:r>
              <a:rPr dirty="0" sz="1800" spc="-90">
                <a:latin typeface="Arial"/>
                <a:cs typeface="Arial"/>
              </a:rPr>
              <a:t>orange </a:t>
            </a:r>
            <a:r>
              <a:rPr dirty="0" sz="1800" spc="-5">
                <a:latin typeface="Arial"/>
                <a:cs typeface="Arial"/>
              </a:rPr>
              <a:t>et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chaude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2832" y="2493288"/>
            <a:ext cx="2298438" cy="1637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79520" y="2470428"/>
            <a:ext cx="2204006" cy="1632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41720" y="2458237"/>
            <a:ext cx="2401912" cy="160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16935" y="4776215"/>
            <a:ext cx="1877567" cy="1877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20011" y="4407408"/>
            <a:ext cx="6277610" cy="368935"/>
          </a:xfrm>
          <a:prstGeom prst="rect">
            <a:avLst/>
          </a:prstGeom>
          <a:solidFill>
            <a:srgbClr val="E36C09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 sz="1800" spc="-110">
                <a:latin typeface="Arial"/>
                <a:cs typeface="Arial"/>
              </a:rPr>
              <a:t>Respecter </a:t>
            </a:r>
            <a:r>
              <a:rPr dirty="0" sz="1800" spc="-70">
                <a:latin typeface="Arial"/>
                <a:cs typeface="Arial"/>
              </a:rPr>
              <a:t>la </a:t>
            </a:r>
            <a:r>
              <a:rPr dirty="0" sz="1800" spc="-55">
                <a:latin typeface="Arial"/>
                <a:cs typeface="Arial"/>
              </a:rPr>
              <a:t>technique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10">
                <a:latin typeface="Arial"/>
                <a:cs typeface="Arial"/>
              </a:rPr>
              <a:t>retrait </a:t>
            </a:r>
            <a:r>
              <a:rPr dirty="0" sz="1800" spc="-40">
                <a:latin typeface="Arial"/>
                <a:cs typeface="Arial"/>
              </a:rPr>
              <a:t>afin </a:t>
            </a:r>
            <a:r>
              <a:rPr dirty="0" sz="1800" spc="-45">
                <a:latin typeface="Arial"/>
                <a:cs typeface="Arial"/>
              </a:rPr>
              <a:t>d’éviter </a:t>
            </a:r>
            <a:r>
              <a:rPr dirty="0" sz="1800" spc="-70">
                <a:latin typeface="Arial"/>
                <a:cs typeface="Arial"/>
              </a:rPr>
              <a:t>la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contamination.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0552" y="693419"/>
            <a:ext cx="2234183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6788" y="469138"/>
            <a:ext cx="49587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/>
              <a:t>Protection</a:t>
            </a:r>
            <a:r>
              <a:rPr dirty="0" sz="4400" spc="-204"/>
              <a:t> </a:t>
            </a:r>
            <a:r>
              <a:rPr dirty="0" sz="4400" spc="-260"/>
              <a:t>oculaire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416177" y="2376717"/>
            <a:ext cx="7029450" cy="301371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00" spc="-125" b="1">
                <a:latin typeface="Arial"/>
                <a:cs typeface="Arial"/>
              </a:rPr>
              <a:t>Indications</a:t>
            </a:r>
            <a:r>
              <a:rPr dirty="0" sz="2000" spc="-125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54965" marR="3175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215">
                <a:latin typeface="Arial"/>
                <a:cs typeface="Arial"/>
              </a:rPr>
              <a:t>La </a:t>
            </a:r>
            <a:r>
              <a:rPr dirty="0" sz="2000" spc="-30">
                <a:latin typeface="Arial"/>
                <a:cs typeface="Arial"/>
              </a:rPr>
              <a:t>protection </a:t>
            </a:r>
            <a:r>
              <a:rPr dirty="0" sz="2000" spc="-70">
                <a:latin typeface="Arial"/>
                <a:cs typeface="Arial"/>
              </a:rPr>
              <a:t>oculaire </a:t>
            </a:r>
            <a:r>
              <a:rPr dirty="0" sz="2000">
                <a:latin typeface="Arial"/>
                <a:cs typeface="Arial"/>
              </a:rPr>
              <a:t>doit </a:t>
            </a:r>
            <a:r>
              <a:rPr dirty="0" sz="2000" spc="-35">
                <a:latin typeface="Arial"/>
                <a:cs typeface="Arial"/>
              </a:rPr>
              <a:t>être </a:t>
            </a:r>
            <a:r>
              <a:rPr dirty="0" sz="2000" spc="-40">
                <a:latin typeface="Arial"/>
                <a:cs typeface="Arial"/>
              </a:rPr>
              <a:t>portée </a:t>
            </a:r>
            <a:r>
              <a:rPr dirty="0" sz="2000" spc="-90">
                <a:latin typeface="Arial"/>
                <a:cs typeface="Arial"/>
              </a:rPr>
              <a:t>en </a:t>
            </a:r>
            <a:r>
              <a:rPr dirty="0" sz="2000" spc="20">
                <a:latin typeface="Arial"/>
                <a:cs typeface="Arial"/>
              </a:rPr>
              <a:t>tout</a:t>
            </a:r>
            <a:r>
              <a:rPr dirty="0" sz="2000" spc="-37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temps </a:t>
            </a:r>
            <a:r>
              <a:rPr dirty="0" sz="2000" spc="-125">
                <a:latin typeface="Arial"/>
                <a:cs typeface="Arial"/>
              </a:rPr>
              <a:t>dans </a:t>
            </a:r>
            <a:r>
              <a:rPr dirty="0" sz="2000" spc="-110">
                <a:latin typeface="Arial"/>
                <a:cs typeface="Arial"/>
              </a:rPr>
              <a:t>les  </a:t>
            </a:r>
            <a:r>
              <a:rPr dirty="0" sz="2000" spc="-45">
                <a:latin typeface="Arial"/>
                <a:cs typeface="Arial"/>
              </a:rPr>
              <a:t>différents </a:t>
            </a:r>
            <a:r>
              <a:rPr dirty="0" sz="2000" spc="-50">
                <a:latin typeface="Arial"/>
                <a:cs typeface="Arial"/>
              </a:rPr>
              <a:t>milieux </a:t>
            </a:r>
            <a:r>
              <a:rPr dirty="0" sz="2000" spc="-65">
                <a:latin typeface="Arial"/>
                <a:cs typeface="Arial"/>
              </a:rPr>
              <a:t>par </a:t>
            </a:r>
            <a:r>
              <a:rPr dirty="0" sz="2000" spc="-15">
                <a:latin typeface="Arial"/>
                <a:cs typeface="Arial"/>
              </a:rPr>
              <a:t>toute </a:t>
            </a:r>
            <a:r>
              <a:rPr dirty="0" sz="2000" spc="-90">
                <a:latin typeface="Arial"/>
                <a:cs typeface="Arial"/>
              </a:rPr>
              <a:t>personne en </a:t>
            </a:r>
            <a:r>
              <a:rPr dirty="0" sz="2000" spc="-60">
                <a:latin typeface="Arial"/>
                <a:cs typeface="Arial"/>
              </a:rPr>
              <a:t>contact </a:t>
            </a:r>
            <a:r>
              <a:rPr dirty="0" sz="2000" spc="-150">
                <a:latin typeface="Arial"/>
                <a:cs typeface="Arial"/>
              </a:rPr>
              <a:t>avec </a:t>
            </a:r>
            <a:r>
              <a:rPr dirty="0" sz="2000" spc="-130">
                <a:latin typeface="Arial"/>
                <a:cs typeface="Arial"/>
              </a:rPr>
              <a:t>des  usagers, </a:t>
            </a:r>
            <a:r>
              <a:rPr dirty="0" sz="2000" spc="-95">
                <a:latin typeface="Arial"/>
                <a:cs typeface="Arial"/>
              </a:rPr>
              <a:t>selon </a:t>
            </a:r>
            <a:r>
              <a:rPr dirty="0" sz="2000" spc="-110">
                <a:latin typeface="Arial"/>
                <a:cs typeface="Arial"/>
              </a:rPr>
              <a:t>les </a:t>
            </a:r>
            <a:r>
              <a:rPr dirty="0" sz="2000" spc="-120">
                <a:latin typeface="Arial"/>
                <a:cs typeface="Arial"/>
              </a:rPr>
              <a:t>consignes </a:t>
            </a:r>
            <a:r>
              <a:rPr dirty="0" sz="2000" spc="-55">
                <a:latin typeface="Arial"/>
                <a:cs typeface="Arial"/>
              </a:rPr>
              <a:t>ministérielles </a:t>
            </a:r>
            <a:r>
              <a:rPr dirty="0" sz="2000" spc="-90">
                <a:latin typeface="Arial"/>
                <a:cs typeface="Arial"/>
              </a:rPr>
              <a:t>en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vigueur.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204">
                <a:latin typeface="Arial"/>
                <a:cs typeface="Arial"/>
              </a:rPr>
              <a:t>Les </a:t>
            </a:r>
            <a:r>
              <a:rPr dirty="0" sz="2000" spc="-50">
                <a:latin typeface="Arial"/>
                <a:cs typeface="Arial"/>
              </a:rPr>
              <a:t>lunettes </a:t>
            </a:r>
            <a:r>
              <a:rPr dirty="0" sz="2000" spc="-90">
                <a:latin typeface="Arial"/>
                <a:cs typeface="Arial"/>
              </a:rPr>
              <a:t>personnelles </a:t>
            </a:r>
            <a:r>
              <a:rPr dirty="0" sz="2000" spc="-60">
                <a:latin typeface="Arial"/>
                <a:cs typeface="Arial"/>
              </a:rPr>
              <a:t>ou </a:t>
            </a:r>
            <a:r>
              <a:rPr dirty="0" sz="2000" spc="-110">
                <a:latin typeface="Arial"/>
                <a:cs typeface="Arial"/>
              </a:rPr>
              <a:t>les </a:t>
            </a:r>
            <a:r>
              <a:rPr dirty="0" sz="2000" spc="-60">
                <a:latin typeface="Arial"/>
                <a:cs typeface="Arial"/>
              </a:rPr>
              <a:t>protecteurs </a:t>
            </a:r>
            <a:r>
              <a:rPr dirty="0" sz="2000" spc="-70">
                <a:latin typeface="Arial"/>
                <a:cs typeface="Arial"/>
              </a:rPr>
              <a:t>latéraux </a:t>
            </a:r>
            <a:r>
              <a:rPr dirty="0" sz="2000" spc="-90">
                <a:latin typeface="Arial"/>
                <a:cs typeface="Arial"/>
              </a:rPr>
              <a:t>ne </a:t>
            </a:r>
            <a:r>
              <a:rPr dirty="0" sz="2000" spc="-65">
                <a:latin typeface="Arial"/>
                <a:cs typeface="Arial"/>
              </a:rPr>
              <a:t>sont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pas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2000" spc="-105">
                <a:latin typeface="Arial"/>
                <a:cs typeface="Arial"/>
              </a:rPr>
              <a:t>considérées </a:t>
            </a:r>
            <a:r>
              <a:rPr dirty="0" sz="2000" spc="-95">
                <a:latin typeface="Arial"/>
                <a:cs typeface="Arial"/>
              </a:rPr>
              <a:t>comme </a:t>
            </a:r>
            <a:r>
              <a:rPr dirty="0" sz="2000" spc="-135">
                <a:latin typeface="Arial"/>
                <a:cs typeface="Arial"/>
              </a:rPr>
              <a:t>des </a:t>
            </a:r>
            <a:r>
              <a:rPr dirty="0" sz="2000" spc="-65">
                <a:latin typeface="Arial"/>
                <a:cs typeface="Arial"/>
              </a:rPr>
              <a:t>dispositifs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30">
                <a:latin typeface="Arial"/>
                <a:cs typeface="Arial"/>
              </a:rPr>
              <a:t>protection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oculaire.</a:t>
            </a:r>
            <a:endParaRPr sz="2000">
              <a:latin typeface="Arial"/>
              <a:cs typeface="Arial"/>
            </a:endParaRPr>
          </a:p>
          <a:p>
            <a:pPr marL="354965" marR="24574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50">
                <a:latin typeface="Arial"/>
                <a:cs typeface="Arial"/>
              </a:rPr>
              <a:t>Nettoyer </a:t>
            </a:r>
            <a:r>
              <a:rPr dirty="0" sz="2000" spc="-10">
                <a:latin typeface="Arial"/>
                <a:cs typeface="Arial"/>
              </a:rPr>
              <a:t>et </a:t>
            </a:r>
            <a:r>
              <a:rPr dirty="0" sz="2000" spc="-65">
                <a:latin typeface="Arial"/>
                <a:cs typeface="Arial"/>
              </a:rPr>
              <a:t>désinfecter </a:t>
            </a:r>
            <a:r>
              <a:rPr dirty="0" sz="2000" spc="-70">
                <a:latin typeface="Arial"/>
                <a:cs typeface="Arial"/>
              </a:rPr>
              <a:t>la </a:t>
            </a:r>
            <a:r>
              <a:rPr dirty="0" sz="2000" spc="-30">
                <a:latin typeface="Arial"/>
                <a:cs typeface="Arial"/>
              </a:rPr>
              <a:t>protection </a:t>
            </a:r>
            <a:r>
              <a:rPr dirty="0" sz="2000" spc="-50">
                <a:latin typeface="Arial"/>
                <a:cs typeface="Arial"/>
              </a:rPr>
              <a:t>réutilisable </a:t>
            </a:r>
            <a:r>
              <a:rPr dirty="0" sz="2000" spc="-110">
                <a:latin typeface="Arial"/>
                <a:cs typeface="Arial"/>
              </a:rPr>
              <a:t>après</a:t>
            </a:r>
            <a:r>
              <a:rPr dirty="0" sz="2000" spc="-37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chaque  </a:t>
            </a:r>
            <a:r>
              <a:rPr dirty="0" sz="2000" spc="-30">
                <a:latin typeface="Arial"/>
                <a:cs typeface="Arial"/>
              </a:rPr>
              <a:t>utilisation </a:t>
            </a:r>
            <a:r>
              <a:rPr dirty="0" sz="2000" spc="-150">
                <a:latin typeface="Arial"/>
                <a:cs typeface="Arial"/>
              </a:rPr>
              <a:t>avec </a:t>
            </a:r>
            <a:r>
              <a:rPr dirty="0" sz="2000" spc="-50">
                <a:latin typeface="Arial"/>
                <a:cs typeface="Arial"/>
              </a:rPr>
              <a:t>le </a:t>
            </a:r>
            <a:r>
              <a:rPr dirty="0" sz="2000" spc="-65">
                <a:latin typeface="Arial"/>
                <a:cs typeface="Arial"/>
              </a:rPr>
              <a:t>bon </a:t>
            </a:r>
            <a:r>
              <a:rPr dirty="0" sz="2000" spc="-20">
                <a:latin typeface="Arial"/>
                <a:cs typeface="Arial"/>
              </a:rPr>
              <a:t>produit</a:t>
            </a:r>
            <a:r>
              <a:rPr dirty="0" sz="2000" spc="-42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ou </a:t>
            </a:r>
            <a:r>
              <a:rPr dirty="0" sz="2000" spc="-70">
                <a:latin typeface="Arial"/>
                <a:cs typeface="Arial"/>
              </a:rPr>
              <a:t>la </a:t>
            </a:r>
            <a:r>
              <a:rPr dirty="0" sz="2000" spc="-20">
                <a:latin typeface="Arial"/>
                <a:cs typeface="Arial"/>
              </a:rPr>
              <a:t>jeter </a:t>
            </a:r>
            <a:r>
              <a:rPr dirty="0" sz="2000" spc="-155">
                <a:latin typeface="Arial"/>
                <a:cs typeface="Arial"/>
              </a:rPr>
              <a:t>à </a:t>
            </a:r>
            <a:r>
              <a:rPr dirty="0" sz="2000" spc="-70">
                <a:latin typeface="Arial"/>
                <a:cs typeface="Arial"/>
              </a:rPr>
              <a:t>la </a:t>
            </a:r>
            <a:r>
              <a:rPr dirty="0" sz="2000" spc="-45">
                <a:latin typeface="Arial"/>
                <a:cs typeface="Arial"/>
              </a:rPr>
              <a:t>sortie </a:t>
            </a:r>
            <a:r>
              <a:rPr dirty="0" sz="2000" spc="-95"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2000" spc="-70">
                <a:latin typeface="Arial"/>
                <a:cs typeface="Arial"/>
              </a:rPr>
              <a:t>l’établissement.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2064" y="769619"/>
            <a:ext cx="1877567" cy="1876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1557527"/>
            <a:ext cx="6777228" cy="3813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6314" y="258826"/>
            <a:ext cx="598551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254"/>
              <a:t>Vidéo </a:t>
            </a:r>
            <a:r>
              <a:rPr dirty="0" sz="3600" spc="-235"/>
              <a:t>sur </a:t>
            </a:r>
            <a:r>
              <a:rPr dirty="0" sz="3600" spc="-145"/>
              <a:t>le </a:t>
            </a:r>
            <a:r>
              <a:rPr dirty="0" sz="3600" spc="-200"/>
              <a:t>port </a:t>
            </a:r>
            <a:r>
              <a:rPr dirty="0" sz="3600" spc="-140"/>
              <a:t>et </a:t>
            </a:r>
            <a:r>
              <a:rPr dirty="0" sz="3600" spc="-145"/>
              <a:t>le</a:t>
            </a:r>
            <a:r>
              <a:rPr dirty="0" sz="3600" spc="185"/>
              <a:t> </a:t>
            </a:r>
            <a:r>
              <a:rPr dirty="0" sz="3600" spc="-190"/>
              <a:t>retrait</a:t>
            </a:r>
            <a:endParaRPr sz="3600"/>
          </a:p>
          <a:p>
            <a:pPr algn="ctr" marL="4445">
              <a:lnSpc>
                <a:spcPct val="100000"/>
              </a:lnSpc>
            </a:pPr>
            <a:r>
              <a:rPr dirty="0" sz="3600" spc="-15">
                <a:latin typeface="Trebuchet MS"/>
                <a:cs typeface="Trebuchet MS"/>
              </a:rPr>
              <a:t>d’ÉPI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0347" y="4652771"/>
            <a:ext cx="7667625" cy="2094230"/>
            <a:chOff x="1260347" y="4652771"/>
            <a:chExt cx="7667625" cy="2094230"/>
          </a:xfrm>
        </p:grpSpPr>
        <p:sp>
          <p:nvSpPr>
            <p:cNvPr id="3" name="object 3"/>
            <p:cNvSpPr/>
            <p:nvPr/>
          </p:nvSpPr>
          <p:spPr>
            <a:xfrm>
              <a:off x="1260347" y="4652771"/>
              <a:ext cx="7522464" cy="10805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522207" y="6236207"/>
              <a:ext cx="405383" cy="4053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6788" y="196342"/>
            <a:ext cx="5382895" cy="1841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295"/>
              <a:t>Gradation </a:t>
            </a:r>
            <a:r>
              <a:rPr dirty="0" spc="-220"/>
              <a:t>des </a:t>
            </a:r>
            <a:r>
              <a:rPr dirty="0" spc="-275"/>
              <a:t>mesures  dans </a:t>
            </a:r>
            <a:r>
              <a:rPr dirty="0" spc="-180"/>
              <a:t>les </a:t>
            </a:r>
            <a:r>
              <a:rPr dirty="0" spc="-245"/>
              <a:t>milieux </a:t>
            </a:r>
            <a:r>
              <a:rPr dirty="0" spc="-220"/>
              <a:t>de</a:t>
            </a:r>
            <a:r>
              <a:rPr dirty="0" spc="105"/>
              <a:t> </a:t>
            </a:r>
            <a:r>
              <a:rPr dirty="0" spc="-160"/>
              <a:t>vie</a:t>
            </a:r>
          </a:p>
          <a:p>
            <a:pPr algn="ctr" marR="257175">
              <a:lnSpc>
                <a:spcPct val="100000"/>
              </a:lnSpc>
              <a:spcBef>
                <a:spcPts val="860"/>
              </a:spcBef>
            </a:pPr>
            <a:r>
              <a:rPr dirty="0" sz="3200" spc="-50" b="0">
                <a:solidFill>
                  <a:srgbClr val="585858"/>
                </a:solidFill>
                <a:latin typeface="Georgia"/>
                <a:cs typeface="Georgia"/>
              </a:rPr>
              <a:t>Paliers</a:t>
            </a:r>
            <a:r>
              <a:rPr dirty="0" sz="3200" spc="-70" b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3200" spc="-25" b="0">
                <a:solidFill>
                  <a:srgbClr val="585858"/>
                </a:solidFill>
                <a:latin typeface="Georgia"/>
                <a:cs typeface="Georgia"/>
              </a:rPr>
              <a:t>d’alerte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7196" y="2924555"/>
            <a:ext cx="7560564" cy="1584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788" y="469138"/>
            <a:ext cx="35782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05"/>
              <a:t>En</a:t>
            </a:r>
            <a:r>
              <a:rPr dirty="0" sz="4400" spc="-220"/>
              <a:t> </a:t>
            </a:r>
            <a:r>
              <a:rPr dirty="0" sz="4400" spc="-290"/>
              <a:t>conclusion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986788" y="1592325"/>
            <a:ext cx="6484620" cy="441388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355600" marR="716915" indent="-342900">
              <a:lnSpc>
                <a:spcPct val="90100"/>
              </a:lnSpc>
              <a:spcBef>
                <a:spcPts val="3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95">
                <a:solidFill>
                  <a:srgbClr val="585858"/>
                </a:solidFill>
                <a:latin typeface="Georgia"/>
                <a:cs typeface="Georgia"/>
              </a:rPr>
              <a:t>La </a:t>
            </a:r>
            <a:r>
              <a:rPr dirty="0" sz="2200" spc="-25">
                <a:solidFill>
                  <a:srgbClr val="585858"/>
                </a:solidFill>
                <a:latin typeface="Georgia"/>
                <a:cs typeface="Georgia"/>
              </a:rPr>
              <a:t>présente </a:t>
            </a:r>
            <a:r>
              <a:rPr dirty="0" sz="2200" spc="-45">
                <a:solidFill>
                  <a:srgbClr val="585858"/>
                </a:solidFill>
                <a:latin typeface="Georgia"/>
                <a:cs typeface="Georgia"/>
              </a:rPr>
              <a:t>formation </a:t>
            </a:r>
            <a:r>
              <a:rPr dirty="0" sz="2200" spc="-10">
                <a:solidFill>
                  <a:srgbClr val="585858"/>
                </a:solidFill>
                <a:latin typeface="Georgia"/>
                <a:cs typeface="Georgia"/>
              </a:rPr>
              <a:t>est </a:t>
            </a:r>
            <a:r>
              <a:rPr dirty="0" sz="2200" spc="-70">
                <a:solidFill>
                  <a:srgbClr val="585858"/>
                </a:solidFill>
                <a:latin typeface="Georgia"/>
                <a:cs typeface="Georgia"/>
              </a:rPr>
              <a:t>un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bref </a:t>
            </a: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résumé </a:t>
            </a:r>
            <a:r>
              <a:rPr dirty="0" sz="2200" spc="-15">
                <a:solidFill>
                  <a:srgbClr val="585858"/>
                </a:solidFill>
                <a:latin typeface="Georgia"/>
                <a:cs typeface="Georgia"/>
              </a:rPr>
              <a:t>des 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mesures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de base </a:t>
            </a:r>
            <a:r>
              <a:rPr dirty="0" sz="2200" spc="-45">
                <a:solidFill>
                  <a:srgbClr val="585858"/>
                </a:solidFill>
                <a:latin typeface="Georgia"/>
                <a:cs typeface="Georgia"/>
              </a:rPr>
              <a:t>quant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à </a:t>
            </a: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la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prévention </a:t>
            </a:r>
            <a:r>
              <a:rPr dirty="0" sz="2200" spc="-5">
                <a:solidFill>
                  <a:srgbClr val="585858"/>
                </a:solidFill>
                <a:latin typeface="Georgia"/>
                <a:cs typeface="Georgia"/>
              </a:rPr>
              <a:t>et </a:t>
            </a:r>
            <a:r>
              <a:rPr dirty="0" sz="2200" spc="-50">
                <a:solidFill>
                  <a:srgbClr val="585858"/>
                </a:solidFill>
                <a:latin typeface="Georgia"/>
                <a:cs typeface="Georgia"/>
              </a:rPr>
              <a:t>au 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contrôle </a:t>
            </a:r>
            <a:r>
              <a:rPr dirty="0" sz="2200" spc="-15">
                <a:solidFill>
                  <a:srgbClr val="585858"/>
                </a:solidFill>
                <a:latin typeface="Georgia"/>
                <a:cs typeface="Georgia"/>
              </a:rPr>
              <a:t>des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200" spc="-50">
                <a:solidFill>
                  <a:srgbClr val="585858"/>
                </a:solidFill>
                <a:latin typeface="Georgia"/>
                <a:cs typeface="Georgia"/>
              </a:rPr>
              <a:t>infections.</a:t>
            </a:r>
            <a:endParaRPr sz="2200">
              <a:latin typeface="Georgia"/>
              <a:cs typeface="Georgia"/>
            </a:endParaRPr>
          </a:p>
          <a:p>
            <a:pPr marL="355600" marR="410845" indent="-342900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95">
                <a:solidFill>
                  <a:srgbClr val="585858"/>
                </a:solidFill>
                <a:latin typeface="Georgia"/>
                <a:cs typeface="Georgia"/>
              </a:rPr>
              <a:t>Il </a:t>
            </a:r>
            <a:r>
              <a:rPr dirty="0" sz="2200" spc="-10">
                <a:solidFill>
                  <a:srgbClr val="585858"/>
                </a:solidFill>
                <a:latin typeface="Georgia"/>
                <a:cs typeface="Georgia"/>
              </a:rPr>
              <a:t>est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important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d’appliquer rigoureusement </a:t>
            </a:r>
            <a:r>
              <a:rPr dirty="0" sz="2200" spc="-10">
                <a:solidFill>
                  <a:srgbClr val="585858"/>
                </a:solidFill>
                <a:latin typeface="Georgia"/>
                <a:cs typeface="Georgia"/>
              </a:rPr>
              <a:t>ces 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bonnes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pratiques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lors de </a:t>
            </a:r>
            <a:r>
              <a:rPr dirty="0" sz="2200" spc="-25">
                <a:solidFill>
                  <a:srgbClr val="585858"/>
                </a:solidFill>
                <a:latin typeface="Georgia"/>
                <a:cs typeface="Georgia"/>
              </a:rPr>
              <a:t>vos </a:t>
            </a:r>
            <a:r>
              <a:rPr dirty="0" sz="2200" spc="-15">
                <a:solidFill>
                  <a:srgbClr val="585858"/>
                </a:solidFill>
                <a:latin typeface="Georgia"/>
                <a:cs typeface="Georgia"/>
              </a:rPr>
              <a:t>visites </a:t>
            </a:r>
            <a:r>
              <a:rPr dirty="0" sz="2200" spc="-45">
                <a:solidFill>
                  <a:srgbClr val="585858"/>
                </a:solidFill>
                <a:latin typeface="Georgia"/>
                <a:cs typeface="Georgia"/>
              </a:rPr>
              <a:t>dans 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les  </a:t>
            </a:r>
            <a:r>
              <a:rPr dirty="0" sz="2200" spc="-60">
                <a:solidFill>
                  <a:srgbClr val="585858"/>
                </a:solidFill>
                <a:latin typeface="Georgia"/>
                <a:cs typeface="Georgia"/>
              </a:rPr>
              <a:t>milieux:</a:t>
            </a:r>
            <a:endParaRPr sz="2200">
              <a:latin typeface="Georgia"/>
              <a:cs typeface="Georgia"/>
            </a:endParaRPr>
          </a:p>
          <a:p>
            <a:pPr lvl="1" marL="756285" marR="5080" indent="-287020">
              <a:lnSpc>
                <a:spcPct val="90000"/>
              </a:lnSpc>
              <a:spcBef>
                <a:spcPts val="265"/>
              </a:spcBef>
              <a:buFont typeface="Wingdings"/>
              <a:buChar char=""/>
              <a:tabLst>
                <a:tab pos="756920" algn="l"/>
              </a:tabLst>
            </a:pPr>
            <a:r>
              <a:rPr dirty="0" sz="2000" spc="-25">
                <a:solidFill>
                  <a:srgbClr val="585858"/>
                </a:solidFill>
                <a:latin typeface="Georgia"/>
                <a:cs typeface="Georgia"/>
              </a:rPr>
              <a:t>surveillance </a:t>
            </a:r>
            <a:r>
              <a:rPr dirty="0" sz="2000" spc="-10">
                <a:solidFill>
                  <a:srgbClr val="585858"/>
                </a:solidFill>
                <a:latin typeface="Georgia"/>
                <a:cs typeface="Georgia"/>
              </a:rPr>
              <a:t>des </a:t>
            </a:r>
            <a:r>
              <a:rPr dirty="0" sz="2000" spc="-35">
                <a:solidFill>
                  <a:srgbClr val="585858"/>
                </a:solidFill>
                <a:latin typeface="Georgia"/>
                <a:cs typeface="Georgia"/>
              </a:rPr>
              <a:t>symptômes, hygiène </a:t>
            </a:r>
            <a:r>
              <a:rPr dirty="0" sz="2000" spc="-10">
                <a:solidFill>
                  <a:srgbClr val="585858"/>
                </a:solidFill>
                <a:latin typeface="Georgia"/>
                <a:cs typeface="Georgia"/>
              </a:rPr>
              <a:t>des </a:t>
            </a:r>
            <a:r>
              <a:rPr dirty="0" sz="2000" spc="-65">
                <a:solidFill>
                  <a:srgbClr val="585858"/>
                </a:solidFill>
                <a:latin typeface="Georgia"/>
                <a:cs typeface="Georgia"/>
              </a:rPr>
              <a:t>mains,</a:t>
            </a:r>
            <a:r>
              <a:rPr dirty="0" sz="2000" spc="-315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Georgia"/>
                <a:cs typeface="Georgia"/>
              </a:rPr>
              <a:t>port  </a:t>
            </a:r>
            <a:r>
              <a:rPr dirty="0" sz="2000" spc="-45">
                <a:solidFill>
                  <a:srgbClr val="585858"/>
                </a:solidFill>
                <a:latin typeface="Georgia"/>
                <a:cs typeface="Georgia"/>
              </a:rPr>
              <a:t>du </a:t>
            </a:r>
            <a:r>
              <a:rPr dirty="0" sz="2000" spc="-50">
                <a:solidFill>
                  <a:srgbClr val="585858"/>
                </a:solidFill>
                <a:latin typeface="Georgia"/>
                <a:cs typeface="Georgia"/>
              </a:rPr>
              <a:t>masque, </a:t>
            </a:r>
            <a:r>
              <a:rPr dirty="0" sz="2000" spc="-15">
                <a:solidFill>
                  <a:srgbClr val="585858"/>
                </a:solidFill>
                <a:latin typeface="Georgia"/>
                <a:cs typeface="Georgia"/>
              </a:rPr>
              <a:t>port de </a:t>
            </a:r>
            <a:r>
              <a:rPr dirty="0" sz="2000" spc="-35">
                <a:solidFill>
                  <a:srgbClr val="585858"/>
                </a:solidFill>
                <a:latin typeface="Georgia"/>
                <a:cs typeface="Georgia"/>
              </a:rPr>
              <a:t>la </a:t>
            </a:r>
            <a:r>
              <a:rPr dirty="0" sz="2000" spc="-25">
                <a:solidFill>
                  <a:srgbClr val="585858"/>
                </a:solidFill>
                <a:latin typeface="Georgia"/>
                <a:cs typeface="Georgia"/>
              </a:rPr>
              <a:t>protection </a:t>
            </a:r>
            <a:r>
              <a:rPr dirty="0" sz="2000" spc="-40">
                <a:solidFill>
                  <a:srgbClr val="585858"/>
                </a:solidFill>
                <a:latin typeface="Georgia"/>
                <a:cs typeface="Georgia"/>
              </a:rPr>
              <a:t>oculaire,  </a:t>
            </a:r>
            <a:r>
              <a:rPr dirty="0" sz="2000" spc="-35">
                <a:solidFill>
                  <a:srgbClr val="585858"/>
                </a:solidFill>
                <a:latin typeface="Georgia"/>
                <a:cs typeface="Georgia"/>
              </a:rPr>
              <a:t>distanciation sociale, </a:t>
            </a:r>
            <a:r>
              <a:rPr dirty="0" sz="2000" spc="-30">
                <a:solidFill>
                  <a:srgbClr val="585858"/>
                </a:solidFill>
                <a:latin typeface="Georgia"/>
                <a:cs typeface="Georgia"/>
              </a:rPr>
              <a:t>désinfection </a:t>
            </a:r>
            <a:r>
              <a:rPr dirty="0" sz="2000" spc="-10">
                <a:solidFill>
                  <a:srgbClr val="585858"/>
                </a:solidFill>
                <a:latin typeface="Georgia"/>
                <a:cs typeface="Georgia"/>
              </a:rPr>
              <a:t>des </a:t>
            </a:r>
            <a:r>
              <a:rPr dirty="0" sz="2000" spc="-20">
                <a:solidFill>
                  <a:srgbClr val="585858"/>
                </a:solidFill>
                <a:latin typeface="Georgia"/>
                <a:cs typeface="Georgia"/>
              </a:rPr>
              <a:t>surfaces </a:t>
            </a:r>
            <a:r>
              <a:rPr dirty="0" sz="2000" spc="-5">
                <a:solidFill>
                  <a:srgbClr val="585858"/>
                </a:solidFill>
                <a:latin typeface="Georgia"/>
                <a:cs typeface="Georgia"/>
              </a:rPr>
              <a:t>et </a:t>
            </a:r>
            <a:r>
              <a:rPr dirty="0" sz="2000" spc="-45">
                <a:solidFill>
                  <a:srgbClr val="585858"/>
                </a:solidFill>
                <a:latin typeface="Georgia"/>
                <a:cs typeface="Georgia"/>
              </a:rPr>
              <a:t>du  </a:t>
            </a:r>
            <a:r>
              <a:rPr dirty="0" sz="2000" spc="-25">
                <a:solidFill>
                  <a:srgbClr val="585858"/>
                </a:solidFill>
                <a:latin typeface="Georgia"/>
                <a:cs typeface="Georgia"/>
              </a:rPr>
              <a:t>matériel </a:t>
            </a:r>
            <a:r>
              <a:rPr dirty="0" sz="2000" spc="-15">
                <a:solidFill>
                  <a:srgbClr val="585858"/>
                </a:solidFill>
                <a:latin typeface="Georgia"/>
                <a:cs typeface="Georgia"/>
              </a:rPr>
              <a:t>partagé </a:t>
            </a:r>
            <a:r>
              <a:rPr dirty="0" sz="2000" spc="-30">
                <a:solidFill>
                  <a:srgbClr val="585858"/>
                </a:solidFill>
                <a:latin typeface="Georgia"/>
                <a:cs typeface="Georgia"/>
              </a:rPr>
              <a:t>avec </a:t>
            </a:r>
            <a:r>
              <a:rPr dirty="0" sz="2000" spc="-60">
                <a:solidFill>
                  <a:srgbClr val="585858"/>
                </a:solidFill>
                <a:latin typeface="Georgia"/>
                <a:cs typeface="Georgia"/>
              </a:rPr>
              <a:t>un </a:t>
            </a:r>
            <a:r>
              <a:rPr dirty="0" sz="2000" spc="-30">
                <a:solidFill>
                  <a:srgbClr val="585858"/>
                </a:solidFill>
                <a:latin typeface="Georgia"/>
                <a:cs typeface="Georgia"/>
              </a:rPr>
              <a:t>produit</a:t>
            </a:r>
            <a:r>
              <a:rPr dirty="0" sz="2000" spc="-254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45">
                <a:solidFill>
                  <a:srgbClr val="585858"/>
                </a:solidFill>
                <a:latin typeface="Georgia"/>
                <a:cs typeface="Georgia"/>
              </a:rPr>
              <a:t>conforme.</a:t>
            </a:r>
            <a:endParaRPr sz="20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585858"/>
              </a:buClr>
              <a:buFont typeface="Wingdings"/>
              <a:buChar char=""/>
            </a:pPr>
            <a:endParaRPr sz="3000">
              <a:latin typeface="Georgia"/>
              <a:cs typeface="Georgia"/>
            </a:endParaRPr>
          </a:p>
          <a:p>
            <a:pPr marL="355600" marR="1049020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N’hésitez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pas </a:t>
            </a:r>
            <a:r>
              <a:rPr dirty="0" sz="2200" spc="-40">
                <a:solidFill>
                  <a:srgbClr val="585858"/>
                </a:solidFill>
                <a:latin typeface="Georgia"/>
                <a:cs typeface="Georgia"/>
              </a:rPr>
              <a:t>à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vous </a:t>
            </a:r>
            <a:r>
              <a:rPr dirty="0" sz="2200" spc="-15">
                <a:solidFill>
                  <a:srgbClr val="585858"/>
                </a:solidFill>
                <a:latin typeface="Georgia"/>
                <a:cs typeface="Georgia"/>
              </a:rPr>
              <a:t>référer </a:t>
            </a:r>
            <a:r>
              <a:rPr dirty="0" sz="2200" spc="-50">
                <a:solidFill>
                  <a:srgbClr val="585858"/>
                </a:solidFill>
                <a:latin typeface="Georgia"/>
                <a:cs typeface="Georgia"/>
              </a:rPr>
              <a:t>aux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personnes  </a:t>
            </a:r>
            <a:r>
              <a:rPr dirty="0" sz="2200" spc="-25">
                <a:solidFill>
                  <a:srgbClr val="585858"/>
                </a:solidFill>
                <a:latin typeface="Georgia"/>
                <a:cs typeface="Georgia"/>
              </a:rPr>
              <a:t>responsables </a:t>
            </a:r>
            <a:r>
              <a:rPr dirty="0" sz="2200" spc="-30">
                <a:solidFill>
                  <a:srgbClr val="585858"/>
                </a:solidFill>
                <a:latin typeface="Georgia"/>
                <a:cs typeface="Georgia"/>
              </a:rPr>
              <a:t>pour </a:t>
            </a:r>
            <a:r>
              <a:rPr dirty="0" sz="2200" spc="-15">
                <a:solidFill>
                  <a:srgbClr val="585858"/>
                </a:solidFill>
                <a:latin typeface="Georgia"/>
                <a:cs typeface="Georgia"/>
              </a:rPr>
              <a:t>des </a:t>
            </a:r>
            <a:r>
              <a:rPr dirty="0" sz="2200" spc="-45">
                <a:solidFill>
                  <a:srgbClr val="585858"/>
                </a:solidFill>
                <a:latin typeface="Georgia"/>
                <a:cs typeface="Georgia"/>
              </a:rPr>
              <a:t>informations  </a:t>
            </a:r>
            <a:r>
              <a:rPr dirty="0" sz="2200" spc="-35">
                <a:solidFill>
                  <a:srgbClr val="585858"/>
                </a:solidFill>
                <a:latin typeface="Georgia"/>
                <a:cs typeface="Georgia"/>
              </a:rPr>
              <a:t>complémentaires </a:t>
            </a:r>
            <a:r>
              <a:rPr dirty="0" sz="2200" spc="-50">
                <a:solidFill>
                  <a:srgbClr val="585858"/>
                </a:solidFill>
                <a:latin typeface="Georgia"/>
                <a:cs typeface="Georgia"/>
              </a:rPr>
              <a:t>au</a:t>
            </a:r>
            <a:r>
              <a:rPr dirty="0" sz="2200" spc="-2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200" spc="-50">
                <a:solidFill>
                  <a:srgbClr val="585858"/>
                </a:solidFill>
                <a:latin typeface="Georgia"/>
                <a:cs typeface="Georgia"/>
              </a:rPr>
              <a:t>besoin.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597" y="1230630"/>
            <a:ext cx="7118350" cy="3440429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355600" marR="367665" indent="-342900">
              <a:lnSpc>
                <a:spcPts val="1920"/>
              </a:lnSpc>
              <a:spcBef>
                <a:spcPts val="5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145">
                <a:latin typeface="Arial"/>
                <a:cs typeface="Arial"/>
              </a:rPr>
              <a:t>Table </a:t>
            </a:r>
            <a:r>
              <a:rPr dirty="0" sz="2000" spc="-75">
                <a:latin typeface="Arial"/>
                <a:cs typeface="Arial"/>
              </a:rPr>
              <a:t>régionale </a:t>
            </a:r>
            <a:r>
              <a:rPr dirty="0" sz="2000" spc="-90">
                <a:latin typeface="Arial"/>
                <a:cs typeface="Arial"/>
              </a:rPr>
              <a:t>en </a:t>
            </a:r>
            <a:r>
              <a:rPr dirty="0" sz="2000" spc="-50">
                <a:latin typeface="Arial"/>
                <a:cs typeface="Arial"/>
              </a:rPr>
              <a:t>prévention </a:t>
            </a:r>
            <a:r>
              <a:rPr dirty="0" sz="2000" spc="-10">
                <a:latin typeface="Arial"/>
                <a:cs typeface="Arial"/>
              </a:rPr>
              <a:t>et </a:t>
            </a:r>
            <a:r>
              <a:rPr dirty="0" sz="2000" spc="-50">
                <a:latin typeface="Arial"/>
                <a:cs typeface="Arial"/>
              </a:rPr>
              <a:t>contrôle </a:t>
            </a:r>
            <a:r>
              <a:rPr dirty="0" sz="2000" spc="-135">
                <a:latin typeface="Arial"/>
                <a:cs typeface="Arial"/>
              </a:rPr>
              <a:t>des </a:t>
            </a:r>
            <a:r>
              <a:rPr dirty="0" sz="2000" spc="-55">
                <a:latin typeface="Arial"/>
                <a:cs typeface="Arial"/>
              </a:rPr>
              <a:t>infections  </a:t>
            </a:r>
            <a:r>
              <a:rPr dirty="0" sz="2000" spc="-100">
                <a:latin typeface="Arial"/>
                <a:cs typeface="Arial"/>
              </a:rPr>
              <a:t>nosocomiales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70">
                <a:latin typeface="Arial"/>
                <a:cs typeface="Arial"/>
              </a:rPr>
              <a:t>la </a:t>
            </a:r>
            <a:r>
              <a:rPr dirty="0" sz="2000" spc="-80">
                <a:latin typeface="Arial"/>
                <a:cs typeface="Arial"/>
              </a:rPr>
              <a:t>Capitale-Nationale </a:t>
            </a:r>
            <a:r>
              <a:rPr dirty="0" sz="2000" spc="-85">
                <a:latin typeface="Arial"/>
                <a:cs typeface="Arial"/>
              </a:rPr>
              <a:t>(2012) </a:t>
            </a:r>
            <a:r>
              <a:rPr dirty="0" sz="2000" spc="-105">
                <a:latin typeface="Arial"/>
                <a:cs typeface="Arial"/>
              </a:rPr>
              <a:t>Guide </a:t>
            </a:r>
            <a:r>
              <a:rPr dirty="0" sz="2000" spc="-90">
                <a:latin typeface="Arial"/>
                <a:cs typeface="Arial"/>
              </a:rPr>
              <a:t>de  </a:t>
            </a:r>
            <a:r>
              <a:rPr dirty="0" sz="2000" spc="-50">
                <a:latin typeface="Arial"/>
                <a:cs typeface="Arial"/>
              </a:rPr>
              <a:t>prévention </a:t>
            </a:r>
            <a:r>
              <a:rPr dirty="0" sz="2000" spc="-10">
                <a:latin typeface="Arial"/>
                <a:cs typeface="Arial"/>
              </a:rPr>
              <a:t>et </a:t>
            </a:r>
            <a:r>
              <a:rPr dirty="0" sz="2000" spc="-85">
                <a:latin typeface="Arial"/>
                <a:cs typeface="Arial"/>
              </a:rPr>
              <a:t>de </a:t>
            </a:r>
            <a:r>
              <a:rPr dirty="0" sz="2000" spc="-50">
                <a:latin typeface="Arial"/>
                <a:cs typeface="Arial"/>
              </a:rPr>
              <a:t>contrôle </a:t>
            </a:r>
            <a:r>
              <a:rPr dirty="0" sz="2000" spc="-135">
                <a:latin typeface="Arial"/>
                <a:cs typeface="Arial"/>
              </a:rPr>
              <a:t>des </a:t>
            </a:r>
            <a:r>
              <a:rPr dirty="0" sz="2000" spc="-55">
                <a:latin typeface="Arial"/>
                <a:cs typeface="Arial"/>
              </a:rPr>
              <a:t>infections. </a:t>
            </a:r>
            <a:r>
              <a:rPr dirty="0" sz="2000" spc="-90">
                <a:latin typeface="Arial"/>
                <a:cs typeface="Arial"/>
              </a:rPr>
              <a:t>Pratiques de </a:t>
            </a:r>
            <a:r>
              <a:rPr dirty="0" sz="2000" spc="-140">
                <a:latin typeface="Arial"/>
                <a:cs typeface="Arial"/>
              </a:rPr>
              <a:t>base </a:t>
            </a:r>
            <a:r>
              <a:rPr dirty="0" sz="2000" spc="-10">
                <a:latin typeface="Arial"/>
                <a:cs typeface="Arial"/>
              </a:rPr>
              <a:t>et  </a:t>
            </a:r>
            <a:r>
              <a:rPr dirty="0" sz="2000" spc="-70">
                <a:latin typeface="Arial"/>
                <a:cs typeface="Arial"/>
              </a:rPr>
              <a:t>précautions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additionnelles.</a:t>
            </a:r>
            <a:endParaRPr sz="2000">
              <a:latin typeface="Arial"/>
              <a:cs typeface="Arial"/>
            </a:endParaRPr>
          </a:p>
          <a:p>
            <a:pPr marL="355600" marR="360045" indent="-3429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55" b="1">
                <a:latin typeface="Arial"/>
                <a:cs typeface="Arial"/>
              </a:rPr>
              <a:t>INSPQ, </a:t>
            </a:r>
            <a:r>
              <a:rPr dirty="0" sz="2000" spc="-140">
                <a:latin typeface="Arial"/>
                <a:cs typeface="Arial"/>
              </a:rPr>
              <a:t>Lignes </a:t>
            </a:r>
            <a:r>
              <a:rPr dirty="0" sz="2000" spc="-60">
                <a:latin typeface="Arial"/>
                <a:cs typeface="Arial"/>
              </a:rPr>
              <a:t>directrices </a:t>
            </a:r>
            <a:r>
              <a:rPr dirty="0" sz="2000" spc="-20">
                <a:latin typeface="Arial"/>
                <a:cs typeface="Arial"/>
              </a:rPr>
              <a:t>: </a:t>
            </a:r>
            <a:r>
              <a:rPr dirty="0" sz="2000" spc="-110">
                <a:latin typeface="Arial"/>
                <a:cs typeface="Arial"/>
              </a:rPr>
              <a:t>Précisions </a:t>
            </a:r>
            <a:r>
              <a:rPr dirty="0" sz="2000" spc="-85">
                <a:latin typeface="Arial"/>
                <a:cs typeface="Arial"/>
              </a:rPr>
              <a:t>sur </a:t>
            </a:r>
            <a:r>
              <a:rPr dirty="0" sz="2000" spc="-70">
                <a:latin typeface="Arial"/>
                <a:cs typeface="Arial"/>
              </a:rPr>
              <a:t>la </a:t>
            </a:r>
            <a:r>
              <a:rPr dirty="0" sz="2000" spc="-75">
                <a:latin typeface="Arial"/>
                <a:cs typeface="Arial"/>
              </a:rPr>
              <a:t>gestion </a:t>
            </a:r>
            <a:r>
              <a:rPr dirty="0" sz="2000" spc="-60">
                <a:latin typeface="Arial"/>
                <a:cs typeface="Arial"/>
              </a:rPr>
              <a:t>d’une  </a:t>
            </a:r>
            <a:r>
              <a:rPr dirty="0" sz="2000" spc="-85">
                <a:latin typeface="Arial"/>
                <a:cs typeface="Arial"/>
              </a:rPr>
              <a:t>éclosion </a:t>
            </a:r>
            <a:r>
              <a:rPr dirty="0" sz="2000" spc="-70">
                <a:latin typeface="Arial"/>
                <a:cs typeface="Arial"/>
              </a:rPr>
              <a:t>majeure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180">
                <a:latin typeface="Arial"/>
                <a:cs typeface="Arial"/>
              </a:rPr>
              <a:t>cas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55">
                <a:latin typeface="Arial"/>
                <a:cs typeface="Arial"/>
              </a:rPr>
              <a:t>gastro-entérite </a:t>
            </a:r>
            <a:r>
              <a:rPr dirty="0" sz="2000" spc="-65">
                <a:latin typeface="Arial"/>
                <a:cs typeface="Arial"/>
              </a:rPr>
              <a:t>infectieuse </a:t>
            </a:r>
            <a:r>
              <a:rPr dirty="0" sz="2000" spc="-60">
                <a:latin typeface="Arial"/>
                <a:cs typeface="Arial"/>
              </a:rPr>
              <a:t>d’allure  virale </a:t>
            </a:r>
            <a:r>
              <a:rPr dirty="0" sz="2000" spc="-70">
                <a:latin typeface="Arial"/>
                <a:cs typeface="Arial"/>
              </a:rPr>
              <a:t>(Norovirus) </a:t>
            </a:r>
            <a:r>
              <a:rPr dirty="0" sz="2000" spc="-90">
                <a:latin typeface="Arial"/>
                <a:cs typeface="Arial"/>
              </a:rPr>
              <a:t>en </a:t>
            </a:r>
            <a:r>
              <a:rPr dirty="0" sz="2000" spc="-50">
                <a:latin typeface="Arial"/>
                <a:cs typeface="Arial"/>
              </a:rPr>
              <a:t>milieux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105">
                <a:latin typeface="Arial"/>
                <a:cs typeface="Arial"/>
              </a:rPr>
              <a:t>soins, </a:t>
            </a:r>
            <a:r>
              <a:rPr dirty="0" sz="2000" spc="-70">
                <a:latin typeface="Arial"/>
                <a:cs typeface="Arial"/>
              </a:rPr>
              <a:t>mai </a:t>
            </a:r>
            <a:r>
              <a:rPr dirty="0" sz="2000" spc="-90">
                <a:latin typeface="Arial"/>
                <a:cs typeface="Arial"/>
              </a:rPr>
              <a:t>2014, </a:t>
            </a:r>
            <a:r>
              <a:rPr dirty="0" sz="2000" spc="-100">
                <a:latin typeface="Arial"/>
                <a:cs typeface="Arial"/>
              </a:rPr>
              <a:t>27</a:t>
            </a:r>
            <a:r>
              <a:rPr dirty="0" sz="2000" spc="-355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pages</a:t>
            </a:r>
            <a:r>
              <a:rPr dirty="0" sz="2000" spc="-13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1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45" b="1">
                <a:latin typeface="Arial"/>
                <a:cs typeface="Arial"/>
              </a:rPr>
              <a:t>Comité </a:t>
            </a:r>
            <a:r>
              <a:rPr dirty="0" sz="2000" spc="-190" b="1">
                <a:latin typeface="Arial"/>
                <a:cs typeface="Arial"/>
              </a:rPr>
              <a:t>des </a:t>
            </a:r>
            <a:r>
              <a:rPr dirty="0" sz="2000" spc="-135" b="1">
                <a:latin typeface="Arial"/>
                <a:cs typeface="Arial"/>
              </a:rPr>
              <a:t>infections </a:t>
            </a:r>
            <a:r>
              <a:rPr dirty="0" sz="2000" spc="-170" b="1">
                <a:latin typeface="Arial"/>
                <a:cs typeface="Arial"/>
              </a:rPr>
              <a:t>nosocomiales </a:t>
            </a:r>
            <a:r>
              <a:rPr dirty="0" sz="2000" spc="-150" b="1">
                <a:latin typeface="Arial"/>
                <a:cs typeface="Arial"/>
              </a:rPr>
              <a:t>du </a:t>
            </a:r>
            <a:r>
              <a:rPr dirty="0" sz="2000" spc="-145" b="1">
                <a:latin typeface="Arial"/>
                <a:cs typeface="Arial"/>
              </a:rPr>
              <a:t>Québec</a:t>
            </a:r>
            <a:r>
              <a:rPr dirty="0" sz="2000" spc="-145">
                <a:latin typeface="Arial"/>
                <a:cs typeface="Arial"/>
              </a:rPr>
              <a:t>, </a:t>
            </a:r>
            <a:r>
              <a:rPr dirty="0" sz="2000" spc="-110">
                <a:latin typeface="Arial"/>
                <a:cs typeface="Arial"/>
              </a:rPr>
              <a:t>Précisions </a:t>
            </a:r>
            <a:r>
              <a:rPr dirty="0" sz="2000" spc="-85">
                <a:latin typeface="Arial"/>
                <a:cs typeface="Arial"/>
              </a:rPr>
              <a:t>sur </a:t>
            </a:r>
            <a:r>
              <a:rPr dirty="0" sz="2000" spc="-70">
                <a:latin typeface="Arial"/>
                <a:cs typeface="Arial"/>
              </a:rPr>
              <a:t>la  </a:t>
            </a:r>
            <a:r>
              <a:rPr dirty="0" sz="2000" spc="-75">
                <a:latin typeface="Arial"/>
                <a:cs typeface="Arial"/>
              </a:rPr>
              <a:t>gestion </a:t>
            </a:r>
            <a:r>
              <a:rPr dirty="0" sz="2000" spc="-60">
                <a:latin typeface="Arial"/>
                <a:cs typeface="Arial"/>
              </a:rPr>
              <a:t>d’une </a:t>
            </a:r>
            <a:r>
              <a:rPr dirty="0" sz="2000" spc="-80">
                <a:latin typeface="Arial"/>
                <a:cs typeface="Arial"/>
              </a:rPr>
              <a:t>éclosion </a:t>
            </a:r>
            <a:r>
              <a:rPr dirty="0" sz="2000" spc="-70">
                <a:latin typeface="Arial"/>
                <a:cs typeface="Arial"/>
              </a:rPr>
              <a:t>majeure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60">
                <a:latin typeface="Arial"/>
                <a:cs typeface="Arial"/>
              </a:rPr>
              <a:t>grippe </a:t>
            </a:r>
            <a:r>
              <a:rPr dirty="0" sz="2000" spc="-95">
                <a:latin typeface="Arial"/>
                <a:cs typeface="Arial"/>
              </a:rPr>
              <a:t>saisonnière  </a:t>
            </a:r>
            <a:r>
              <a:rPr dirty="0" sz="2000" spc="-90">
                <a:latin typeface="Arial"/>
                <a:cs typeface="Arial"/>
              </a:rPr>
              <a:t>nosocomiale en </a:t>
            </a:r>
            <a:r>
              <a:rPr dirty="0" sz="2000" spc="-55">
                <a:latin typeface="Arial"/>
                <a:cs typeface="Arial"/>
              </a:rPr>
              <a:t>milieux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105">
                <a:latin typeface="Arial"/>
                <a:cs typeface="Arial"/>
              </a:rPr>
              <a:t>soins, </a:t>
            </a:r>
            <a:r>
              <a:rPr dirty="0" sz="2000" spc="-10">
                <a:latin typeface="Arial"/>
                <a:cs typeface="Arial"/>
              </a:rPr>
              <a:t>Institut </a:t>
            </a:r>
            <a:r>
              <a:rPr dirty="0" sz="2000" spc="-50">
                <a:latin typeface="Arial"/>
                <a:cs typeface="Arial"/>
              </a:rPr>
              <a:t>national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100">
                <a:latin typeface="Arial"/>
                <a:cs typeface="Arial"/>
              </a:rPr>
              <a:t>santé  </a:t>
            </a:r>
            <a:r>
              <a:rPr dirty="0" sz="2000" spc="-55">
                <a:latin typeface="Arial"/>
                <a:cs typeface="Arial"/>
              </a:rPr>
              <a:t>publique </a:t>
            </a:r>
            <a:r>
              <a:rPr dirty="0" sz="2000" spc="-65">
                <a:latin typeface="Arial"/>
                <a:cs typeface="Arial"/>
              </a:rPr>
              <a:t>du </a:t>
            </a:r>
            <a:r>
              <a:rPr dirty="0" sz="2000" spc="-120">
                <a:latin typeface="Arial"/>
                <a:cs typeface="Arial"/>
              </a:rPr>
              <a:t>Québec </a:t>
            </a:r>
            <a:r>
              <a:rPr dirty="0" sz="2000" spc="-165">
                <a:latin typeface="Arial"/>
                <a:cs typeface="Arial"/>
              </a:rPr>
              <a:t>(INSPQ), </a:t>
            </a:r>
            <a:r>
              <a:rPr dirty="0" sz="2000" spc="-50">
                <a:latin typeface="Arial"/>
                <a:cs typeface="Arial"/>
              </a:rPr>
              <a:t>Direction </a:t>
            </a:r>
            <a:r>
              <a:rPr dirty="0" sz="2000" spc="-135">
                <a:latin typeface="Arial"/>
                <a:cs typeface="Arial"/>
              </a:rPr>
              <a:t>des </a:t>
            </a:r>
            <a:r>
              <a:rPr dirty="0" sz="2000" spc="-95">
                <a:latin typeface="Arial"/>
                <a:cs typeface="Arial"/>
              </a:rPr>
              <a:t>risques </a:t>
            </a:r>
            <a:r>
              <a:rPr dirty="0" sz="2000" spc="-75">
                <a:latin typeface="Arial"/>
                <a:cs typeface="Arial"/>
              </a:rPr>
              <a:t>biologiques </a:t>
            </a:r>
            <a:r>
              <a:rPr dirty="0" sz="2000" spc="-10">
                <a:latin typeface="Arial"/>
                <a:cs typeface="Arial"/>
              </a:rPr>
              <a:t>et 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70">
                <a:latin typeface="Arial"/>
                <a:cs typeface="Arial"/>
              </a:rPr>
              <a:t>la </a:t>
            </a:r>
            <a:r>
              <a:rPr dirty="0" sz="2000" spc="-100">
                <a:latin typeface="Arial"/>
                <a:cs typeface="Arial"/>
              </a:rPr>
              <a:t>santé </a:t>
            </a:r>
            <a:r>
              <a:rPr dirty="0" sz="2000" spc="-105">
                <a:latin typeface="Arial"/>
                <a:cs typeface="Arial"/>
              </a:rPr>
              <a:t>au </a:t>
            </a:r>
            <a:r>
              <a:rPr dirty="0" sz="2000" spc="-50">
                <a:latin typeface="Arial"/>
                <a:cs typeface="Arial"/>
              </a:rPr>
              <a:t>travail, </a:t>
            </a:r>
            <a:r>
              <a:rPr dirty="0" sz="2000" spc="-55">
                <a:latin typeface="Arial"/>
                <a:cs typeface="Arial"/>
              </a:rPr>
              <a:t>octobre </a:t>
            </a:r>
            <a:r>
              <a:rPr dirty="0" sz="2000" spc="-90">
                <a:latin typeface="Arial"/>
                <a:cs typeface="Arial"/>
              </a:rPr>
              <a:t>2013, </a:t>
            </a:r>
            <a:r>
              <a:rPr dirty="0" sz="2000" spc="-100">
                <a:latin typeface="Arial"/>
                <a:cs typeface="Arial"/>
              </a:rPr>
              <a:t>16</a:t>
            </a:r>
            <a:r>
              <a:rPr dirty="0" sz="2000" spc="-33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pages.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120">
                <a:latin typeface="Arial"/>
                <a:cs typeface="Arial"/>
              </a:rPr>
              <a:t>Images: Google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image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7485" y="469138"/>
            <a:ext cx="28600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95"/>
              <a:t>Références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85825" marR="508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latin typeface="Arial"/>
                <a:cs typeface="Arial"/>
              </a:rPr>
              <a:t>Prévention </a:t>
            </a:r>
            <a:r>
              <a:rPr dirty="0" spc="-90">
                <a:latin typeface="Arial"/>
                <a:cs typeface="Arial"/>
              </a:rPr>
              <a:t>et </a:t>
            </a:r>
            <a:r>
              <a:rPr dirty="0" spc="-250">
                <a:latin typeface="Arial"/>
                <a:cs typeface="Arial"/>
              </a:rPr>
              <a:t>contrôle </a:t>
            </a:r>
            <a:r>
              <a:rPr dirty="0" spc="-385">
                <a:latin typeface="Arial"/>
                <a:cs typeface="Arial"/>
              </a:rPr>
              <a:t>des  </a:t>
            </a:r>
            <a:r>
              <a:rPr dirty="0" spc="-270">
                <a:latin typeface="Arial"/>
                <a:cs typeface="Arial"/>
              </a:rPr>
              <a:t>infections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6788" y="1526489"/>
            <a:ext cx="6419215" cy="350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5">
                <a:latin typeface="Arial"/>
                <a:cs typeface="Arial"/>
              </a:rPr>
              <a:t>Objectifs </a:t>
            </a:r>
            <a:r>
              <a:rPr dirty="0" sz="3000" spc="-140">
                <a:latin typeface="Arial"/>
                <a:cs typeface="Arial"/>
              </a:rPr>
              <a:t>de </a:t>
            </a:r>
            <a:r>
              <a:rPr dirty="0" sz="3000" spc="-114">
                <a:latin typeface="Arial"/>
                <a:cs typeface="Arial"/>
              </a:rPr>
              <a:t>la</a:t>
            </a:r>
            <a:r>
              <a:rPr dirty="0" sz="3000" spc="-270">
                <a:latin typeface="Arial"/>
                <a:cs typeface="Arial"/>
              </a:rPr>
              <a:t> </a:t>
            </a:r>
            <a:r>
              <a:rPr dirty="0" sz="3000" spc="-365">
                <a:latin typeface="Arial"/>
                <a:cs typeface="Arial"/>
              </a:rPr>
              <a:t>PCI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75">
                <a:latin typeface="Arial"/>
                <a:cs typeface="Arial"/>
              </a:rPr>
              <a:t>Diminuer </a:t>
            </a:r>
            <a:r>
              <a:rPr dirty="0" sz="2400" spc="-130">
                <a:latin typeface="Arial"/>
                <a:cs typeface="Arial"/>
              </a:rPr>
              <a:t>les </a:t>
            </a:r>
            <a:r>
              <a:rPr dirty="0" sz="2400" spc="-110">
                <a:latin typeface="Arial"/>
                <a:cs typeface="Arial"/>
              </a:rPr>
              <a:t>risques de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lvl="1" marL="756285" marR="457200" indent="-287020">
              <a:lnSpc>
                <a:spcPct val="100000"/>
              </a:lnSpc>
              <a:spcBef>
                <a:spcPts val="265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000" spc="-120">
                <a:latin typeface="Arial"/>
                <a:cs typeface="Arial"/>
              </a:rPr>
              <a:t>Transmission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95">
                <a:latin typeface="Arial"/>
                <a:cs typeface="Arial"/>
              </a:rPr>
              <a:t>microorganismes </a:t>
            </a:r>
            <a:r>
              <a:rPr dirty="0" sz="2000" spc="-35">
                <a:latin typeface="Arial"/>
                <a:cs typeface="Arial"/>
              </a:rPr>
              <a:t>potentiellement  </a:t>
            </a:r>
            <a:r>
              <a:rPr dirty="0" sz="2000" spc="-100">
                <a:latin typeface="Arial"/>
                <a:cs typeface="Arial"/>
              </a:rPr>
              <a:t>dangereux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000" spc="-85">
                <a:latin typeface="Arial"/>
                <a:cs typeface="Arial"/>
              </a:rPr>
              <a:t>Complications </a:t>
            </a:r>
            <a:r>
              <a:rPr dirty="0" sz="2000" spc="-70">
                <a:latin typeface="Arial"/>
                <a:cs typeface="Arial"/>
              </a:rPr>
              <a:t>lors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d’hospitalisation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756920" algn="l"/>
              </a:tabLst>
            </a:pPr>
            <a:r>
              <a:rPr dirty="0" sz="2000" spc="-170">
                <a:latin typeface="Arial"/>
                <a:cs typeface="Arial"/>
              </a:rPr>
              <a:t>Décès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Arial"/>
              <a:cs typeface="Arial"/>
            </a:endParaRPr>
          </a:p>
          <a:p>
            <a:pPr algn="ctr" marL="210185" marR="5080">
              <a:lnSpc>
                <a:spcPts val="2300"/>
              </a:lnSpc>
            </a:pPr>
            <a:r>
              <a:rPr dirty="0" sz="2400" spc="-155">
                <a:latin typeface="Arial"/>
                <a:cs typeface="Arial"/>
              </a:rPr>
              <a:t>Ensemble </a:t>
            </a:r>
            <a:r>
              <a:rPr dirty="0" sz="2400" spc="-125">
                <a:latin typeface="Arial"/>
                <a:cs typeface="Arial"/>
              </a:rPr>
              <a:t>nous </a:t>
            </a:r>
            <a:r>
              <a:rPr dirty="0" sz="2400" spc="-95">
                <a:latin typeface="Arial"/>
                <a:cs typeface="Arial"/>
              </a:rPr>
              <a:t>allons </a:t>
            </a:r>
            <a:r>
              <a:rPr dirty="0" sz="2400" spc="-45">
                <a:latin typeface="Arial"/>
                <a:cs typeface="Arial"/>
              </a:rPr>
              <a:t>voir </a:t>
            </a:r>
            <a:r>
              <a:rPr dirty="0" sz="2400" spc="-130">
                <a:latin typeface="Arial"/>
                <a:cs typeface="Arial"/>
              </a:rPr>
              <a:t>les </a:t>
            </a:r>
            <a:r>
              <a:rPr dirty="0" sz="2400" spc="-140">
                <a:latin typeface="Arial"/>
                <a:cs typeface="Arial"/>
              </a:rPr>
              <a:t>mesures </a:t>
            </a:r>
            <a:r>
              <a:rPr dirty="0" sz="2400" spc="-50">
                <a:latin typeface="Arial"/>
                <a:cs typeface="Arial"/>
              </a:rPr>
              <a:t>qui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doivent  </a:t>
            </a:r>
            <a:r>
              <a:rPr dirty="0" sz="2400" spc="-40">
                <a:latin typeface="Arial"/>
                <a:cs typeface="Arial"/>
              </a:rPr>
              <a:t>être </a:t>
            </a:r>
            <a:r>
              <a:rPr dirty="0" sz="2400" spc="-145">
                <a:latin typeface="Arial"/>
                <a:cs typeface="Arial"/>
              </a:rPr>
              <a:t>mises </a:t>
            </a:r>
            <a:r>
              <a:rPr dirty="0" sz="2400" spc="-110">
                <a:latin typeface="Arial"/>
                <a:cs typeface="Arial"/>
              </a:rPr>
              <a:t>en </a:t>
            </a:r>
            <a:r>
              <a:rPr dirty="0" sz="2400" spc="-120">
                <a:latin typeface="Arial"/>
                <a:cs typeface="Arial"/>
              </a:rPr>
              <a:t>place </a:t>
            </a:r>
            <a:r>
              <a:rPr dirty="0" sz="2400" spc="-50">
                <a:latin typeface="Arial"/>
                <a:cs typeface="Arial"/>
              </a:rPr>
              <a:t>pour </a:t>
            </a:r>
            <a:r>
              <a:rPr dirty="0" sz="2400" spc="-130">
                <a:latin typeface="Arial"/>
                <a:cs typeface="Arial"/>
              </a:rPr>
              <a:t>assurer </a:t>
            </a:r>
            <a:r>
              <a:rPr dirty="0" sz="2400" spc="-85">
                <a:latin typeface="Arial"/>
                <a:cs typeface="Arial"/>
              </a:rPr>
              <a:t>la sécurité </a:t>
            </a:r>
            <a:r>
              <a:rPr dirty="0" sz="2400" spc="-165">
                <a:latin typeface="Arial"/>
                <a:cs typeface="Arial"/>
              </a:rPr>
              <a:t>des  </a:t>
            </a:r>
            <a:r>
              <a:rPr dirty="0" sz="2400" spc="-170">
                <a:latin typeface="Arial"/>
                <a:cs typeface="Arial"/>
              </a:rPr>
              <a:t>usagers </a:t>
            </a:r>
            <a:r>
              <a:rPr dirty="0" sz="2400" spc="-10">
                <a:latin typeface="Arial"/>
                <a:cs typeface="Arial"/>
              </a:rPr>
              <a:t>et </a:t>
            </a:r>
            <a:r>
              <a:rPr dirty="0" sz="2400" spc="-85">
                <a:latin typeface="Arial"/>
                <a:cs typeface="Arial"/>
              </a:rPr>
              <a:t>la</a:t>
            </a:r>
            <a:r>
              <a:rPr dirty="0" sz="2400" spc="-229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vôtre.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0"/>
            <a:ext cx="2285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0221" y="482854"/>
            <a:ext cx="23336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45">
                <a:latin typeface="Arial"/>
                <a:cs typeface="Arial"/>
              </a:rPr>
              <a:t>Références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19050" marR="255904" indent="55880">
              <a:lnSpc>
                <a:spcPct val="80000"/>
              </a:lnSpc>
              <a:spcBef>
                <a:spcPts val="655"/>
              </a:spcBef>
            </a:pPr>
            <a:r>
              <a:rPr dirty="0" spc="-225" b="1">
                <a:latin typeface="Arial"/>
                <a:cs typeface="Arial"/>
              </a:rPr>
              <a:t>Agence </a:t>
            </a:r>
            <a:r>
              <a:rPr dirty="0" spc="-145" b="1">
                <a:latin typeface="Arial"/>
                <a:cs typeface="Arial"/>
              </a:rPr>
              <a:t>de </a:t>
            </a:r>
            <a:r>
              <a:rPr dirty="0" spc="-110" b="1">
                <a:latin typeface="Arial"/>
                <a:cs typeface="Arial"/>
              </a:rPr>
              <a:t>la </a:t>
            </a:r>
            <a:r>
              <a:rPr dirty="0" spc="-160" b="1">
                <a:latin typeface="Arial"/>
                <a:cs typeface="Arial"/>
              </a:rPr>
              <a:t>santé </a:t>
            </a:r>
            <a:r>
              <a:rPr dirty="0" spc="-140" b="1">
                <a:latin typeface="Arial"/>
                <a:cs typeface="Arial"/>
              </a:rPr>
              <a:t>publique </a:t>
            </a:r>
            <a:r>
              <a:rPr dirty="0" spc="-170" b="1">
                <a:latin typeface="Arial"/>
                <a:cs typeface="Arial"/>
              </a:rPr>
              <a:t>du </a:t>
            </a:r>
            <a:r>
              <a:rPr dirty="0" spc="-180" b="1">
                <a:latin typeface="Arial"/>
                <a:cs typeface="Arial"/>
              </a:rPr>
              <a:t>Canada</a:t>
            </a:r>
            <a:r>
              <a:rPr dirty="0" spc="-180"/>
              <a:t>. </a:t>
            </a:r>
            <a:r>
              <a:rPr dirty="0" i="1">
                <a:latin typeface="Carlito"/>
                <a:cs typeface="Carlito"/>
              </a:rPr>
              <a:t>Pratiques </a:t>
            </a:r>
            <a:r>
              <a:rPr dirty="0" spc="-5" i="1">
                <a:latin typeface="Carlito"/>
                <a:cs typeface="Carlito"/>
              </a:rPr>
              <a:t>de base et  </a:t>
            </a:r>
            <a:r>
              <a:rPr dirty="0" spc="-5" i="1">
                <a:latin typeface="Carlito"/>
                <a:cs typeface="Carlito"/>
              </a:rPr>
              <a:t>précautions additionnelles visant </a:t>
            </a:r>
            <a:r>
              <a:rPr dirty="0" i="1">
                <a:latin typeface="Carlito"/>
                <a:cs typeface="Carlito"/>
              </a:rPr>
              <a:t>à </a:t>
            </a:r>
            <a:r>
              <a:rPr dirty="0" spc="-5" i="1">
                <a:latin typeface="Carlito"/>
                <a:cs typeface="Carlito"/>
              </a:rPr>
              <a:t>prévenir </a:t>
            </a:r>
            <a:r>
              <a:rPr dirty="0" i="1">
                <a:latin typeface="Carlito"/>
                <a:cs typeface="Carlito"/>
              </a:rPr>
              <a:t>la transmission </a:t>
            </a:r>
            <a:r>
              <a:rPr dirty="0" spc="-5" i="1">
                <a:latin typeface="Carlito"/>
                <a:cs typeface="Carlito"/>
              </a:rPr>
              <a:t>des  infections dans </a:t>
            </a:r>
            <a:r>
              <a:rPr dirty="0" i="1">
                <a:latin typeface="Carlito"/>
                <a:cs typeface="Carlito"/>
              </a:rPr>
              <a:t>les </a:t>
            </a:r>
            <a:r>
              <a:rPr dirty="0" spc="-5" i="1">
                <a:latin typeface="Carlito"/>
                <a:cs typeface="Carlito"/>
              </a:rPr>
              <a:t>milieux de </a:t>
            </a:r>
            <a:r>
              <a:rPr dirty="0" spc="-10" i="1">
                <a:latin typeface="Carlito"/>
                <a:cs typeface="Carlito"/>
              </a:rPr>
              <a:t>soins</a:t>
            </a:r>
            <a:r>
              <a:rPr dirty="0" spc="-10"/>
              <a:t>, </a:t>
            </a:r>
            <a:r>
              <a:rPr dirty="0" spc="-80"/>
              <a:t>Ottawa, </a:t>
            </a:r>
            <a:r>
              <a:rPr dirty="0" spc="-330"/>
              <a:t>Sa </a:t>
            </a:r>
            <a:r>
              <a:rPr dirty="0" spc="-75"/>
              <a:t>Majesté </a:t>
            </a:r>
            <a:r>
              <a:rPr dirty="0" spc="-80"/>
              <a:t>la </a:t>
            </a:r>
            <a:r>
              <a:rPr dirty="0" spc="-155"/>
              <a:t>Reine </a:t>
            </a:r>
            <a:r>
              <a:rPr dirty="0" spc="-75"/>
              <a:t>du  </a:t>
            </a:r>
            <a:r>
              <a:rPr dirty="0" spc="-155"/>
              <a:t>Chef </a:t>
            </a:r>
            <a:r>
              <a:rPr dirty="0" spc="-70"/>
              <a:t>du </a:t>
            </a:r>
            <a:r>
              <a:rPr dirty="0" spc="-170"/>
              <a:t>Canada, </a:t>
            </a:r>
            <a:r>
              <a:rPr dirty="0" spc="-110"/>
              <a:t>2016, </a:t>
            </a:r>
            <a:r>
              <a:rPr dirty="0" spc="-120"/>
              <a:t>265 </a:t>
            </a:r>
            <a:r>
              <a:rPr dirty="0" spc="-65"/>
              <a:t>p. </a:t>
            </a:r>
            <a:r>
              <a:rPr dirty="0" spc="-90"/>
              <a:t>Disponible </a:t>
            </a:r>
            <a:r>
              <a:rPr dirty="0" spc="-95"/>
              <a:t>également </a:t>
            </a:r>
            <a:r>
              <a:rPr dirty="0" spc="-75"/>
              <a:t>par </a:t>
            </a:r>
            <a:r>
              <a:rPr dirty="0" spc="-30"/>
              <a:t>Internet </a:t>
            </a:r>
            <a:r>
              <a:rPr dirty="0" spc="-175"/>
              <a:t>à  </a:t>
            </a:r>
            <a:r>
              <a:rPr dirty="0" spc="-125"/>
              <a:t>l’adresse </a:t>
            </a:r>
            <a:r>
              <a:rPr dirty="0" spc="-25"/>
              <a:t>:</a:t>
            </a:r>
            <a:r>
              <a:rPr dirty="0" spc="-114"/>
              <a:t> </a:t>
            </a:r>
            <a:r>
              <a:rPr dirty="0" spc="-50"/>
              <a:t>http</a:t>
            </a:r>
            <a:r>
              <a:rPr dirty="0" spc="-50">
                <a:hlinkClick r:id="rId3"/>
              </a:rPr>
              <a:t>s://w</a:t>
            </a:r>
            <a:r>
              <a:rPr dirty="0" spc="-50"/>
              <a:t>ww.c</a:t>
            </a:r>
            <a:r>
              <a:rPr dirty="0" spc="-50">
                <a:hlinkClick r:id="rId3"/>
              </a:rPr>
              <a:t>anada.ca/</a:t>
            </a:r>
          </a:p>
          <a:p>
            <a:pPr marL="19050" marR="70485">
              <a:lnSpc>
                <a:spcPct val="80000"/>
              </a:lnSpc>
            </a:pPr>
            <a:r>
              <a:rPr dirty="0" spc="-75"/>
              <a:t>content/dam/phac-aspc/documents/services/publications/diseases-  conditions/routine-practices-precautions-healthcare-associated-  </a:t>
            </a:r>
            <a:r>
              <a:rPr dirty="0" spc="-80"/>
              <a:t>infections/pratiques-de-base-precautions-infections-aux-soins-de-</a:t>
            </a:r>
          </a:p>
          <a:p>
            <a:pPr marL="19050">
              <a:lnSpc>
                <a:spcPts val="2280"/>
              </a:lnSpc>
            </a:pPr>
            <a:r>
              <a:rPr dirty="0" spc="-114"/>
              <a:t>sante-2016-FINAL-fra.pdf.</a:t>
            </a:r>
          </a:p>
          <a:p>
            <a:pPr marL="19050" marR="571500">
              <a:lnSpc>
                <a:spcPts val="2210"/>
              </a:lnSpc>
              <a:spcBef>
                <a:spcPts val="560"/>
              </a:spcBef>
            </a:pPr>
            <a:r>
              <a:rPr dirty="0" spc="-190" b="1">
                <a:latin typeface="Arial"/>
                <a:cs typeface="Arial"/>
              </a:rPr>
              <a:t>Association </a:t>
            </a:r>
            <a:r>
              <a:rPr dirty="0" spc="-165" b="1">
                <a:latin typeface="Arial"/>
                <a:cs typeface="Arial"/>
              </a:rPr>
              <a:t>canadienne </a:t>
            </a:r>
            <a:r>
              <a:rPr dirty="0" spc="-145" b="1">
                <a:latin typeface="Arial"/>
                <a:cs typeface="Arial"/>
              </a:rPr>
              <a:t>de </a:t>
            </a:r>
            <a:r>
              <a:rPr dirty="0" spc="-140" b="1">
                <a:latin typeface="Arial"/>
                <a:cs typeface="Arial"/>
              </a:rPr>
              <a:t>normalisation </a:t>
            </a:r>
            <a:r>
              <a:rPr dirty="0" spc="-215" b="1">
                <a:latin typeface="Arial"/>
                <a:cs typeface="Arial"/>
              </a:rPr>
              <a:t>(CSA). </a:t>
            </a:r>
            <a:r>
              <a:rPr dirty="0" i="1">
                <a:latin typeface="Carlito"/>
                <a:cs typeface="Carlito"/>
              </a:rPr>
              <a:t>Norme </a:t>
            </a:r>
            <a:r>
              <a:rPr dirty="0" spc="-5" i="1">
                <a:latin typeface="Carlito"/>
                <a:cs typeface="Carlito"/>
              </a:rPr>
              <a:t>CSA  </a:t>
            </a:r>
            <a:r>
              <a:rPr dirty="0" spc="-5" i="1">
                <a:latin typeface="Carlito"/>
                <a:cs typeface="Carlito"/>
              </a:rPr>
              <a:t>Z314.15-15 </a:t>
            </a:r>
            <a:r>
              <a:rPr dirty="0" i="1">
                <a:latin typeface="Carlito"/>
                <a:cs typeface="Carlito"/>
              </a:rPr>
              <a:t>: </a:t>
            </a:r>
            <a:r>
              <a:rPr dirty="0" spc="-5" i="1">
                <a:latin typeface="Carlito"/>
                <a:cs typeface="Carlito"/>
              </a:rPr>
              <a:t>Entreposage, </a:t>
            </a:r>
            <a:r>
              <a:rPr dirty="0" i="1">
                <a:latin typeface="Carlito"/>
                <a:cs typeface="Carlito"/>
              </a:rPr>
              <a:t>transport </a:t>
            </a:r>
            <a:r>
              <a:rPr dirty="0" spc="-5" i="1">
                <a:latin typeface="Carlito"/>
                <a:cs typeface="Carlito"/>
              </a:rPr>
              <a:t>et distribution de dispositifs  médicaux réutilisables </a:t>
            </a:r>
            <a:r>
              <a:rPr dirty="0" spc="-10" i="1">
                <a:latin typeface="Carlito"/>
                <a:cs typeface="Carlito"/>
              </a:rPr>
              <a:t>et </a:t>
            </a:r>
            <a:r>
              <a:rPr dirty="0" i="1">
                <a:latin typeface="Carlito"/>
                <a:cs typeface="Carlito"/>
              </a:rPr>
              <a:t>à </a:t>
            </a:r>
            <a:r>
              <a:rPr dirty="0" spc="-5" i="1">
                <a:latin typeface="Carlito"/>
                <a:cs typeface="Carlito"/>
              </a:rPr>
              <a:t>usage unique</a:t>
            </a:r>
            <a:r>
              <a:rPr dirty="0" spc="-5"/>
              <a:t>, </a:t>
            </a:r>
            <a:r>
              <a:rPr dirty="0" spc="-90"/>
              <a:t>novembre</a:t>
            </a:r>
            <a:r>
              <a:rPr dirty="0" spc="-175"/>
              <a:t> </a:t>
            </a:r>
            <a:r>
              <a:rPr dirty="0" spc="-105"/>
              <a:t>2015.</a:t>
            </a:r>
          </a:p>
          <a:p>
            <a:pPr marL="19050" marR="5080">
              <a:lnSpc>
                <a:spcPct val="80000"/>
              </a:lnSpc>
              <a:spcBef>
                <a:spcPts val="565"/>
              </a:spcBef>
            </a:pPr>
            <a:r>
              <a:rPr dirty="0" spc="-220" b="1">
                <a:latin typeface="Arial"/>
                <a:cs typeface="Arial"/>
              </a:rPr>
              <a:t>Lead </a:t>
            </a:r>
            <a:r>
              <a:rPr dirty="0" spc="-105" b="1">
                <a:latin typeface="Arial"/>
                <a:cs typeface="Arial"/>
              </a:rPr>
              <a:t>for </a:t>
            </a:r>
            <a:r>
              <a:rPr dirty="0" spc="-125" b="1">
                <a:latin typeface="Arial"/>
                <a:cs typeface="Arial"/>
              </a:rPr>
              <a:t>Infection </a:t>
            </a:r>
            <a:r>
              <a:rPr dirty="0" spc="-140" b="1">
                <a:latin typeface="Arial"/>
                <a:cs typeface="Arial"/>
              </a:rPr>
              <a:t>Preventi </a:t>
            </a:r>
            <a:r>
              <a:rPr dirty="0" spc="-170" b="1">
                <a:latin typeface="Arial"/>
                <a:cs typeface="Arial"/>
              </a:rPr>
              <a:t>on </a:t>
            </a:r>
            <a:r>
              <a:rPr dirty="0" spc="-160" b="1">
                <a:latin typeface="Arial"/>
                <a:cs typeface="Arial"/>
              </a:rPr>
              <a:t>and </a:t>
            </a:r>
            <a:r>
              <a:rPr dirty="0" spc="-100" b="1">
                <a:latin typeface="Arial"/>
                <a:cs typeface="Arial"/>
              </a:rPr>
              <a:t>Control</a:t>
            </a:r>
            <a:r>
              <a:rPr dirty="0" spc="-100"/>
              <a:t>Infection </a:t>
            </a:r>
            <a:r>
              <a:rPr dirty="0" spc="-60"/>
              <a:t>prevention </a:t>
            </a:r>
            <a:r>
              <a:rPr dirty="0" spc="-105"/>
              <a:t>and  </a:t>
            </a:r>
            <a:r>
              <a:rPr dirty="0" spc="-45"/>
              <a:t>control </a:t>
            </a:r>
            <a:r>
              <a:rPr dirty="0" spc="-85"/>
              <a:t>guidelines: </a:t>
            </a:r>
            <a:r>
              <a:rPr dirty="0" spc="-140"/>
              <a:t>Single-use </a:t>
            </a:r>
            <a:r>
              <a:rPr dirty="0" spc="-105"/>
              <a:t>and </a:t>
            </a:r>
            <a:r>
              <a:rPr dirty="0" spc="-70"/>
              <a:t>single-patient </a:t>
            </a:r>
            <a:r>
              <a:rPr dirty="0" spc="-155"/>
              <a:t>use </a:t>
            </a:r>
            <a:r>
              <a:rPr dirty="0" spc="-90"/>
              <a:t>medical </a:t>
            </a:r>
            <a:r>
              <a:rPr dirty="0" spc="-120"/>
              <a:t>devices,  </a:t>
            </a:r>
            <a:r>
              <a:rPr dirty="0" spc="-110"/>
              <a:t>Clinical </a:t>
            </a:r>
            <a:r>
              <a:rPr dirty="0" spc="-145"/>
              <a:t>guidelines-ACE </a:t>
            </a:r>
            <a:r>
              <a:rPr dirty="0" spc="-105"/>
              <a:t>646, </a:t>
            </a:r>
            <a:r>
              <a:rPr dirty="0" spc="-95"/>
              <a:t>November</a:t>
            </a:r>
            <a:r>
              <a:rPr dirty="0" spc="-150"/>
              <a:t> </a:t>
            </a:r>
            <a:r>
              <a:rPr dirty="0" spc="-120"/>
              <a:t>2017</a:t>
            </a:r>
          </a:p>
        </p:txBody>
      </p:sp>
      <p:sp>
        <p:nvSpPr>
          <p:cNvPr id="5" name="object 5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0"/>
            <a:ext cx="2285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0221" y="482854"/>
            <a:ext cx="23336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45">
                <a:latin typeface="Arial"/>
                <a:cs typeface="Arial"/>
              </a:rPr>
              <a:t>Références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152271"/>
            <a:ext cx="8224520" cy="451866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 marR="214629">
              <a:lnSpc>
                <a:spcPct val="80000"/>
              </a:lnSpc>
              <a:spcBef>
                <a:spcPts val="620"/>
              </a:spcBef>
            </a:pPr>
            <a:r>
              <a:rPr dirty="0" sz="2200" spc="-110" b="1">
                <a:solidFill>
                  <a:srgbClr val="585858"/>
                </a:solidFill>
                <a:latin typeface="Arial"/>
                <a:cs typeface="Arial"/>
              </a:rPr>
              <a:t>Ministère </a:t>
            </a:r>
            <a:r>
              <a:rPr dirty="0" sz="2200" spc="-145" b="1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200" spc="-110" b="1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dirty="0" sz="2200" spc="-180" b="1">
                <a:solidFill>
                  <a:srgbClr val="585858"/>
                </a:solidFill>
                <a:latin typeface="Arial"/>
                <a:cs typeface="Arial"/>
              </a:rPr>
              <a:t>Santé </a:t>
            </a:r>
            <a:r>
              <a:rPr dirty="0" sz="2200" spc="-55" b="1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2200" spc="-215" b="1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2200" spc="-195" b="1">
                <a:solidFill>
                  <a:srgbClr val="585858"/>
                </a:solidFill>
                <a:latin typeface="Arial"/>
                <a:cs typeface="Arial"/>
              </a:rPr>
              <a:t>services </a:t>
            </a:r>
            <a:r>
              <a:rPr dirty="0" sz="2200" spc="-204" b="1">
                <a:solidFill>
                  <a:srgbClr val="585858"/>
                </a:solidFill>
                <a:latin typeface="Arial"/>
                <a:cs typeface="Arial"/>
              </a:rPr>
              <a:t>sociaux </a:t>
            </a:r>
            <a:r>
              <a:rPr dirty="0" sz="2200" spc="-170" b="1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2200" spc="-165" b="1">
                <a:solidFill>
                  <a:srgbClr val="585858"/>
                </a:solidFill>
                <a:latin typeface="Arial"/>
                <a:cs typeface="Arial"/>
              </a:rPr>
              <a:t>Québec</a:t>
            </a:r>
            <a:r>
              <a:rPr dirty="0" sz="2200" spc="-165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dirty="0" sz="2200" spc="-10" i="1">
                <a:solidFill>
                  <a:srgbClr val="585858"/>
                </a:solidFill>
                <a:latin typeface="Carlito"/>
                <a:cs typeface="Carlito"/>
              </a:rPr>
              <a:t>Lignes  </a:t>
            </a:r>
            <a:r>
              <a:rPr dirty="0" sz="2200" spc="-10" i="1">
                <a:solidFill>
                  <a:srgbClr val="585858"/>
                </a:solidFill>
                <a:latin typeface="Carlito"/>
                <a:cs typeface="Carlito"/>
              </a:rPr>
              <a:t>directrices en hygiène </a:t>
            </a:r>
            <a:r>
              <a:rPr dirty="0" sz="2200" spc="-15" i="1">
                <a:solidFill>
                  <a:srgbClr val="585858"/>
                </a:solidFill>
                <a:latin typeface="Carlito"/>
                <a:cs typeface="Carlito"/>
              </a:rPr>
              <a:t>et </a:t>
            </a:r>
            <a:r>
              <a:rPr dirty="0" sz="2200" spc="-10" i="1">
                <a:solidFill>
                  <a:srgbClr val="585858"/>
                </a:solidFill>
                <a:latin typeface="Carlito"/>
                <a:cs typeface="Carlito"/>
              </a:rPr>
              <a:t>salubrité </a:t>
            </a:r>
            <a:r>
              <a:rPr dirty="0" sz="2200" spc="-5" i="1">
                <a:solidFill>
                  <a:srgbClr val="585858"/>
                </a:solidFill>
                <a:latin typeface="Carlito"/>
                <a:cs typeface="Carlito"/>
              </a:rPr>
              <a:t>: </a:t>
            </a:r>
            <a:r>
              <a:rPr dirty="0" sz="2200" spc="-10" i="1">
                <a:solidFill>
                  <a:srgbClr val="585858"/>
                </a:solidFill>
                <a:latin typeface="Carlito"/>
                <a:cs typeface="Carlito"/>
              </a:rPr>
              <a:t>analyse </a:t>
            </a:r>
            <a:r>
              <a:rPr dirty="0" sz="2200" spc="-15" i="1">
                <a:solidFill>
                  <a:srgbClr val="585858"/>
                </a:solidFill>
                <a:latin typeface="Carlito"/>
                <a:cs typeface="Carlito"/>
              </a:rPr>
              <a:t>et concertation</a:t>
            </a:r>
            <a:r>
              <a:rPr dirty="0" sz="2200" spc="-15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mai </a:t>
            </a:r>
            <a:r>
              <a:rPr dirty="0" sz="2200" spc="-100">
                <a:solidFill>
                  <a:srgbClr val="585858"/>
                </a:solidFill>
                <a:latin typeface="Arial"/>
                <a:cs typeface="Arial"/>
              </a:rPr>
              <a:t>2006,  </a:t>
            </a:r>
            <a:r>
              <a:rPr dirty="0" sz="2200" spc="-114">
                <a:solidFill>
                  <a:srgbClr val="585858"/>
                </a:solidFill>
                <a:latin typeface="Arial"/>
                <a:cs typeface="Arial"/>
              </a:rPr>
              <a:t>54 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p. 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Disponible </a:t>
            </a:r>
            <a:r>
              <a:rPr dirty="0" sz="2200" spc="-95">
                <a:solidFill>
                  <a:srgbClr val="585858"/>
                </a:solidFill>
                <a:latin typeface="Arial"/>
                <a:cs typeface="Arial"/>
              </a:rPr>
              <a:t>également </a:t>
            </a:r>
            <a:r>
              <a:rPr dirty="0" sz="2200" spc="-10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version 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électronique </a:t>
            </a:r>
            <a:r>
              <a:rPr dirty="0" sz="2200" spc="-175">
                <a:solidFill>
                  <a:srgbClr val="585858"/>
                </a:solidFill>
                <a:latin typeface="Arial"/>
                <a:cs typeface="Arial"/>
              </a:rPr>
              <a:t>à </a:t>
            </a:r>
            <a:r>
              <a:rPr dirty="0" sz="2200" spc="-120">
                <a:solidFill>
                  <a:srgbClr val="585858"/>
                </a:solidFill>
                <a:latin typeface="Arial"/>
                <a:cs typeface="Arial"/>
              </a:rPr>
              <a:t>l’adresse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:  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http://publications.msss.gouv.qc.ca/msss/fichiers/2006/06-602-01.pdf</a:t>
            </a:r>
            <a:endParaRPr sz="2200">
              <a:latin typeface="Arial"/>
              <a:cs typeface="Arial"/>
            </a:endParaRPr>
          </a:p>
          <a:p>
            <a:pPr marL="12700" marR="5080" indent="63500">
              <a:lnSpc>
                <a:spcPct val="80000"/>
              </a:lnSpc>
              <a:spcBef>
                <a:spcPts val="530"/>
              </a:spcBef>
            </a:pPr>
            <a:r>
              <a:rPr dirty="0" sz="2200" spc="-110" b="1">
                <a:solidFill>
                  <a:srgbClr val="585858"/>
                </a:solidFill>
                <a:latin typeface="Arial"/>
                <a:cs typeface="Arial"/>
              </a:rPr>
              <a:t>Ministère </a:t>
            </a:r>
            <a:r>
              <a:rPr dirty="0" sz="2200" spc="-145" b="1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200" spc="-110" b="1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dirty="0" sz="2200" spc="-180" b="1">
                <a:solidFill>
                  <a:srgbClr val="585858"/>
                </a:solidFill>
                <a:latin typeface="Arial"/>
                <a:cs typeface="Arial"/>
              </a:rPr>
              <a:t>Santé </a:t>
            </a:r>
            <a:r>
              <a:rPr dirty="0" sz="2200" spc="-55" b="1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2200" spc="-215" b="1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2200" spc="-204" b="1">
                <a:solidFill>
                  <a:srgbClr val="585858"/>
                </a:solidFill>
                <a:latin typeface="Arial"/>
                <a:cs typeface="Arial"/>
              </a:rPr>
              <a:t>Services sociaux </a:t>
            </a:r>
            <a:r>
              <a:rPr dirty="0" sz="2200" spc="-170" b="1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2200" spc="-165" b="1">
                <a:solidFill>
                  <a:srgbClr val="585858"/>
                </a:solidFill>
                <a:latin typeface="Arial"/>
                <a:cs typeface="Arial"/>
              </a:rPr>
              <a:t>Québec. </a:t>
            </a:r>
            <a:r>
              <a:rPr dirty="0" sz="2200" spc="-85">
                <a:solidFill>
                  <a:srgbClr val="585858"/>
                </a:solidFill>
                <a:latin typeface="Arial"/>
                <a:cs typeface="Arial"/>
              </a:rPr>
              <a:t>Prévention </a:t>
            </a:r>
            <a:r>
              <a:rPr dirty="0" sz="2200" spc="-15">
                <a:solidFill>
                  <a:srgbClr val="585858"/>
                </a:solidFill>
                <a:latin typeface="Arial"/>
                <a:cs typeface="Arial"/>
              </a:rPr>
              <a:t>et  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contrôle </a:t>
            </a:r>
            <a:r>
              <a:rPr dirty="0" sz="2200" spc="-155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infections </a:t>
            </a:r>
            <a:r>
              <a:rPr dirty="0" sz="2200" spc="-145">
                <a:solidFill>
                  <a:srgbClr val="585858"/>
                </a:solidFill>
                <a:latin typeface="Arial"/>
                <a:cs typeface="Arial"/>
              </a:rPr>
              <a:t>dans </a:t>
            </a:r>
            <a:r>
              <a:rPr dirty="0" sz="2200" spc="-120">
                <a:solidFill>
                  <a:srgbClr val="585858"/>
                </a:solidFill>
                <a:latin typeface="Arial"/>
                <a:cs typeface="Arial"/>
              </a:rPr>
              <a:t>les </a:t>
            </a:r>
            <a:r>
              <a:rPr dirty="0" sz="2200" spc="-125">
                <a:solidFill>
                  <a:srgbClr val="585858"/>
                </a:solidFill>
                <a:latin typeface="Arial"/>
                <a:cs typeface="Arial"/>
              </a:rPr>
              <a:t>services </a:t>
            </a:r>
            <a:r>
              <a:rPr dirty="0" sz="2200" spc="-10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200" spc="-120">
                <a:solidFill>
                  <a:srgbClr val="585858"/>
                </a:solidFill>
                <a:latin typeface="Arial"/>
                <a:cs typeface="Arial"/>
              </a:rPr>
              <a:t>garde </a:t>
            </a:r>
            <a:r>
              <a:rPr dirty="0" sz="2200" spc="-1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2200" spc="-130">
                <a:solidFill>
                  <a:srgbClr val="585858"/>
                </a:solidFill>
                <a:latin typeface="Arial"/>
                <a:cs typeface="Arial"/>
              </a:rPr>
              <a:t>écoles 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2200" spc="-140">
                <a:solidFill>
                  <a:srgbClr val="585858"/>
                </a:solidFill>
                <a:latin typeface="Arial"/>
                <a:cs typeface="Arial"/>
              </a:rPr>
              <a:t>Québec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:  </a:t>
            </a:r>
            <a:r>
              <a:rPr dirty="0" sz="2200" spc="-95">
                <a:solidFill>
                  <a:srgbClr val="585858"/>
                </a:solidFill>
                <a:latin typeface="Arial"/>
                <a:cs typeface="Arial"/>
              </a:rPr>
              <a:t>guide 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d'intervention, </a:t>
            </a:r>
            <a:r>
              <a:rPr dirty="0" sz="2200" spc="-240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Direction </a:t>
            </a:r>
            <a:r>
              <a:rPr dirty="0" sz="2200" spc="-150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communications 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2200" spc="-285">
                <a:solidFill>
                  <a:srgbClr val="585858"/>
                </a:solidFill>
                <a:latin typeface="Arial"/>
                <a:cs typeface="Arial"/>
              </a:rPr>
              <a:t>MSSS, </a:t>
            </a:r>
            <a:r>
              <a:rPr dirty="0" sz="2200" spc="-30">
                <a:solidFill>
                  <a:srgbClr val="585858"/>
                </a:solidFill>
                <a:latin typeface="Arial"/>
                <a:cs typeface="Arial"/>
              </a:rPr>
              <a:t>édition  </a:t>
            </a:r>
            <a:r>
              <a:rPr dirty="0" sz="2200" spc="-105">
                <a:solidFill>
                  <a:srgbClr val="585858"/>
                </a:solidFill>
                <a:latin typeface="Arial"/>
                <a:cs typeface="Arial"/>
              </a:rPr>
              <a:t>2015, </a:t>
            </a:r>
            <a:r>
              <a:rPr dirty="0" sz="2200" spc="-114">
                <a:solidFill>
                  <a:srgbClr val="585858"/>
                </a:solidFill>
                <a:latin typeface="Arial"/>
                <a:cs typeface="Arial"/>
              </a:rPr>
              <a:t>511 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p. 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Disponible 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uniquement </a:t>
            </a:r>
            <a:r>
              <a:rPr dirty="0" sz="2200" spc="-10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version 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électronique</a:t>
            </a:r>
            <a:r>
              <a:rPr dirty="0" sz="2200" spc="-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75">
                <a:solidFill>
                  <a:srgbClr val="585858"/>
                </a:solidFill>
                <a:latin typeface="Arial"/>
                <a:cs typeface="Arial"/>
              </a:rPr>
              <a:t>à</a:t>
            </a:r>
            <a:endParaRPr sz="2200">
              <a:latin typeface="Arial"/>
              <a:cs typeface="Arial"/>
            </a:endParaRPr>
          </a:p>
          <a:p>
            <a:pPr marL="12700" marR="998219">
              <a:lnSpc>
                <a:spcPct val="80000"/>
              </a:lnSpc>
            </a:pPr>
            <a:r>
              <a:rPr dirty="0" sz="2200" spc="-120">
                <a:solidFill>
                  <a:srgbClr val="585858"/>
                </a:solidFill>
                <a:latin typeface="Arial"/>
                <a:cs typeface="Arial"/>
              </a:rPr>
              <a:t>l’adresse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  <a:hlinkClick r:id="rId4"/>
              </a:rPr>
              <a:t>http://publications.msss.gouv.qc.ca/msss/document- 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000374/</a:t>
            </a:r>
            <a:endParaRPr sz="2200">
              <a:latin typeface="Arial"/>
              <a:cs typeface="Arial"/>
            </a:endParaRPr>
          </a:p>
          <a:p>
            <a:pPr marL="12700" marR="8890">
              <a:lnSpc>
                <a:spcPts val="2110"/>
              </a:lnSpc>
              <a:spcBef>
                <a:spcPts val="509"/>
              </a:spcBef>
            </a:pPr>
            <a:r>
              <a:rPr dirty="0" sz="2200" spc="-190" b="1">
                <a:solidFill>
                  <a:srgbClr val="585858"/>
                </a:solidFill>
                <a:latin typeface="Arial"/>
                <a:cs typeface="Arial"/>
              </a:rPr>
              <a:t>Table </a:t>
            </a:r>
            <a:r>
              <a:rPr dirty="0" sz="2200" spc="-145" b="1">
                <a:solidFill>
                  <a:srgbClr val="585858"/>
                </a:solidFill>
                <a:latin typeface="Arial"/>
                <a:cs typeface="Arial"/>
              </a:rPr>
              <a:t>régionale en </a:t>
            </a:r>
            <a:r>
              <a:rPr dirty="0" sz="2200" spc="-135" b="1">
                <a:solidFill>
                  <a:srgbClr val="585858"/>
                </a:solidFill>
                <a:latin typeface="Arial"/>
                <a:cs typeface="Arial"/>
              </a:rPr>
              <a:t>prévention </a:t>
            </a:r>
            <a:r>
              <a:rPr dirty="0" sz="2200" spc="-215" b="1">
                <a:solidFill>
                  <a:srgbClr val="585858"/>
                </a:solidFill>
                <a:latin typeface="Arial"/>
                <a:cs typeface="Arial"/>
              </a:rPr>
              <a:t>des </a:t>
            </a:r>
            <a:r>
              <a:rPr dirty="0" sz="2200" spc="-155" b="1">
                <a:solidFill>
                  <a:srgbClr val="585858"/>
                </a:solidFill>
                <a:latin typeface="Arial"/>
                <a:cs typeface="Arial"/>
              </a:rPr>
              <a:t>infections </a:t>
            </a:r>
            <a:r>
              <a:rPr dirty="0" sz="2200" spc="-190" b="1">
                <a:solidFill>
                  <a:srgbClr val="585858"/>
                </a:solidFill>
                <a:latin typeface="Arial"/>
                <a:cs typeface="Arial"/>
              </a:rPr>
              <a:t>nosocomiales </a:t>
            </a:r>
            <a:r>
              <a:rPr dirty="0" sz="2200" spc="-170" b="1">
                <a:solidFill>
                  <a:srgbClr val="585858"/>
                </a:solidFill>
                <a:latin typeface="Arial"/>
                <a:cs typeface="Arial"/>
              </a:rPr>
              <a:t>(TRPIN) </a:t>
            </a:r>
            <a:r>
              <a:rPr dirty="0" sz="2200" spc="-145" b="1">
                <a:solidFill>
                  <a:srgbClr val="585858"/>
                </a:solidFill>
                <a:latin typeface="Arial"/>
                <a:cs typeface="Arial"/>
              </a:rPr>
              <a:t>de  </a:t>
            </a:r>
            <a:r>
              <a:rPr dirty="0" sz="2200" spc="-110" b="1">
                <a:solidFill>
                  <a:srgbClr val="585858"/>
                </a:solidFill>
                <a:latin typeface="Arial"/>
                <a:cs typeface="Arial"/>
              </a:rPr>
              <a:t>la </a:t>
            </a:r>
            <a:r>
              <a:rPr dirty="0" sz="2200" spc="-125" b="1">
                <a:solidFill>
                  <a:srgbClr val="585858"/>
                </a:solidFill>
                <a:latin typeface="Arial"/>
                <a:cs typeface="Arial"/>
              </a:rPr>
              <a:t>Capitale-Nationale</a:t>
            </a:r>
            <a:r>
              <a:rPr dirty="0" sz="2200" spc="-125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dirty="0" sz="2200" spc="-5" i="1">
                <a:solidFill>
                  <a:srgbClr val="585858"/>
                </a:solidFill>
                <a:latin typeface="Carlito"/>
                <a:cs typeface="Carlito"/>
              </a:rPr>
              <a:t>Guide de </a:t>
            </a:r>
            <a:r>
              <a:rPr dirty="0" sz="2200" spc="-10" i="1">
                <a:solidFill>
                  <a:srgbClr val="585858"/>
                </a:solidFill>
                <a:latin typeface="Carlito"/>
                <a:cs typeface="Carlito"/>
              </a:rPr>
              <a:t>prévention et </a:t>
            </a:r>
            <a:r>
              <a:rPr dirty="0" sz="2200" spc="-5" i="1">
                <a:solidFill>
                  <a:srgbClr val="585858"/>
                </a:solidFill>
                <a:latin typeface="Carlito"/>
                <a:cs typeface="Carlito"/>
              </a:rPr>
              <a:t>de </a:t>
            </a:r>
            <a:r>
              <a:rPr dirty="0" sz="2200" spc="-10" i="1">
                <a:solidFill>
                  <a:srgbClr val="585858"/>
                </a:solidFill>
                <a:latin typeface="Carlito"/>
                <a:cs typeface="Carlito"/>
              </a:rPr>
              <a:t>contrôle des </a:t>
            </a:r>
            <a:r>
              <a:rPr dirty="0" sz="2200" spc="-5" i="1">
                <a:solidFill>
                  <a:srgbClr val="585858"/>
                </a:solidFill>
                <a:latin typeface="Carlito"/>
                <a:cs typeface="Carlito"/>
              </a:rPr>
              <a:t>infections :  </a:t>
            </a:r>
            <a:r>
              <a:rPr dirty="0" sz="2200" spc="-10" i="1">
                <a:solidFill>
                  <a:srgbClr val="585858"/>
                </a:solidFill>
                <a:latin typeface="Carlito"/>
                <a:cs typeface="Carlito"/>
              </a:rPr>
              <a:t>pratiques </a:t>
            </a:r>
            <a:r>
              <a:rPr dirty="0" sz="2200" spc="-5" i="1">
                <a:solidFill>
                  <a:srgbClr val="585858"/>
                </a:solidFill>
                <a:latin typeface="Carlito"/>
                <a:cs typeface="Carlito"/>
              </a:rPr>
              <a:t>de </a:t>
            </a:r>
            <a:r>
              <a:rPr dirty="0" sz="2200" spc="-10" i="1">
                <a:solidFill>
                  <a:srgbClr val="585858"/>
                </a:solidFill>
                <a:latin typeface="Carlito"/>
                <a:cs typeface="Carlito"/>
              </a:rPr>
              <a:t>base </a:t>
            </a:r>
            <a:r>
              <a:rPr dirty="0" sz="2200" spc="-15" i="1">
                <a:solidFill>
                  <a:srgbClr val="585858"/>
                </a:solidFill>
                <a:latin typeface="Carlito"/>
                <a:cs typeface="Carlito"/>
              </a:rPr>
              <a:t>et </a:t>
            </a:r>
            <a:r>
              <a:rPr dirty="0" sz="2200" spc="-10" i="1">
                <a:solidFill>
                  <a:srgbClr val="585858"/>
                </a:solidFill>
                <a:latin typeface="Carlito"/>
                <a:cs typeface="Carlito"/>
              </a:rPr>
              <a:t>précautions additionnelles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Avril </a:t>
            </a:r>
            <a:r>
              <a:rPr dirty="0" sz="2200" spc="-100">
                <a:solidFill>
                  <a:srgbClr val="585858"/>
                </a:solidFill>
                <a:latin typeface="Arial"/>
                <a:cs typeface="Arial"/>
              </a:rPr>
              <a:t>2012, </a:t>
            </a:r>
            <a:r>
              <a:rPr dirty="0" sz="2200" spc="-110">
                <a:solidFill>
                  <a:srgbClr val="585858"/>
                </a:solidFill>
                <a:latin typeface="Arial"/>
                <a:cs typeface="Arial"/>
              </a:rPr>
              <a:t>143</a:t>
            </a:r>
            <a:r>
              <a:rPr dirty="0" sz="2200" spc="-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p.</a:t>
            </a:r>
            <a:endParaRPr sz="2200">
              <a:latin typeface="Arial"/>
              <a:cs typeface="Arial"/>
            </a:endParaRPr>
          </a:p>
          <a:p>
            <a:pPr marL="12700" marR="1028065">
              <a:lnSpc>
                <a:spcPct val="80000"/>
              </a:lnSpc>
              <a:spcBef>
                <a:spcPts val="25"/>
              </a:spcBef>
            </a:pP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Disponible </a:t>
            </a:r>
            <a:r>
              <a:rPr dirty="0" sz="2200" spc="-95">
                <a:solidFill>
                  <a:srgbClr val="585858"/>
                </a:solidFill>
                <a:latin typeface="Arial"/>
                <a:cs typeface="Arial"/>
              </a:rPr>
              <a:t>également </a:t>
            </a:r>
            <a:r>
              <a:rPr dirty="0" sz="2200" spc="-10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version 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électronique </a:t>
            </a:r>
            <a:r>
              <a:rPr dirty="0" sz="2200" spc="-175">
                <a:solidFill>
                  <a:srgbClr val="585858"/>
                </a:solidFill>
                <a:latin typeface="Arial"/>
                <a:cs typeface="Arial"/>
              </a:rPr>
              <a:t>à </a:t>
            </a:r>
            <a:r>
              <a:rPr dirty="0" sz="2200" spc="-120">
                <a:solidFill>
                  <a:srgbClr val="585858"/>
                </a:solidFill>
                <a:latin typeface="Arial"/>
                <a:cs typeface="Arial"/>
              </a:rPr>
              <a:t>l’adresse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:  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http://shweb-creations.com/aipi.qc.ca/wp- 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585858"/>
                </a:solidFill>
                <a:latin typeface="Arial"/>
                <a:cs typeface="Arial"/>
              </a:rPr>
              <a:t>content/uploads/2016/05/90_2012_TRPINCN_GUIDEDEPCI.pdf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6788" y="469138"/>
            <a:ext cx="25082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65"/>
              <a:t>COVID-19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626489" y="1358900"/>
            <a:ext cx="5527040" cy="739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3535">
              <a:lnSpc>
                <a:spcPts val="281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600" spc="-114">
                <a:latin typeface="Arial"/>
                <a:cs typeface="Arial"/>
              </a:rPr>
              <a:t>Virus </a:t>
            </a:r>
            <a:r>
              <a:rPr dirty="0" sz="2600" spc="-50">
                <a:latin typeface="Arial"/>
                <a:cs typeface="Arial"/>
              </a:rPr>
              <a:t>qui </a:t>
            </a:r>
            <a:r>
              <a:rPr dirty="0" sz="2600" spc="-220">
                <a:latin typeface="Arial"/>
                <a:cs typeface="Arial"/>
              </a:rPr>
              <a:t>se </a:t>
            </a:r>
            <a:r>
              <a:rPr dirty="0" sz="2600" spc="-65">
                <a:latin typeface="Arial"/>
                <a:cs typeface="Arial"/>
              </a:rPr>
              <a:t>transmet </a:t>
            </a:r>
            <a:r>
              <a:rPr dirty="0" sz="2600" spc="-70">
                <a:latin typeface="Arial"/>
                <a:cs typeface="Arial"/>
              </a:rPr>
              <a:t>facilement</a:t>
            </a:r>
            <a:r>
              <a:rPr dirty="0" sz="2600" spc="-385">
                <a:latin typeface="Arial"/>
                <a:cs typeface="Arial"/>
              </a:rPr>
              <a:t> </a:t>
            </a:r>
            <a:r>
              <a:rPr dirty="0" sz="2600" spc="-80">
                <a:latin typeface="Arial"/>
                <a:cs typeface="Arial"/>
              </a:rPr>
              <a:t>d’une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810"/>
              </a:lnSpc>
            </a:pPr>
            <a:r>
              <a:rPr dirty="0" sz="2600" spc="-120">
                <a:latin typeface="Arial"/>
                <a:cs typeface="Arial"/>
              </a:rPr>
              <a:t>personne </a:t>
            </a:r>
            <a:r>
              <a:rPr dirty="0" sz="2600" spc="-75">
                <a:latin typeface="Arial"/>
                <a:cs typeface="Arial"/>
              </a:rPr>
              <a:t>infectée </a:t>
            </a:r>
            <a:r>
              <a:rPr dirty="0" sz="2600" spc="-200">
                <a:latin typeface="Arial"/>
                <a:cs typeface="Arial"/>
              </a:rPr>
              <a:t>à </a:t>
            </a:r>
            <a:r>
              <a:rPr dirty="0" sz="2600" spc="-110">
                <a:latin typeface="Arial"/>
                <a:cs typeface="Arial"/>
              </a:rPr>
              <a:t>une</a:t>
            </a:r>
            <a:r>
              <a:rPr dirty="0" sz="2600" spc="-260">
                <a:latin typeface="Arial"/>
                <a:cs typeface="Arial"/>
              </a:rPr>
              <a:t> </a:t>
            </a:r>
            <a:r>
              <a:rPr dirty="0" sz="2600" spc="-55">
                <a:latin typeface="Arial"/>
                <a:cs typeface="Arial"/>
              </a:rPr>
              <a:t>autre.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31820" y="2564892"/>
            <a:ext cx="3168396" cy="2397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4120" y="1629155"/>
            <a:ext cx="6443980" cy="5118100"/>
            <a:chOff x="2484120" y="1629155"/>
            <a:chExt cx="6443980" cy="5118100"/>
          </a:xfrm>
        </p:grpSpPr>
        <p:sp>
          <p:nvSpPr>
            <p:cNvPr id="3" name="object 3"/>
            <p:cNvSpPr/>
            <p:nvPr/>
          </p:nvSpPr>
          <p:spPr>
            <a:xfrm>
              <a:off x="2484120" y="1629155"/>
              <a:ext cx="4674108" cy="4133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522208" y="6236208"/>
              <a:ext cx="405383" cy="4053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6788" y="196342"/>
            <a:ext cx="611187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365"/>
              <a:t>Comment </a:t>
            </a:r>
            <a:r>
              <a:rPr dirty="0" spc="-195"/>
              <a:t>se </a:t>
            </a:r>
            <a:r>
              <a:rPr dirty="0" spc="-260"/>
              <a:t>transmet </a:t>
            </a:r>
            <a:r>
              <a:rPr dirty="0" spc="-280"/>
              <a:t>une  </a:t>
            </a:r>
            <a:r>
              <a:rPr dirty="0" spc="-254"/>
              <a:t>infection?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058" y="447801"/>
            <a:ext cx="52489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85">
                <a:latin typeface="Arial"/>
                <a:cs typeface="Arial"/>
              </a:rPr>
              <a:t>Contamination</a:t>
            </a:r>
            <a:r>
              <a:rPr dirty="0" sz="4400" spc="-300">
                <a:latin typeface="Arial"/>
                <a:cs typeface="Arial"/>
              </a:rPr>
              <a:t> </a:t>
            </a:r>
            <a:r>
              <a:rPr dirty="0" sz="4400" spc="-350">
                <a:latin typeface="Arial"/>
                <a:cs typeface="Arial"/>
              </a:rPr>
              <a:t>croisée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0831" y="1417319"/>
            <a:ext cx="8227059" cy="4122420"/>
            <a:chOff x="560831" y="1417319"/>
            <a:chExt cx="8227059" cy="4122420"/>
          </a:xfrm>
        </p:grpSpPr>
        <p:sp>
          <p:nvSpPr>
            <p:cNvPr id="5" name="object 5"/>
            <p:cNvSpPr/>
            <p:nvPr/>
          </p:nvSpPr>
          <p:spPr>
            <a:xfrm>
              <a:off x="1318259" y="1472183"/>
              <a:ext cx="1443228" cy="1362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13331" y="1667255"/>
              <a:ext cx="873252" cy="792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0831" y="2625852"/>
              <a:ext cx="1222298" cy="17603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55903" y="2820923"/>
              <a:ext cx="652271" cy="1190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49095" y="4151375"/>
              <a:ext cx="1388110" cy="13881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44168" y="4346447"/>
              <a:ext cx="818388" cy="8183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55164" y="1874507"/>
              <a:ext cx="1296924" cy="789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67634" y="2053970"/>
              <a:ext cx="1046480" cy="549275"/>
            </a:xfrm>
            <a:custGeom>
              <a:avLst/>
              <a:gdLst/>
              <a:ahLst/>
              <a:cxnLst/>
              <a:rect l="l" t="t" r="r" b="b"/>
              <a:pathLst>
                <a:path w="1046479" h="549275">
                  <a:moveTo>
                    <a:pt x="105408" y="41830"/>
                  </a:moveTo>
                  <a:lnTo>
                    <a:pt x="67550" y="44196"/>
                  </a:lnTo>
                  <a:lnTo>
                    <a:pt x="88102" y="75785"/>
                  </a:lnTo>
                  <a:lnTo>
                    <a:pt x="1029080" y="548893"/>
                  </a:lnTo>
                  <a:lnTo>
                    <a:pt x="1046226" y="514857"/>
                  </a:lnTo>
                  <a:lnTo>
                    <a:pt x="105408" y="41830"/>
                  </a:lnTo>
                  <a:close/>
                </a:path>
                <a:path w="1046479" h="549275">
                  <a:moveTo>
                    <a:pt x="164719" y="0"/>
                  </a:moveTo>
                  <a:lnTo>
                    <a:pt x="0" y="10287"/>
                  </a:lnTo>
                  <a:lnTo>
                    <a:pt x="90042" y="148589"/>
                  </a:lnTo>
                  <a:lnTo>
                    <a:pt x="109331" y="156894"/>
                  </a:lnTo>
                  <a:lnTo>
                    <a:pt x="116331" y="154050"/>
                  </a:lnTo>
                  <a:lnTo>
                    <a:pt x="88102" y="75785"/>
                  </a:lnTo>
                  <a:lnTo>
                    <a:pt x="25272" y="44195"/>
                  </a:lnTo>
                  <a:lnTo>
                    <a:pt x="42417" y="10159"/>
                  </a:lnTo>
                  <a:lnTo>
                    <a:pt x="182694" y="10159"/>
                  </a:lnTo>
                  <a:lnTo>
                    <a:pt x="178530" y="4746"/>
                  </a:lnTo>
                  <a:lnTo>
                    <a:pt x="172231" y="1045"/>
                  </a:lnTo>
                  <a:lnTo>
                    <a:pt x="164719" y="0"/>
                  </a:lnTo>
                  <a:close/>
                </a:path>
                <a:path w="1046479" h="549275">
                  <a:moveTo>
                    <a:pt x="42417" y="10159"/>
                  </a:moveTo>
                  <a:lnTo>
                    <a:pt x="25272" y="44195"/>
                  </a:lnTo>
                  <a:lnTo>
                    <a:pt x="88102" y="75785"/>
                  </a:lnTo>
                  <a:lnTo>
                    <a:pt x="68871" y="46227"/>
                  </a:lnTo>
                  <a:lnTo>
                    <a:pt x="35051" y="46227"/>
                  </a:lnTo>
                  <a:lnTo>
                    <a:pt x="49783" y="16890"/>
                  </a:lnTo>
                  <a:lnTo>
                    <a:pt x="55805" y="16890"/>
                  </a:lnTo>
                  <a:lnTo>
                    <a:pt x="42417" y="10159"/>
                  </a:lnTo>
                  <a:close/>
                </a:path>
                <a:path w="1046479" h="549275">
                  <a:moveTo>
                    <a:pt x="49783" y="16890"/>
                  </a:moveTo>
                  <a:lnTo>
                    <a:pt x="35051" y="46227"/>
                  </a:lnTo>
                  <a:lnTo>
                    <a:pt x="67550" y="44196"/>
                  </a:lnTo>
                  <a:lnTo>
                    <a:pt x="49783" y="16890"/>
                  </a:lnTo>
                  <a:close/>
                </a:path>
                <a:path w="1046479" h="549275">
                  <a:moveTo>
                    <a:pt x="67550" y="44196"/>
                  </a:moveTo>
                  <a:lnTo>
                    <a:pt x="35051" y="46227"/>
                  </a:lnTo>
                  <a:lnTo>
                    <a:pt x="68871" y="46227"/>
                  </a:lnTo>
                  <a:lnTo>
                    <a:pt x="67550" y="44196"/>
                  </a:lnTo>
                  <a:close/>
                </a:path>
                <a:path w="1046479" h="549275">
                  <a:moveTo>
                    <a:pt x="55805" y="16890"/>
                  </a:moveTo>
                  <a:lnTo>
                    <a:pt x="49783" y="16890"/>
                  </a:lnTo>
                  <a:lnTo>
                    <a:pt x="67564" y="44195"/>
                  </a:lnTo>
                  <a:lnTo>
                    <a:pt x="105408" y="41830"/>
                  </a:lnTo>
                  <a:lnTo>
                    <a:pt x="55805" y="16890"/>
                  </a:lnTo>
                  <a:close/>
                </a:path>
                <a:path w="1046479" h="549275">
                  <a:moveTo>
                    <a:pt x="182694" y="10159"/>
                  </a:moveTo>
                  <a:lnTo>
                    <a:pt x="42417" y="10159"/>
                  </a:lnTo>
                  <a:lnTo>
                    <a:pt x="105408" y="41830"/>
                  </a:lnTo>
                  <a:lnTo>
                    <a:pt x="167131" y="37973"/>
                  </a:lnTo>
                  <a:lnTo>
                    <a:pt x="184912" y="17779"/>
                  </a:lnTo>
                  <a:lnTo>
                    <a:pt x="182971" y="10519"/>
                  </a:lnTo>
                  <a:lnTo>
                    <a:pt x="182694" y="10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67612" y="3360369"/>
              <a:ext cx="2225040" cy="4206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80082" y="3461089"/>
              <a:ext cx="1975485" cy="171450"/>
            </a:xfrm>
            <a:custGeom>
              <a:avLst/>
              <a:gdLst/>
              <a:ahLst/>
              <a:cxnLst/>
              <a:rect l="l" t="t" r="r" b="b"/>
              <a:pathLst>
                <a:path w="1975485" h="171450">
                  <a:moveTo>
                    <a:pt x="147839" y="0"/>
                  </a:moveTo>
                  <a:lnTo>
                    <a:pt x="140716" y="2581"/>
                  </a:lnTo>
                  <a:lnTo>
                    <a:pt x="0" y="88687"/>
                  </a:lnTo>
                  <a:lnTo>
                    <a:pt x="144272" y="168824"/>
                  </a:lnTo>
                  <a:lnTo>
                    <a:pt x="151516" y="171100"/>
                  </a:lnTo>
                  <a:lnTo>
                    <a:pt x="158797" y="170459"/>
                  </a:lnTo>
                  <a:lnTo>
                    <a:pt x="165292" y="167128"/>
                  </a:lnTo>
                  <a:lnTo>
                    <a:pt x="170180" y="161331"/>
                  </a:lnTo>
                  <a:lnTo>
                    <a:pt x="172458" y="154158"/>
                  </a:lnTo>
                  <a:lnTo>
                    <a:pt x="171831" y="146901"/>
                  </a:lnTo>
                  <a:lnTo>
                    <a:pt x="168536" y="140382"/>
                  </a:lnTo>
                  <a:lnTo>
                    <a:pt x="162814" y="135423"/>
                  </a:lnTo>
                  <a:lnTo>
                    <a:pt x="111494" y="106975"/>
                  </a:lnTo>
                  <a:lnTo>
                    <a:pt x="38227" y="106975"/>
                  </a:lnTo>
                  <a:lnTo>
                    <a:pt x="37465" y="68875"/>
                  </a:lnTo>
                  <a:lnTo>
                    <a:pt x="107917" y="67365"/>
                  </a:lnTo>
                  <a:lnTo>
                    <a:pt x="160655" y="35093"/>
                  </a:lnTo>
                  <a:lnTo>
                    <a:pt x="169513" y="15930"/>
                  </a:lnTo>
                  <a:lnTo>
                    <a:pt x="166878" y="8804"/>
                  </a:lnTo>
                  <a:lnTo>
                    <a:pt x="161754" y="3313"/>
                  </a:lnTo>
                  <a:lnTo>
                    <a:pt x="155130" y="311"/>
                  </a:lnTo>
                  <a:lnTo>
                    <a:pt x="147839" y="0"/>
                  </a:lnTo>
                  <a:close/>
                </a:path>
                <a:path w="1975485" h="171450">
                  <a:moveTo>
                    <a:pt x="107917" y="67365"/>
                  </a:moveTo>
                  <a:lnTo>
                    <a:pt x="37465" y="68875"/>
                  </a:lnTo>
                  <a:lnTo>
                    <a:pt x="38227" y="106975"/>
                  </a:lnTo>
                  <a:lnTo>
                    <a:pt x="108766" y="105463"/>
                  </a:lnTo>
                  <a:lnTo>
                    <a:pt x="106454" y="104181"/>
                  </a:lnTo>
                  <a:lnTo>
                    <a:pt x="47752" y="104181"/>
                  </a:lnTo>
                  <a:lnTo>
                    <a:pt x="47117" y="71288"/>
                  </a:lnTo>
                  <a:lnTo>
                    <a:pt x="101505" y="71288"/>
                  </a:lnTo>
                  <a:lnTo>
                    <a:pt x="107917" y="67365"/>
                  </a:lnTo>
                  <a:close/>
                </a:path>
                <a:path w="1975485" h="171450">
                  <a:moveTo>
                    <a:pt x="108766" y="105463"/>
                  </a:moveTo>
                  <a:lnTo>
                    <a:pt x="38227" y="106975"/>
                  </a:lnTo>
                  <a:lnTo>
                    <a:pt x="111494" y="106975"/>
                  </a:lnTo>
                  <a:lnTo>
                    <a:pt x="108766" y="105463"/>
                  </a:lnTo>
                  <a:close/>
                </a:path>
                <a:path w="1975485" h="171450">
                  <a:moveTo>
                    <a:pt x="1974342" y="27346"/>
                  </a:moveTo>
                  <a:lnTo>
                    <a:pt x="107917" y="67365"/>
                  </a:lnTo>
                  <a:lnTo>
                    <a:pt x="75654" y="87107"/>
                  </a:lnTo>
                  <a:lnTo>
                    <a:pt x="108766" y="105463"/>
                  </a:lnTo>
                  <a:lnTo>
                    <a:pt x="1975231" y="65446"/>
                  </a:lnTo>
                  <a:lnTo>
                    <a:pt x="1974342" y="27346"/>
                  </a:lnTo>
                  <a:close/>
                </a:path>
                <a:path w="1975485" h="171450">
                  <a:moveTo>
                    <a:pt x="47117" y="71288"/>
                  </a:moveTo>
                  <a:lnTo>
                    <a:pt x="47752" y="104181"/>
                  </a:lnTo>
                  <a:lnTo>
                    <a:pt x="75654" y="87107"/>
                  </a:lnTo>
                  <a:lnTo>
                    <a:pt x="47117" y="71288"/>
                  </a:lnTo>
                  <a:close/>
                </a:path>
                <a:path w="1975485" h="171450">
                  <a:moveTo>
                    <a:pt x="75654" y="87107"/>
                  </a:moveTo>
                  <a:lnTo>
                    <a:pt x="47752" y="104181"/>
                  </a:lnTo>
                  <a:lnTo>
                    <a:pt x="106454" y="104181"/>
                  </a:lnTo>
                  <a:lnTo>
                    <a:pt x="75654" y="87107"/>
                  </a:lnTo>
                  <a:close/>
                </a:path>
                <a:path w="1975485" h="171450">
                  <a:moveTo>
                    <a:pt x="101505" y="71288"/>
                  </a:moveTo>
                  <a:lnTo>
                    <a:pt x="47117" y="71288"/>
                  </a:lnTo>
                  <a:lnTo>
                    <a:pt x="75654" y="87107"/>
                  </a:lnTo>
                  <a:lnTo>
                    <a:pt x="101505" y="71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43684" y="4235183"/>
              <a:ext cx="1659636" cy="798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256155" y="4254753"/>
              <a:ext cx="1409065" cy="576580"/>
            </a:xfrm>
            <a:custGeom>
              <a:avLst/>
              <a:gdLst/>
              <a:ahLst/>
              <a:cxnLst/>
              <a:rect l="l" t="t" r="r" b="b"/>
              <a:pathLst>
                <a:path w="1409064" h="576579">
                  <a:moveTo>
                    <a:pt x="116665" y="413702"/>
                  </a:moveTo>
                  <a:lnTo>
                    <a:pt x="109698" y="415829"/>
                  </a:lnTo>
                  <a:lnTo>
                    <a:pt x="103886" y="420624"/>
                  </a:lnTo>
                  <a:lnTo>
                    <a:pt x="0" y="548894"/>
                  </a:lnTo>
                  <a:lnTo>
                    <a:pt x="162813" y="576199"/>
                  </a:lnTo>
                  <a:lnTo>
                    <a:pt x="170334" y="575899"/>
                  </a:lnTo>
                  <a:lnTo>
                    <a:pt x="176974" y="572849"/>
                  </a:lnTo>
                  <a:lnTo>
                    <a:pt x="181994" y="567537"/>
                  </a:lnTo>
                  <a:lnTo>
                    <a:pt x="184657" y="560451"/>
                  </a:lnTo>
                  <a:lnTo>
                    <a:pt x="184444" y="553339"/>
                  </a:lnTo>
                  <a:lnTo>
                    <a:pt x="42163" y="553339"/>
                  </a:lnTo>
                  <a:lnTo>
                    <a:pt x="28701" y="517652"/>
                  </a:lnTo>
                  <a:lnTo>
                    <a:pt x="94534" y="492711"/>
                  </a:lnTo>
                  <a:lnTo>
                    <a:pt x="133476" y="444627"/>
                  </a:lnTo>
                  <a:lnTo>
                    <a:pt x="136969" y="437939"/>
                  </a:lnTo>
                  <a:lnTo>
                    <a:pt x="137604" y="430656"/>
                  </a:lnTo>
                  <a:lnTo>
                    <a:pt x="135477" y="423660"/>
                  </a:lnTo>
                  <a:lnTo>
                    <a:pt x="130682" y="417830"/>
                  </a:lnTo>
                  <a:lnTo>
                    <a:pt x="123942" y="414337"/>
                  </a:lnTo>
                  <a:lnTo>
                    <a:pt x="116665" y="413702"/>
                  </a:lnTo>
                  <a:close/>
                </a:path>
                <a:path w="1409064" h="576579">
                  <a:moveTo>
                    <a:pt x="94534" y="492711"/>
                  </a:moveTo>
                  <a:lnTo>
                    <a:pt x="28701" y="517652"/>
                  </a:lnTo>
                  <a:lnTo>
                    <a:pt x="42163" y="553339"/>
                  </a:lnTo>
                  <a:lnTo>
                    <a:pt x="57582" y="547497"/>
                  </a:lnTo>
                  <a:lnTo>
                    <a:pt x="50164" y="547497"/>
                  </a:lnTo>
                  <a:lnTo>
                    <a:pt x="38607" y="516763"/>
                  </a:lnTo>
                  <a:lnTo>
                    <a:pt x="75055" y="516763"/>
                  </a:lnTo>
                  <a:lnTo>
                    <a:pt x="94534" y="492711"/>
                  </a:lnTo>
                  <a:close/>
                </a:path>
                <a:path w="1409064" h="576579">
                  <a:moveTo>
                    <a:pt x="108016" y="528387"/>
                  </a:moveTo>
                  <a:lnTo>
                    <a:pt x="42163" y="553339"/>
                  </a:lnTo>
                  <a:lnTo>
                    <a:pt x="184444" y="553339"/>
                  </a:lnTo>
                  <a:lnTo>
                    <a:pt x="108016" y="528387"/>
                  </a:lnTo>
                  <a:close/>
                </a:path>
                <a:path w="1409064" h="576579">
                  <a:moveTo>
                    <a:pt x="38607" y="516763"/>
                  </a:moveTo>
                  <a:lnTo>
                    <a:pt x="50164" y="547497"/>
                  </a:lnTo>
                  <a:lnTo>
                    <a:pt x="70702" y="522138"/>
                  </a:lnTo>
                  <a:lnTo>
                    <a:pt x="38607" y="516763"/>
                  </a:lnTo>
                  <a:close/>
                </a:path>
                <a:path w="1409064" h="576579">
                  <a:moveTo>
                    <a:pt x="70702" y="522138"/>
                  </a:moveTo>
                  <a:lnTo>
                    <a:pt x="50164" y="547497"/>
                  </a:lnTo>
                  <a:lnTo>
                    <a:pt x="57582" y="547497"/>
                  </a:lnTo>
                  <a:lnTo>
                    <a:pt x="108016" y="528387"/>
                  </a:lnTo>
                  <a:lnTo>
                    <a:pt x="70702" y="522138"/>
                  </a:lnTo>
                  <a:close/>
                </a:path>
                <a:path w="1409064" h="576579">
                  <a:moveTo>
                    <a:pt x="1395095" y="0"/>
                  </a:moveTo>
                  <a:lnTo>
                    <a:pt x="94534" y="492711"/>
                  </a:lnTo>
                  <a:lnTo>
                    <a:pt x="70702" y="522138"/>
                  </a:lnTo>
                  <a:lnTo>
                    <a:pt x="108016" y="528387"/>
                  </a:lnTo>
                  <a:lnTo>
                    <a:pt x="1408683" y="35560"/>
                  </a:lnTo>
                  <a:lnTo>
                    <a:pt x="1395095" y="0"/>
                  </a:lnTo>
                  <a:close/>
                </a:path>
                <a:path w="1409064" h="576579">
                  <a:moveTo>
                    <a:pt x="75055" y="516763"/>
                  </a:moveTo>
                  <a:lnTo>
                    <a:pt x="38607" y="516763"/>
                  </a:lnTo>
                  <a:lnTo>
                    <a:pt x="70702" y="522138"/>
                  </a:lnTo>
                  <a:lnTo>
                    <a:pt x="75055" y="5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606039" y="2252459"/>
              <a:ext cx="1210056" cy="7162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648965" y="2272537"/>
              <a:ext cx="958850" cy="479425"/>
            </a:xfrm>
            <a:custGeom>
              <a:avLst/>
              <a:gdLst/>
              <a:ahLst/>
              <a:cxnLst/>
              <a:rect l="l" t="t" r="r" b="b"/>
              <a:pathLst>
                <a:path w="958850" h="479425">
                  <a:moveTo>
                    <a:pt x="852513" y="435928"/>
                  </a:moveTo>
                  <a:lnTo>
                    <a:pt x="790956" y="441325"/>
                  </a:lnTo>
                  <a:lnTo>
                    <a:pt x="773683" y="462025"/>
                  </a:lnTo>
                  <a:lnTo>
                    <a:pt x="775811" y="469243"/>
                  </a:lnTo>
                  <a:lnTo>
                    <a:pt x="780415" y="474900"/>
                  </a:lnTo>
                  <a:lnTo>
                    <a:pt x="786828" y="478438"/>
                  </a:lnTo>
                  <a:lnTo>
                    <a:pt x="794384" y="479298"/>
                  </a:lnTo>
                  <a:lnTo>
                    <a:pt x="945748" y="465963"/>
                  </a:lnTo>
                  <a:lnTo>
                    <a:pt x="916305" y="465963"/>
                  </a:lnTo>
                  <a:lnTo>
                    <a:pt x="852513" y="435928"/>
                  </a:lnTo>
                  <a:close/>
                </a:path>
                <a:path w="958850" h="479425">
                  <a:moveTo>
                    <a:pt x="890303" y="432615"/>
                  </a:moveTo>
                  <a:lnTo>
                    <a:pt x="852513" y="435928"/>
                  </a:lnTo>
                  <a:lnTo>
                    <a:pt x="916305" y="465963"/>
                  </a:lnTo>
                  <a:lnTo>
                    <a:pt x="919353" y="459486"/>
                  </a:lnTo>
                  <a:lnTo>
                    <a:pt x="908811" y="459486"/>
                  </a:lnTo>
                  <a:lnTo>
                    <a:pt x="890303" y="432615"/>
                  </a:lnTo>
                  <a:close/>
                </a:path>
                <a:path w="958850" h="479425">
                  <a:moveTo>
                    <a:pt x="852916" y="320928"/>
                  </a:moveTo>
                  <a:lnTo>
                    <a:pt x="845639" y="321000"/>
                  </a:lnTo>
                  <a:lnTo>
                    <a:pt x="838707" y="323976"/>
                  </a:lnTo>
                  <a:lnTo>
                    <a:pt x="833397" y="329410"/>
                  </a:lnTo>
                  <a:lnTo>
                    <a:pt x="830707" y="336200"/>
                  </a:lnTo>
                  <a:lnTo>
                    <a:pt x="830778" y="343515"/>
                  </a:lnTo>
                  <a:lnTo>
                    <a:pt x="833755" y="350520"/>
                  </a:lnTo>
                  <a:lnTo>
                    <a:pt x="868801" y="401399"/>
                  </a:lnTo>
                  <a:lnTo>
                    <a:pt x="932560" y="431419"/>
                  </a:lnTo>
                  <a:lnTo>
                    <a:pt x="916305" y="465963"/>
                  </a:lnTo>
                  <a:lnTo>
                    <a:pt x="945748" y="465963"/>
                  </a:lnTo>
                  <a:lnTo>
                    <a:pt x="958722" y="464820"/>
                  </a:lnTo>
                  <a:lnTo>
                    <a:pt x="865123" y="328929"/>
                  </a:lnTo>
                  <a:lnTo>
                    <a:pt x="859692" y="323619"/>
                  </a:lnTo>
                  <a:lnTo>
                    <a:pt x="852916" y="320928"/>
                  </a:lnTo>
                  <a:close/>
                </a:path>
                <a:path w="958850" h="479425">
                  <a:moveTo>
                    <a:pt x="922782" y="429767"/>
                  </a:moveTo>
                  <a:lnTo>
                    <a:pt x="890303" y="432615"/>
                  </a:lnTo>
                  <a:lnTo>
                    <a:pt x="908811" y="459486"/>
                  </a:lnTo>
                  <a:lnTo>
                    <a:pt x="922782" y="429767"/>
                  </a:lnTo>
                  <a:close/>
                </a:path>
                <a:path w="958850" h="479425">
                  <a:moveTo>
                    <a:pt x="929054" y="429767"/>
                  </a:moveTo>
                  <a:lnTo>
                    <a:pt x="922782" y="429767"/>
                  </a:lnTo>
                  <a:lnTo>
                    <a:pt x="908811" y="459486"/>
                  </a:lnTo>
                  <a:lnTo>
                    <a:pt x="919353" y="459486"/>
                  </a:lnTo>
                  <a:lnTo>
                    <a:pt x="932560" y="431419"/>
                  </a:lnTo>
                  <a:lnTo>
                    <a:pt x="929054" y="429767"/>
                  </a:lnTo>
                  <a:close/>
                </a:path>
                <a:path w="958850" h="479425">
                  <a:moveTo>
                    <a:pt x="16256" y="0"/>
                  </a:moveTo>
                  <a:lnTo>
                    <a:pt x="0" y="34544"/>
                  </a:lnTo>
                  <a:lnTo>
                    <a:pt x="852513" y="435928"/>
                  </a:lnTo>
                  <a:lnTo>
                    <a:pt x="890303" y="432615"/>
                  </a:lnTo>
                  <a:lnTo>
                    <a:pt x="868801" y="401399"/>
                  </a:lnTo>
                  <a:lnTo>
                    <a:pt x="16256" y="0"/>
                  </a:lnTo>
                  <a:close/>
                </a:path>
                <a:path w="958850" h="479425">
                  <a:moveTo>
                    <a:pt x="868801" y="401399"/>
                  </a:moveTo>
                  <a:lnTo>
                    <a:pt x="890303" y="432615"/>
                  </a:lnTo>
                  <a:lnTo>
                    <a:pt x="922782" y="429767"/>
                  </a:lnTo>
                  <a:lnTo>
                    <a:pt x="929054" y="429767"/>
                  </a:lnTo>
                  <a:lnTo>
                    <a:pt x="868801" y="401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71828" y="3488385"/>
              <a:ext cx="2267712" cy="4206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14626" y="3597505"/>
              <a:ext cx="2017395" cy="171450"/>
            </a:xfrm>
            <a:custGeom>
              <a:avLst/>
              <a:gdLst/>
              <a:ahLst/>
              <a:cxnLst/>
              <a:rect l="l" t="t" r="r" b="b"/>
              <a:pathLst>
                <a:path w="2017395" h="171450">
                  <a:moveTo>
                    <a:pt x="1984002" y="62888"/>
                  </a:moveTo>
                  <a:lnTo>
                    <a:pt x="1978406" y="62888"/>
                  </a:lnTo>
                  <a:lnTo>
                    <a:pt x="1979676" y="100988"/>
                  </a:lnTo>
                  <a:lnTo>
                    <a:pt x="1909195" y="103269"/>
                  </a:lnTo>
                  <a:lnTo>
                    <a:pt x="1856867" y="136040"/>
                  </a:lnTo>
                  <a:lnTo>
                    <a:pt x="1851398" y="141255"/>
                  </a:lnTo>
                  <a:lnTo>
                    <a:pt x="1848453" y="147947"/>
                  </a:lnTo>
                  <a:lnTo>
                    <a:pt x="1848223" y="155257"/>
                  </a:lnTo>
                  <a:lnTo>
                    <a:pt x="1850898" y="162329"/>
                  </a:lnTo>
                  <a:lnTo>
                    <a:pt x="1856093" y="167816"/>
                  </a:lnTo>
                  <a:lnTo>
                    <a:pt x="1862740" y="170791"/>
                  </a:lnTo>
                  <a:lnTo>
                    <a:pt x="1870007" y="171027"/>
                  </a:lnTo>
                  <a:lnTo>
                    <a:pt x="1877060" y="168298"/>
                  </a:lnTo>
                  <a:lnTo>
                    <a:pt x="2016887" y="80668"/>
                  </a:lnTo>
                  <a:lnTo>
                    <a:pt x="1984002" y="62888"/>
                  </a:lnTo>
                  <a:close/>
                </a:path>
                <a:path w="2017395" h="171450">
                  <a:moveTo>
                    <a:pt x="1908021" y="65165"/>
                  </a:moveTo>
                  <a:lnTo>
                    <a:pt x="0" y="126896"/>
                  </a:lnTo>
                  <a:lnTo>
                    <a:pt x="1270" y="164996"/>
                  </a:lnTo>
                  <a:lnTo>
                    <a:pt x="1909195" y="103269"/>
                  </a:lnTo>
                  <a:lnTo>
                    <a:pt x="1941296" y="83164"/>
                  </a:lnTo>
                  <a:lnTo>
                    <a:pt x="1908021" y="65165"/>
                  </a:lnTo>
                  <a:close/>
                </a:path>
                <a:path w="2017395" h="171450">
                  <a:moveTo>
                    <a:pt x="1941296" y="83164"/>
                  </a:moveTo>
                  <a:lnTo>
                    <a:pt x="1909195" y="103269"/>
                  </a:lnTo>
                  <a:lnTo>
                    <a:pt x="1979676" y="100988"/>
                  </a:lnTo>
                  <a:lnTo>
                    <a:pt x="1979599" y="98702"/>
                  </a:lnTo>
                  <a:lnTo>
                    <a:pt x="1970024" y="98702"/>
                  </a:lnTo>
                  <a:lnTo>
                    <a:pt x="1941296" y="83164"/>
                  </a:lnTo>
                  <a:close/>
                </a:path>
                <a:path w="2017395" h="171450">
                  <a:moveTo>
                    <a:pt x="1969008" y="65809"/>
                  </a:moveTo>
                  <a:lnTo>
                    <a:pt x="1941296" y="83164"/>
                  </a:lnTo>
                  <a:lnTo>
                    <a:pt x="1970024" y="98702"/>
                  </a:lnTo>
                  <a:lnTo>
                    <a:pt x="1969008" y="65809"/>
                  </a:lnTo>
                  <a:close/>
                </a:path>
                <a:path w="2017395" h="171450">
                  <a:moveTo>
                    <a:pt x="1978503" y="65809"/>
                  </a:moveTo>
                  <a:lnTo>
                    <a:pt x="1969008" y="65809"/>
                  </a:lnTo>
                  <a:lnTo>
                    <a:pt x="1970024" y="98702"/>
                  </a:lnTo>
                  <a:lnTo>
                    <a:pt x="1979599" y="98702"/>
                  </a:lnTo>
                  <a:lnTo>
                    <a:pt x="1978503" y="65809"/>
                  </a:lnTo>
                  <a:close/>
                </a:path>
                <a:path w="2017395" h="171450">
                  <a:moveTo>
                    <a:pt x="1978406" y="62888"/>
                  </a:moveTo>
                  <a:lnTo>
                    <a:pt x="1908021" y="65165"/>
                  </a:lnTo>
                  <a:lnTo>
                    <a:pt x="1941296" y="83164"/>
                  </a:lnTo>
                  <a:lnTo>
                    <a:pt x="1969008" y="65809"/>
                  </a:lnTo>
                  <a:lnTo>
                    <a:pt x="1978503" y="65809"/>
                  </a:lnTo>
                  <a:lnTo>
                    <a:pt x="1978406" y="62888"/>
                  </a:lnTo>
                  <a:close/>
                </a:path>
                <a:path w="2017395" h="171450">
                  <a:moveTo>
                    <a:pt x="1864483" y="0"/>
                  </a:moveTo>
                  <a:lnTo>
                    <a:pt x="1857216" y="722"/>
                  </a:lnTo>
                  <a:lnTo>
                    <a:pt x="1850759" y="4111"/>
                  </a:lnTo>
                  <a:lnTo>
                    <a:pt x="1845945" y="9929"/>
                  </a:lnTo>
                  <a:lnTo>
                    <a:pt x="1843706" y="17119"/>
                  </a:lnTo>
                  <a:lnTo>
                    <a:pt x="1844420" y="24391"/>
                  </a:lnTo>
                  <a:lnTo>
                    <a:pt x="1847802" y="30878"/>
                  </a:lnTo>
                  <a:lnTo>
                    <a:pt x="1853564" y="35710"/>
                  </a:lnTo>
                  <a:lnTo>
                    <a:pt x="1908021" y="65165"/>
                  </a:lnTo>
                  <a:lnTo>
                    <a:pt x="1978406" y="62888"/>
                  </a:lnTo>
                  <a:lnTo>
                    <a:pt x="1984002" y="62888"/>
                  </a:lnTo>
                  <a:lnTo>
                    <a:pt x="1871726" y="2182"/>
                  </a:lnTo>
                  <a:lnTo>
                    <a:pt x="18644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290571" y="4194035"/>
              <a:ext cx="1687068" cy="85345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332862" y="4360671"/>
              <a:ext cx="1437640" cy="625475"/>
            </a:xfrm>
            <a:custGeom>
              <a:avLst/>
              <a:gdLst/>
              <a:ahLst/>
              <a:cxnLst/>
              <a:rect l="l" t="t" r="r" b="b"/>
              <a:pathLst>
                <a:path w="1437639" h="625475">
                  <a:moveTo>
                    <a:pt x="1330393" y="46406"/>
                  </a:moveTo>
                  <a:lnTo>
                    <a:pt x="0" y="590041"/>
                  </a:lnTo>
                  <a:lnTo>
                    <a:pt x="14478" y="625347"/>
                  </a:lnTo>
                  <a:lnTo>
                    <a:pt x="1344672" y="81623"/>
                  </a:lnTo>
                  <a:lnTo>
                    <a:pt x="1367689" y="51683"/>
                  </a:lnTo>
                  <a:lnTo>
                    <a:pt x="1330393" y="46406"/>
                  </a:lnTo>
                  <a:close/>
                </a:path>
                <a:path w="1437639" h="625475">
                  <a:moveTo>
                    <a:pt x="1414308" y="19811"/>
                  </a:moveTo>
                  <a:lnTo>
                    <a:pt x="1395476" y="19811"/>
                  </a:lnTo>
                  <a:lnTo>
                    <a:pt x="1409827" y="54990"/>
                  </a:lnTo>
                  <a:lnTo>
                    <a:pt x="1344672" y="81623"/>
                  </a:lnTo>
                  <a:lnTo>
                    <a:pt x="1306957" y="130682"/>
                  </a:lnTo>
                  <a:lnTo>
                    <a:pt x="1303655" y="137495"/>
                  </a:lnTo>
                  <a:lnTo>
                    <a:pt x="1303210" y="144795"/>
                  </a:lnTo>
                  <a:lnTo>
                    <a:pt x="1305528" y="151739"/>
                  </a:lnTo>
                  <a:lnTo>
                    <a:pt x="1310513" y="157479"/>
                  </a:lnTo>
                  <a:lnTo>
                    <a:pt x="1317323" y="160781"/>
                  </a:lnTo>
                  <a:lnTo>
                    <a:pt x="1324610" y="161226"/>
                  </a:lnTo>
                  <a:lnTo>
                    <a:pt x="1331515" y="158908"/>
                  </a:lnTo>
                  <a:lnTo>
                    <a:pt x="1337183" y="153923"/>
                  </a:lnTo>
                  <a:lnTo>
                    <a:pt x="1437639" y="23113"/>
                  </a:lnTo>
                  <a:lnTo>
                    <a:pt x="1414308" y="19811"/>
                  </a:lnTo>
                  <a:close/>
                </a:path>
                <a:path w="1437639" h="625475">
                  <a:moveTo>
                    <a:pt x="1367689" y="51683"/>
                  </a:moveTo>
                  <a:lnTo>
                    <a:pt x="1344672" y="81623"/>
                  </a:lnTo>
                  <a:lnTo>
                    <a:pt x="1406720" y="56260"/>
                  </a:lnTo>
                  <a:lnTo>
                    <a:pt x="1400048" y="56260"/>
                  </a:lnTo>
                  <a:lnTo>
                    <a:pt x="1367689" y="51683"/>
                  </a:lnTo>
                  <a:close/>
                </a:path>
                <a:path w="1437639" h="625475">
                  <a:moveTo>
                    <a:pt x="1387602" y="25780"/>
                  </a:moveTo>
                  <a:lnTo>
                    <a:pt x="1367689" y="51683"/>
                  </a:lnTo>
                  <a:lnTo>
                    <a:pt x="1400048" y="56260"/>
                  </a:lnTo>
                  <a:lnTo>
                    <a:pt x="1387602" y="25780"/>
                  </a:lnTo>
                  <a:close/>
                </a:path>
                <a:path w="1437639" h="625475">
                  <a:moveTo>
                    <a:pt x="1397911" y="25780"/>
                  </a:moveTo>
                  <a:lnTo>
                    <a:pt x="1387602" y="25780"/>
                  </a:lnTo>
                  <a:lnTo>
                    <a:pt x="1400048" y="56260"/>
                  </a:lnTo>
                  <a:lnTo>
                    <a:pt x="1406720" y="56260"/>
                  </a:lnTo>
                  <a:lnTo>
                    <a:pt x="1409827" y="54990"/>
                  </a:lnTo>
                  <a:lnTo>
                    <a:pt x="1397911" y="25780"/>
                  </a:lnTo>
                  <a:close/>
                </a:path>
                <a:path w="1437639" h="625475">
                  <a:moveTo>
                    <a:pt x="1395476" y="19811"/>
                  </a:moveTo>
                  <a:lnTo>
                    <a:pt x="1330393" y="46406"/>
                  </a:lnTo>
                  <a:lnTo>
                    <a:pt x="1367689" y="51683"/>
                  </a:lnTo>
                  <a:lnTo>
                    <a:pt x="1387602" y="25780"/>
                  </a:lnTo>
                  <a:lnTo>
                    <a:pt x="1397911" y="25780"/>
                  </a:lnTo>
                  <a:lnTo>
                    <a:pt x="1395476" y="19811"/>
                  </a:lnTo>
                  <a:close/>
                </a:path>
                <a:path w="1437639" h="625475">
                  <a:moveTo>
                    <a:pt x="1274317" y="0"/>
                  </a:moveTo>
                  <a:lnTo>
                    <a:pt x="1266765" y="486"/>
                  </a:lnTo>
                  <a:lnTo>
                    <a:pt x="1260189" y="3698"/>
                  </a:lnTo>
                  <a:lnTo>
                    <a:pt x="1255279" y="9126"/>
                  </a:lnTo>
                  <a:lnTo>
                    <a:pt x="1252727" y="16255"/>
                  </a:lnTo>
                  <a:lnTo>
                    <a:pt x="1253214" y="23806"/>
                  </a:lnTo>
                  <a:lnTo>
                    <a:pt x="1256426" y="30368"/>
                  </a:lnTo>
                  <a:lnTo>
                    <a:pt x="1261854" y="35240"/>
                  </a:lnTo>
                  <a:lnTo>
                    <a:pt x="1268984" y="37718"/>
                  </a:lnTo>
                  <a:lnTo>
                    <a:pt x="1330393" y="46406"/>
                  </a:lnTo>
                  <a:lnTo>
                    <a:pt x="1395476" y="19811"/>
                  </a:lnTo>
                  <a:lnTo>
                    <a:pt x="1414308" y="19811"/>
                  </a:lnTo>
                  <a:lnTo>
                    <a:pt x="12743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140196" y="1417319"/>
              <a:ext cx="1795399" cy="17953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335267" y="1612391"/>
              <a:ext cx="1225295" cy="122529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521452" y="2240241"/>
              <a:ext cx="751344" cy="60354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733922" y="2260345"/>
              <a:ext cx="501015" cy="352425"/>
            </a:xfrm>
            <a:custGeom>
              <a:avLst/>
              <a:gdLst/>
              <a:ahLst/>
              <a:cxnLst/>
              <a:rect l="l" t="t" r="r" b="b"/>
              <a:pathLst>
                <a:path w="501014" h="352425">
                  <a:moveTo>
                    <a:pt x="88540" y="191815"/>
                  </a:moveTo>
                  <a:lnTo>
                    <a:pt x="81327" y="192897"/>
                  </a:lnTo>
                  <a:lnTo>
                    <a:pt x="75043" y="196621"/>
                  </a:lnTo>
                  <a:lnTo>
                    <a:pt x="70485" y="202691"/>
                  </a:lnTo>
                  <a:lnTo>
                    <a:pt x="0" y="351916"/>
                  </a:lnTo>
                  <a:lnTo>
                    <a:pt x="77964" y="346201"/>
                  </a:lnTo>
                  <a:lnTo>
                    <a:pt x="42037" y="346201"/>
                  </a:lnTo>
                  <a:lnTo>
                    <a:pt x="20447" y="314832"/>
                  </a:lnTo>
                  <a:lnTo>
                    <a:pt x="78662" y="274889"/>
                  </a:lnTo>
                  <a:lnTo>
                    <a:pt x="105028" y="219075"/>
                  </a:lnTo>
                  <a:lnTo>
                    <a:pt x="106814" y="211712"/>
                  </a:lnTo>
                  <a:lnTo>
                    <a:pt x="105695" y="204470"/>
                  </a:lnTo>
                  <a:lnTo>
                    <a:pt x="101957" y="198179"/>
                  </a:lnTo>
                  <a:lnTo>
                    <a:pt x="95885" y="193675"/>
                  </a:lnTo>
                  <a:lnTo>
                    <a:pt x="88540" y="191815"/>
                  </a:lnTo>
                  <a:close/>
                </a:path>
                <a:path w="501014" h="352425">
                  <a:moveTo>
                    <a:pt x="78662" y="274889"/>
                  </a:moveTo>
                  <a:lnTo>
                    <a:pt x="20447" y="314832"/>
                  </a:lnTo>
                  <a:lnTo>
                    <a:pt x="42037" y="346201"/>
                  </a:lnTo>
                  <a:lnTo>
                    <a:pt x="52959" y="338708"/>
                  </a:lnTo>
                  <a:lnTo>
                    <a:pt x="48513" y="338708"/>
                  </a:lnTo>
                  <a:lnTo>
                    <a:pt x="29844" y="311530"/>
                  </a:lnTo>
                  <a:lnTo>
                    <a:pt x="62480" y="309143"/>
                  </a:lnTo>
                  <a:lnTo>
                    <a:pt x="78662" y="274889"/>
                  </a:lnTo>
                  <a:close/>
                </a:path>
                <a:path w="501014" h="352425">
                  <a:moveTo>
                    <a:pt x="161798" y="301878"/>
                  </a:moveTo>
                  <a:lnTo>
                    <a:pt x="100060" y="306394"/>
                  </a:lnTo>
                  <a:lnTo>
                    <a:pt x="42037" y="346201"/>
                  </a:lnTo>
                  <a:lnTo>
                    <a:pt x="77964" y="346201"/>
                  </a:lnTo>
                  <a:lnTo>
                    <a:pt x="164591" y="339851"/>
                  </a:lnTo>
                  <a:lnTo>
                    <a:pt x="182244" y="319404"/>
                  </a:lnTo>
                  <a:lnTo>
                    <a:pt x="180211" y="312165"/>
                  </a:lnTo>
                  <a:lnTo>
                    <a:pt x="175688" y="306450"/>
                  </a:lnTo>
                  <a:lnTo>
                    <a:pt x="169332" y="302831"/>
                  </a:lnTo>
                  <a:lnTo>
                    <a:pt x="161798" y="301878"/>
                  </a:lnTo>
                  <a:close/>
                </a:path>
                <a:path w="501014" h="352425">
                  <a:moveTo>
                    <a:pt x="62480" y="309143"/>
                  </a:moveTo>
                  <a:lnTo>
                    <a:pt x="29844" y="311530"/>
                  </a:lnTo>
                  <a:lnTo>
                    <a:pt x="48513" y="338708"/>
                  </a:lnTo>
                  <a:lnTo>
                    <a:pt x="62480" y="309143"/>
                  </a:lnTo>
                  <a:close/>
                </a:path>
                <a:path w="501014" h="352425">
                  <a:moveTo>
                    <a:pt x="100060" y="306394"/>
                  </a:moveTo>
                  <a:lnTo>
                    <a:pt x="62480" y="309143"/>
                  </a:lnTo>
                  <a:lnTo>
                    <a:pt x="48513" y="338708"/>
                  </a:lnTo>
                  <a:lnTo>
                    <a:pt x="52959" y="338708"/>
                  </a:lnTo>
                  <a:lnTo>
                    <a:pt x="100060" y="306394"/>
                  </a:lnTo>
                  <a:close/>
                </a:path>
                <a:path w="501014" h="352425">
                  <a:moveTo>
                    <a:pt x="479298" y="0"/>
                  </a:moveTo>
                  <a:lnTo>
                    <a:pt x="78662" y="274889"/>
                  </a:lnTo>
                  <a:lnTo>
                    <a:pt x="62480" y="309143"/>
                  </a:lnTo>
                  <a:lnTo>
                    <a:pt x="100060" y="306394"/>
                  </a:lnTo>
                  <a:lnTo>
                    <a:pt x="500761" y="31495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031735" y="3421380"/>
              <a:ext cx="1755775" cy="17557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226808" y="3616452"/>
              <a:ext cx="1185672" cy="118567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745479" y="3521951"/>
              <a:ext cx="1513331" cy="9250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787643" y="3540887"/>
              <a:ext cx="1263015" cy="682625"/>
            </a:xfrm>
            <a:custGeom>
              <a:avLst/>
              <a:gdLst/>
              <a:ahLst/>
              <a:cxnLst/>
              <a:rect l="l" t="t" r="r" b="b"/>
              <a:pathLst>
                <a:path w="1263015" h="682625">
                  <a:moveTo>
                    <a:pt x="1158040" y="641481"/>
                  </a:moveTo>
                  <a:lnTo>
                    <a:pt x="1096263" y="644270"/>
                  </a:lnTo>
                  <a:lnTo>
                    <a:pt x="1078102" y="664210"/>
                  </a:lnTo>
                  <a:lnTo>
                    <a:pt x="1079948" y="671494"/>
                  </a:lnTo>
                  <a:lnTo>
                    <a:pt x="1084294" y="677338"/>
                  </a:lnTo>
                  <a:lnTo>
                    <a:pt x="1090497" y="681158"/>
                  </a:lnTo>
                  <a:lnTo>
                    <a:pt x="1097914" y="682370"/>
                  </a:lnTo>
                  <a:lnTo>
                    <a:pt x="1262760" y="675005"/>
                  </a:lnTo>
                  <a:lnTo>
                    <a:pt x="1262284" y="674243"/>
                  </a:lnTo>
                  <a:lnTo>
                    <a:pt x="1220470" y="674243"/>
                  </a:lnTo>
                  <a:lnTo>
                    <a:pt x="1158040" y="641481"/>
                  </a:lnTo>
                  <a:close/>
                </a:path>
                <a:path w="1263015" h="682625">
                  <a:moveTo>
                    <a:pt x="1195736" y="639779"/>
                  </a:moveTo>
                  <a:lnTo>
                    <a:pt x="1158040" y="641481"/>
                  </a:lnTo>
                  <a:lnTo>
                    <a:pt x="1220470" y="674243"/>
                  </a:lnTo>
                  <a:lnTo>
                    <a:pt x="1223987" y="667512"/>
                  </a:lnTo>
                  <a:lnTo>
                    <a:pt x="1213103" y="667512"/>
                  </a:lnTo>
                  <a:lnTo>
                    <a:pt x="1195736" y="639779"/>
                  </a:lnTo>
                  <a:close/>
                </a:path>
                <a:path w="1263015" h="682625">
                  <a:moveTo>
                    <a:pt x="1156041" y="526407"/>
                  </a:moveTo>
                  <a:lnTo>
                    <a:pt x="1148969" y="529082"/>
                  </a:lnTo>
                  <a:lnTo>
                    <a:pt x="1143498" y="534279"/>
                  </a:lnTo>
                  <a:lnTo>
                    <a:pt x="1140539" y="540940"/>
                  </a:lnTo>
                  <a:lnTo>
                    <a:pt x="1140271" y="548245"/>
                  </a:lnTo>
                  <a:lnTo>
                    <a:pt x="1142873" y="555370"/>
                  </a:lnTo>
                  <a:lnTo>
                    <a:pt x="1175618" y="607657"/>
                  </a:lnTo>
                  <a:lnTo>
                    <a:pt x="1238123" y="640461"/>
                  </a:lnTo>
                  <a:lnTo>
                    <a:pt x="1220470" y="674243"/>
                  </a:lnTo>
                  <a:lnTo>
                    <a:pt x="1262284" y="674243"/>
                  </a:lnTo>
                  <a:lnTo>
                    <a:pt x="1175257" y="535051"/>
                  </a:lnTo>
                  <a:lnTo>
                    <a:pt x="1170043" y="529582"/>
                  </a:lnTo>
                  <a:lnTo>
                    <a:pt x="1163351" y="526637"/>
                  </a:lnTo>
                  <a:lnTo>
                    <a:pt x="1156041" y="526407"/>
                  </a:lnTo>
                  <a:close/>
                </a:path>
                <a:path w="1263015" h="682625">
                  <a:moveTo>
                    <a:pt x="1228471" y="638301"/>
                  </a:moveTo>
                  <a:lnTo>
                    <a:pt x="1195736" y="639779"/>
                  </a:lnTo>
                  <a:lnTo>
                    <a:pt x="1213103" y="667512"/>
                  </a:lnTo>
                  <a:lnTo>
                    <a:pt x="1228471" y="638301"/>
                  </a:lnTo>
                  <a:close/>
                </a:path>
                <a:path w="1263015" h="682625">
                  <a:moveTo>
                    <a:pt x="1234009" y="638301"/>
                  </a:moveTo>
                  <a:lnTo>
                    <a:pt x="1228471" y="638301"/>
                  </a:lnTo>
                  <a:lnTo>
                    <a:pt x="1213103" y="667512"/>
                  </a:lnTo>
                  <a:lnTo>
                    <a:pt x="1223987" y="667512"/>
                  </a:lnTo>
                  <a:lnTo>
                    <a:pt x="1238123" y="640461"/>
                  </a:lnTo>
                  <a:lnTo>
                    <a:pt x="1234009" y="638301"/>
                  </a:lnTo>
                  <a:close/>
                </a:path>
                <a:path w="1263015" h="682625">
                  <a:moveTo>
                    <a:pt x="17779" y="0"/>
                  </a:moveTo>
                  <a:lnTo>
                    <a:pt x="0" y="33782"/>
                  </a:lnTo>
                  <a:lnTo>
                    <a:pt x="1158040" y="641481"/>
                  </a:lnTo>
                  <a:lnTo>
                    <a:pt x="1195736" y="639779"/>
                  </a:lnTo>
                  <a:lnTo>
                    <a:pt x="1175618" y="607657"/>
                  </a:lnTo>
                  <a:lnTo>
                    <a:pt x="17779" y="0"/>
                  </a:lnTo>
                  <a:close/>
                </a:path>
                <a:path w="1263015" h="682625">
                  <a:moveTo>
                    <a:pt x="1175618" y="607657"/>
                  </a:moveTo>
                  <a:lnTo>
                    <a:pt x="1195736" y="639779"/>
                  </a:lnTo>
                  <a:lnTo>
                    <a:pt x="1228471" y="638301"/>
                  </a:lnTo>
                  <a:lnTo>
                    <a:pt x="1234009" y="638301"/>
                  </a:lnTo>
                  <a:lnTo>
                    <a:pt x="1175618" y="6076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526023" y="3488436"/>
              <a:ext cx="1495044" cy="9372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738495" y="3672966"/>
              <a:ext cx="1244600" cy="691515"/>
            </a:xfrm>
            <a:custGeom>
              <a:avLst/>
              <a:gdLst/>
              <a:ahLst/>
              <a:cxnLst/>
              <a:rect l="l" t="t" r="r" b="b"/>
              <a:pathLst>
                <a:path w="1244600" h="691514">
                  <a:moveTo>
                    <a:pt x="104193" y="39935"/>
                  </a:moveTo>
                  <a:lnTo>
                    <a:pt x="66458" y="41132"/>
                  </a:lnTo>
                  <a:lnTo>
                    <a:pt x="86095" y="73377"/>
                  </a:lnTo>
                  <a:lnTo>
                    <a:pt x="1226438" y="691133"/>
                  </a:lnTo>
                  <a:lnTo>
                    <a:pt x="1244600" y="657605"/>
                  </a:lnTo>
                  <a:lnTo>
                    <a:pt x="104193" y="39935"/>
                  </a:lnTo>
                  <a:close/>
                </a:path>
                <a:path w="1244600" h="691514">
                  <a:moveTo>
                    <a:pt x="164972" y="0"/>
                  </a:moveTo>
                  <a:lnTo>
                    <a:pt x="0" y="5206"/>
                  </a:lnTo>
                  <a:lnTo>
                    <a:pt x="85725" y="146176"/>
                  </a:lnTo>
                  <a:lnTo>
                    <a:pt x="104816" y="155088"/>
                  </a:lnTo>
                  <a:lnTo>
                    <a:pt x="111887" y="152526"/>
                  </a:lnTo>
                  <a:lnTo>
                    <a:pt x="86095" y="73377"/>
                  </a:lnTo>
                  <a:lnTo>
                    <a:pt x="24256" y="39877"/>
                  </a:lnTo>
                  <a:lnTo>
                    <a:pt x="42417" y="6476"/>
                  </a:lnTo>
                  <a:lnTo>
                    <a:pt x="179586" y="6476"/>
                  </a:lnTo>
                  <a:lnTo>
                    <a:pt x="178609" y="5111"/>
                  </a:lnTo>
                  <a:lnTo>
                    <a:pt x="172440" y="1234"/>
                  </a:lnTo>
                  <a:lnTo>
                    <a:pt x="164972" y="0"/>
                  </a:lnTo>
                  <a:close/>
                </a:path>
                <a:path w="1244600" h="691514">
                  <a:moveTo>
                    <a:pt x="42417" y="6476"/>
                  </a:moveTo>
                  <a:lnTo>
                    <a:pt x="24256" y="39877"/>
                  </a:lnTo>
                  <a:lnTo>
                    <a:pt x="86095" y="73377"/>
                  </a:lnTo>
                  <a:lnTo>
                    <a:pt x="67086" y="42163"/>
                  </a:lnTo>
                  <a:lnTo>
                    <a:pt x="33908" y="42163"/>
                  </a:lnTo>
                  <a:lnTo>
                    <a:pt x="49529" y="13334"/>
                  </a:lnTo>
                  <a:lnTo>
                    <a:pt x="55079" y="13334"/>
                  </a:lnTo>
                  <a:lnTo>
                    <a:pt x="42417" y="6476"/>
                  </a:lnTo>
                  <a:close/>
                </a:path>
                <a:path w="1244600" h="691514">
                  <a:moveTo>
                    <a:pt x="49529" y="13334"/>
                  </a:moveTo>
                  <a:lnTo>
                    <a:pt x="33908" y="42163"/>
                  </a:lnTo>
                  <a:lnTo>
                    <a:pt x="66458" y="41132"/>
                  </a:lnTo>
                  <a:lnTo>
                    <a:pt x="49529" y="13334"/>
                  </a:lnTo>
                  <a:close/>
                </a:path>
                <a:path w="1244600" h="691514">
                  <a:moveTo>
                    <a:pt x="66458" y="41132"/>
                  </a:moveTo>
                  <a:lnTo>
                    <a:pt x="33908" y="42163"/>
                  </a:lnTo>
                  <a:lnTo>
                    <a:pt x="67086" y="42163"/>
                  </a:lnTo>
                  <a:lnTo>
                    <a:pt x="66458" y="41132"/>
                  </a:lnTo>
                  <a:close/>
                </a:path>
                <a:path w="1244600" h="691514">
                  <a:moveTo>
                    <a:pt x="55079" y="13334"/>
                  </a:moveTo>
                  <a:lnTo>
                    <a:pt x="49529" y="13334"/>
                  </a:lnTo>
                  <a:lnTo>
                    <a:pt x="66458" y="41132"/>
                  </a:lnTo>
                  <a:lnTo>
                    <a:pt x="104193" y="39935"/>
                  </a:lnTo>
                  <a:lnTo>
                    <a:pt x="55079" y="13334"/>
                  </a:lnTo>
                  <a:close/>
                </a:path>
                <a:path w="1244600" h="691514">
                  <a:moveTo>
                    <a:pt x="179586" y="6476"/>
                  </a:moveTo>
                  <a:lnTo>
                    <a:pt x="42417" y="6476"/>
                  </a:lnTo>
                  <a:lnTo>
                    <a:pt x="104193" y="39935"/>
                  </a:lnTo>
                  <a:lnTo>
                    <a:pt x="166115" y="37972"/>
                  </a:lnTo>
                  <a:lnTo>
                    <a:pt x="184530" y="18414"/>
                  </a:lnTo>
                  <a:lnTo>
                    <a:pt x="182850" y="11037"/>
                  </a:lnTo>
                  <a:lnTo>
                    <a:pt x="179586" y="6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895343" y="2499359"/>
              <a:ext cx="1711452" cy="17678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794247" y="2215883"/>
              <a:ext cx="789444" cy="60656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836539" y="2405633"/>
              <a:ext cx="539750" cy="356235"/>
            </a:xfrm>
            <a:custGeom>
              <a:avLst/>
              <a:gdLst/>
              <a:ahLst/>
              <a:cxnLst/>
              <a:rect l="l" t="t" r="r" b="b"/>
              <a:pathLst>
                <a:path w="539750" h="356235">
                  <a:moveTo>
                    <a:pt x="476119" y="40781"/>
                  </a:moveTo>
                  <a:lnTo>
                    <a:pt x="438280" y="42416"/>
                  </a:lnTo>
                  <a:lnTo>
                    <a:pt x="0" y="323976"/>
                  </a:lnTo>
                  <a:lnTo>
                    <a:pt x="20574" y="355980"/>
                  </a:lnTo>
                  <a:lnTo>
                    <a:pt x="458892" y="74508"/>
                  </a:lnTo>
                  <a:lnTo>
                    <a:pt x="476119" y="40781"/>
                  </a:lnTo>
                  <a:close/>
                </a:path>
                <a:path w="539750" h="356235">
                  <a:moveTo>
                    <a:pt x="537544" y="4317"/>
                  </a:moveTo>
                  <a:lnTo>
                    <a:pt x="497586" y="4317"/>
                  </a:lnTo>
                  <a:lnTo>
                    <a:pt x="518160" y="36449"/>
                  </a:lnTo>
                  <a:lnTo>
                    <a:pt x="458892" y="74508"/>
                  </a:lnTo>
                  <a:lnTo>
                    <a:pt x="430784" y="129539"/>
                  </a:lnTo>
                  <a:lnTo>
                    <a:pt x="428734" y="136852"/>
                  </a:lnTo>
                  <a:lnTo>
                    <a:pt x="429625" y="144129"/>
                  </a:lnTo>
                  <a:lnTo>
                    <a:pt x="433159" y="150524"/>
                  </a:lnTo>
                  <a:lnTo>
                    <a:pt x="439038" y="155193"/>
                  </a:lnTo>
                  <a:lnTo>
                    <a:pt x="446351" y="157261"/>
                  </a:lnTo>
                  <a:lnTo>
                    <a:pt x="453628" y="156400"/>
                  </a:lnTo>
                  <a:lnTo>
                    <a:pt x="460023" y="152872"/>
                  </a:lnTo>
                  <a:lnTo>
                    <a:pt x="464693" y="146938"/>
                  </a:lnTo>
                  <a:lnTo>
                    <a:pt x="537544" y="4317"/>
                  </a:lnTo>
                  <a:close/>
                </a:path>
                <a:path w="539750" h="356235">
                  <a:moveTo>
                    <a:pt x="502302" y="11683"/>
                  </a:moveTo>
                  <a:lnTo>
                    <a:pt x="490982" y="11683"/>
                  </a:lnTo>
                  <a:lnTo>
                    <a:pt x="508762" y="39369"/>
                  </a:lnTo>
                  <a:lnTo>
                    <a:pt x="476119" y="40781"/>
                  </a:lnTo>
                  <a:lnTo>
                    <a:pt x="458892" y="74508"/>
                  </a:lnTo>
                  <a:lnTo>
                    <a:pt x="518160" y="36449"/>
                  </a:lnTo>
                  <a:lnTo>
                    <a:pt x="502302" y="11683"/>
                  </a:lnTo>
                  <a:close/>
                </a:path>
                <a:path w="539750" h="356235">
                  <a:moveTo>
                    <a:pt x="539750" y="0"/>
                  </a:moveTo>
                  <a:lnTo>
                    <a:pt x="374903" y="6985"/>
                  </a:lnTo>
                  <a:lnTo>
                    <a:pt x="356615" y="26924"/>
                  </a:lnTo>
                  <a:lnTo>
                    <a:pt x="358463" y="34226"/>
                  </a:lnTo>
                  <a:lnTo>
                    <a:pt x="362823" y="40100"/>
                  </a:lnTo>
                  <a:lnTo>
                    <a:pt x="369063" y="43926"/>
                  </a:lnTo>
                  <a:lnTo>
                    <a:pt x="376555" y="45085"/>
                  </a:lnTo>
                  <a:lnTo>
                    <a:pt x="438280" y="42416"/>
                  </a:lnTo>
                  <a:lnTo>
                    <a:pt x="497586" y="4317"/>
                  </a:lnTo>
                  <a:lnTo>
                    <a:pt x="537544" y="4317"/>
                  </a:lnTo>
                  <a:lnTo>
                    <a:pt x="539750" y="0"/>
                  </a:lnTo>
                  <a:close/>
                </a:path>
                <a:path w="539750" h="356235">
                  <a:moveTo>
                    <a:pt x="497586" y="4317"/>
                  </a:moveTo>
                  <a:lnTo>
                    <a:pt x="438280" y="42416"/>
                  </a:lnTo>
                  <a:lnTo>
                    <a:pt x="476119" y="40781"/>
                  </a:lnTo>
                  <a:lnTo>
                    <a:pt x="490982" y="11683"/>
                  </a:lnTo>
                  <a:lnTo>
                    <a:pt x="502302" y="11683"/>
                  </a:lnTo>
                  <a:lnTo>
                    <a:pt x="497586" y="4317"/>
                  </a:lnTo>
                  <a:close/>
                </a:path>
                <a:path w="539750" h="356235">
                  <a:moveTo>
                    <a:pt x="490982" y="11683"/>
                  </a:moveTo>
                  <a:lnTo>
                    <a:pt x="476119" y="40781"/>
                  </a:lnTo>
                  <a:lnTo>
                    <a:pt x="508762" y="39369"/>
                  </a:lnTo>
                  <a:lnTo>
                    <a:pt x="490982" y="11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0501" y="469138"/>
            <a:ext cx="58223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20"/>
              <a:t>Contamination</a:t>
            </a:r>
            <a:r>
              <a:rPr dirty="0" sz="4400" spc="-229"/>
              <a:t> </a:t>
            </a:r>
            <a:r>
              <a:rPr dirty="0" sz="4400" spc="-240"/>
              <a:t>croisée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043939" y="1484375"/>
            <a:ext cx="7162800" cy="4029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0814" y="501142"/>
            <a:ext cx="63131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20"/>
              <a:t>Symptômes </a:t>
            </a:r>
            <a:r>
              <a:rPr dirty="0" spc="-220"/>
              <a:t>de </a:t>
            </a:r>
            <a:r>
              <a:rPr dirty="0" spc="-200"/>
              <a:t>la</a:t>
            </a:r>
            <a:r>
              <a:rPr dirty="0" spc="65"/>
              <a:t> </a:t>
            </a:r>
            <a:r>
              <a:rPr dirty="0" spc="-330"/>
              <a:t>COVID-19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2994" y="1564894"/>
            <a:ext cx="4665345" cy="4294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z="2000" spc="-25">
                <a:solidFill>
                  <a:srgbClr val="585858"/>
                </a:solidFill>
                <a:latin typeface="Georgia"/>
                <a:cs typeface="Georgia"/>
              </a:rPr>
              <a:t>Perte </a:t>
            </a:r>
            <a:r>
              <a:rPr dirty="0" sz="2000" spc="-15">
                <a:solidFill>
                  <a:srgbClr val="585858"/>
                </a:solidFill>
                <a:latin typeface="Georgia"/>
                <a:cs typeface="Georgia"/>
              </a:rPr>
              <a:t>de</a:t>
            </a:r>
            <a:r>
              <a:rPr dirty="0" sz="2000" spc="-10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Georgia"/>
                <a:cs typeface="Georgia"/>
              </a:rPr>
              <a:t>goût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25">
                <a:solidFill>
                  <a:srgbClr val="585858"/>
                </a:solidFill>
                <a:latin typeface="Georgia"/>
                <a:cs typeface="Georgia"/>
              </a:rPr>
              <a:t>Perte</a:t>
            </a:r>
            <a:r>
              <a:rPr dirty="0" sz="2000" spc="-8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Georgia"/>
                <a:cs typeface="Georgia"/>
              </a:rPr>
              <a:t>d’odorat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30">
                <a:solidFill>
                  <a:srgbClr val="585858"/>
                </a:solidFill>
                <a:latin typeface="Georgia"/>
                <a:cs typeface="Georgia"/>
              </a:rPr>
              <a:t>Fièvre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80">
                <a:solidFill>
                  <a:srgbClr val="585858"/>
                </a:solidFill>
                <a:latin typeface="Georgia"/>
                <a:cs typeface="Georgia"/>
              </a:rPr>
              <a:t>Toux </a:t>
            </a:r>
            <a:r>
              <a:rPr dirty="0" sz="2000" spc="-35">
                <a:solidFill>
                  <a:srgbClr val="585858"/>
                </a:solidFill>
                <a:latin typeface="Georgia"/>
                <a:cs typeface="Georgia"/>
              </a:rPr>
              <a:t>nouvelle </a:t>
            </a:r>
            <a:r>
              <a:rPr dirty="0" sz="2000" spc="-30">
                <a:solidFill>
                  <a:srgbClr val="585858"/>
                </a:solidFill>
                <a:latin typeface="Georgia"/>
                <a:cs typeface="Georgia"/>
              </a:rPr>
              <a:t>ou</a:t>
            </a:r>
            <a:r>
              <a:rPr dirty="0" sz="2000" spc="-9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35">
                <a:solidFill>
                  <a:srgbClr val="585858"/>
                </a:solidFill>
                <a:latin typeface="Georgia"/>
                <a:cs typeface="Georgia"/>
              </a:rPr>
              <a:t>augmentée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50">
                <a:solidFill>
                  <a:srgbClr val="585858"/>
                </a:solidFill>
                <a:latin typeface="Georgia"/>
                <a:cs typeface="Georgia"/>
              </a:rPr>
              <a:t>Essoufflement, </a:t>
            </a:r>
            <a:r>
              <a:rPr dirty="0" sz="2000" spc="-30">
                <a:solidFill>
                  <a:srgbClr val="585858"/>
                </a:solidFill>
                <a:latin typeface="Georgia"/>
                <a:cs typeface="Georgia"/>
              </a:rPr>
              <a:t>difficultés</a:t>
            </a:r>
            <a:r>
              <a:rPr dirty="0" sz="2000" spc="-11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Georgia"/>
                <a:cs typeface="Georgia"/>
              </a:rPr>
              <a:t>respiratoires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25">
                <a:solidFill>
                  <a:srgbClr val="585858"/>
                </a:solidFill>
                <a:latin typeface="Georgia"/>
                <a:cs typeface="Georgia"/>
              </a:rPr>
              <a:t>Perte d’appétit</a:t>
            </a:r>
            <a:r>
              <a:rPr dirty="0" sz="2000" spc="-14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30">
                <a:solidFill>
                  <a:srgbClr val="585858"/>
                </a:solidFill>
                <a:latin typeface="Georgia"/>
                <a:cs typeface="Georgia"/>
              </a:rPr>
              <a:t>importante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50">
                <a:solidFill>
                  <a:srgbClr val="585858"/>
                </a:solidFill>
                <a:latin typeface="Georgia"/>
                <a:cs typeface="Georgia"/>
              </a:rPr>
              <a:t>Fatigue</a:t>
            </a:r>
            <a:r>
              <a:rPr dirty="0" sz="2000" spc="-95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35">
                <a:solidFill>
                  <a:srgbClr val="585858"/>
                </a:solidFill>
                <a:latin typeface="Georgia"/>
                <a:cs typeface="Georgia"/>
              </a:rPr>
              <a:t>importante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35">
                <a:solidFill>
                  <a:srgbClr val="585858"/>
                </a:solidFill>
                <a:latin typeface="Georgia"/>
                <a:cs typeface="Georgia"/>
              </a:rPr>
              <a:t>Courbatures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100">
                <a:solidFill>
                  <a:srgbClr val="585858"/>
                </a:solidFill>
                <a:latin typeface="Georgia"/>
                <a:cs typeface="Georgia"/>
              </a:rPr>
              <a:t>Mal </a:t>
            </a:r>
            <a:r>
              <a:rPr dirty="0" sz="2000" spc="-15">
                <a:solidFill>
                  <a:srgbClr val="585858"/>
                </a:solidFill>
                <a:latin typeface="Georgia"/>
                <a:cs typeface="Georgia"/>
              </a:rPr>
              <a:t>de</a:t>
            </a:r>
            <a:r>
              <a:rPr dirty="0" sz="2000" spc="-25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Georgia"/>
                <a:cs typeface="Georgia"/>
              </a:rPr>
              <a:t>tête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100">
                <a:solidFill>
                  <a:srgbClr val="585858"/>
                </a:solidFill>
                <a:latin typeface="Georgia"/>
                <a:cs typeface="Georgia"/>
              </a:rPr>
              <a:t>Mal </a:t>
            </a:r>
            <a:r>
              <a:rPr dirty="0" sz="2000" spc="-15">
                <a:solidFill>
                  <a:srgbClr val="585858"/>
                </a:solidFill>
                <a:latin typeface="Georgia"/>
                <a:cs typeface="Georgia"/>
              </a:rPr>
              <a:t>de</a:t>
            </a:r>
            <a:r>
              <a:rPr dirty="0" sz="2000" spc="-25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15">
                <a:solidFill>
                  <a:srgbClr val="585858"/>
                </a:solidFill>
                <a:latin typeface="Georgia"/>
                <a:cs typeface="Georgia"/>
              </a:rPr>
              <a:t>gorge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50">
                <a:solidFill>
                  <a:srgbClr val="585858"/>
                </a:solidFill>
                <a:latin typeface="Georgia"/>
                <a:cs typeface="Georgia"/>
              </a:rPr>
              <a:t>Écoulement</a:t>
            </a:r>
            <a:r>
              <a:rPr dirty="0" sz="2000" spc="-8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35">
                <a:solidFill>
                  <a:srgbClr val="585858"/>
                </a:solidFill>
                <a:latin typeface="Georgia"/>
                <a:cs typeface="Georgia"/>
              </a:rPr>
              <a:t>nasal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35">
                <a:solidFill>
                  <a:srgbClr val="585858"/>
                </a:solidFill>
                <a:latin typeface="Georgia"/>
                <a:cs typeface="Georgia"/>
              </a:rPr>
              <a:t>Diarrhée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z="2000" spc="-45">
                <a:solidFill>
                  <a:srgbClr val="585858"/>
                </a:solidFill>
                <a:latin typeface="Georgia"/>
                <a:cs typeface="Georgia"/>
              </a:rPr>
              <a:t>Douleur</a:t>
            </a:r>
            <a:r>
              <a:rPr dirty="0" sz="2000" spc="-6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dirty="0" sz="2000" spc="-40">
                <a:solidFill>
                  <a:srgbClr val="585858"/>
                </a:solidFill>
                <a:latin typeface="Georgia"/>
                <a:cs typeface="Georgia"/>
              </a:rPr>
              <a:t>abdominale</a:t>
            </a:r>
            <a:endParaRPr sz="20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2000" spc="-30">
                <a:solidFill>
                  <a:srgbClr val="585858"/>
                </a:solidFill>
                <a:latin typeface="Georgia"/>
                <a:cs typeface="Georgia"/>
              </a:rPr>
              <a:t>Nausées/vomissements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16678" y="3200654"/>
            <a:ext cx="3553460" cy="2648585"/>
            <a:chOff x="4916678" y="3200654"/>
            <a:chExt cx="3553460" cy="2648585"/>
          </a:xfrm>
        </p:grpSpPr>
        <p:sp>
          <p:nvSpPr>
            <p:cNvPr id="6" name="object 6"/>
            <p:cNvSpPr/>
            <p:nvPr/>
          </p:nvSpPr>
          <p:spPr>
            <a:xfrm>
              <a:off x="4929378" y="3213354"/>
              <a:ext cx="3528060" cy="2623185"/>
            </a:xfrm>
            <a:custGeom>
              <a:avLst/>
              <a:gdLst/>
              <a:ahLst/>
              <a:cxnLst/>
              <a:rect l="l" t="t" r="r" b="b"/>
              <a:pathLst>
                <a:path w="3528059" h="2623185">
                  <a:moveTo>
                    <a:pt x="1764029" y="0"/>
                  </a:moveTo>
                  <a:lnTo>
                    <a:pt x="1709086" y="624"/>
                  </a:lnTo>
                  <a:lnTo>
                    <a:pt x="1654561" y="2483"/>
                  </a:lnTo>
                  <a:lnTo>
                    <a:pt x="1600479" y="5561"/>
                  </a:lnTo>
                  <a:lnTo>
                    <a:pt x="1546863" y="9839"/>
                  </a:lnTo>
                  <a:lnTo>
                    <a:pt x="1493740" y="15298"/>
                  </a:lnTo>
                  <a:lnTo>
                    <a:pt x="1441132" y="21920"/>
                  </a:lnTo>
                  <a:lnTo>
                    <a:pt x="1389064" y="29688"/>
                  </a:lnTo>
                  <a:lnTo>
                    <a:pt x="1337561" y="38583"/>
                  </a:lnTo>
                  <a:lnTo>
                    <a:pt x="1286647" y="48587"/>
                  </a:lnTo>
                  <a:lnTo>
                    <a:pt x="1236347" y="59681"/>
                  </a:lnTo>
                  <a:lnTo>
                    <a:pt x="1186684" y="71849"/>
                  </a:lnTo>
                  <a:lnTo>
                    <a:pt x="1137684" y="85071"/>
                  </a:lnTo>
                  <a:lnTo>
                    <a:pt x="1089370" y="99330"/>
                  </a:lnTo>
                  <a:lnTo>
                    <a:pt x="1041768" y="114606"/>
                  </a:lnTo>
                  <a:lnTo>
                    <a:pt x="994901" y="130884"/>
                  </a:lnTo>
                  <a:lnTo>
                    <a:pt x="948793" y="148143"/>
                  </a:lnTo>
                  <a:lnTo>
                    <a:pt x="903471" y="166366"/>
                  </a:lnTo>
                  <a:lnTo>
                    <a:pt x="858956" y="185535"/>
                  </a:lnTo>
                  <a:lnTo>
                    <a:pt x="815275" y="205632"/>
                  </a:lnTo>
                  <a:lnTo>
                    <a:pt x="772451" y="226638"/>
                  </a:lnTo>
                  <a:lnTo>
                    <a:pt x="730510" y="248535"/>
                  </a:lnTo>
                  <a:lnTo>
                    <a:pt x="689474" y="271306"/>
                  </a:lnTo>
                  <a:lnTo>
                    <a:pt x="649369" y="294932"/>
                  </a:lnTo>
                  <a:lnTo>
                    <a:pt x="610219" y="319395"/>
                  </a:lnTo>
                  <a:lnTo>
                    <a:pt x="572049" y="344677"/>
                  </a:lnTo>
                  <a:lnTo>
                    <a:pt x="534882" y="370759"/>
                  </a:lnTo>
                  <a:lnTo>
                    <a:pt x="498744" y="397624"/>
                  </a:lnTo>
                  <a:lnTo>
                    <a:pt x="463658" y="425254"/>
                  </a:lnTo>
                  <a:lnTo>
                    <a:pt x="429650" y="453630"/>
                  </a:lnTo>
                  <a:lnTo>
                    <a:pt x="396743" y="482734"/>
                  </a:lnTo>
                  <a:lnTo>
                    <a:pt x="364962" y="512548"/>
                  </a:lnTo>
                  <a:lnTo>
                    <a:pt x="334331" y="543054"/>
                  </a:lnTo>
                  <a:lnTo>
                    <a:pt x="304874" y="574234"/>
                  </a:lnTo>
                  <a:lnTo>
                    <a:pt x="276617" y="606070"/>
                  </a:lnTo>
                  <a:lnTo>
                    <a:pt x="249583" y="638543"/>
                  </a:lnTo>
                  <a:lnTo>
                    <a:pt x="223797" y="671635"/>
                  </a:lnTo>
                  <a:lnTo>
                    <a:pt x="199283" y="705329"/>
                  </a:lnTo>
                  <a:lnTo>
                    <a:pt x="176066" y="739606"/>
                  </a:lnTo>
                  <a:lnTo>
                    <a:pt x="154170" y="774448"/>
                  </a:lnTo>
                  <a:lnTo>
                    <a:pt x="133620" y="809836"/>
                  </a:lnTo>
                  <a:lnTo>
                    <a:pt x="114439" y="845754"/>
                  </a:lnTo>
                  <a:lnTo>
                    <a:pt x="96653" y="882182"/>
                  </a:lnTo>
                  <a:lnTo>
                    <a:pt x="80285" y="919102"/>
                  </a:lnTo>
                  <a:lnTo>
                    <a:pt x="65360" y="956497"/>
                  </a:lnTo>
                  <a:lnTo>
                    <a:pt x="51903" y="994348"/>
                  </a:lnTo>
                  <a:lnTo>
                    <a:pt x="39937" y="1032637"/>
                  </a:lnTo>
                  <a:lnTo>
                    <a:pt x="29488" y="1071346"/>
                  </a:lnTo>
                  <a:lnTo>
                    <a:pt x="20579" y="1110456"/>
                  </a:lnTo>
                  <a:lnTo>
                    <a:pt x="13236" y="1149951"/>
                  </a:lnTo>
                  <a:lnTo>
                    <a:pt x="7481" y="1189810"/>
                  </a:lnTo>
                  <a:lnTo>
                    <a:pt x="3341" y="1230018"/>
                  </a:lnTo>
                  <a:lnTo>
                    <a:pt x="839" y="1270554"/>
                  </a:lnTo>
                  <a:lnTo>
                    <a:pt x="0" y="1311402"/>
                  </a:lnTo>
                  <a:lnTo>
                    <a:pt x="839" y="1352249"/>
                  </a:lnTo>
                  <a:lnTo>
                    <a:pt x="3341" y="1392785"/>
                  </a:lnTo>
                  <a:lnTo>
                    <a:pt x="7481" y="1432993"/>
                  </a:lnTo>
                  <a:lnTo>
                    <a:pt x="13236" y="1472852"/>
                  </a:lnTo>
                  <a:lnTo>
                    <a:pt x="20579" y="1512347"/>
                  </a:lnTo>
                  <a:lnTo>
                    <a:pt x="29488" y="1551457"/>
                  </a:lnTo>
                  <a:lnTo>
                    <a:pt x="39937" y="1590166"/>
                  </a:lnTo>
                  <a:lnTo>
                    <a:pt x="51903" y="1628455"/>
                  </a:lnTo>
                  <a:lnTo>
                    <a:pt x="65360" y="1666306"/>
                  </a:lnTo>
                  <a:lnTo>
                    <a:pt x="80285" y="1703701"/>
                  </a:lnTo>
                  <a:lnTo>
                    <a:pt x="96653" y="1740621"/>
                  </a:lnTo>
                  <a:lnTo>
                    <a:pt x="114439" y="1777049"/>
                  </a:lnTo>
                  <a:lnTo>
                    <a:pt x="133620" y="1812967"/>
                  </a:lnTo>
                  <a:lnTo>
                    <a:pt x="154170" y="1848355"/>
                  </a:lnTo>
                  <a:lnTo>
                    <a:pt x="176066" y="1883197"/>
                  </a:lnTo>
                  <a:lnTo>
                    <a:pt x="199283" y="1917474"/>
                  </a:lnTo>
                  <a:lnTo>
                    <a:pt x="223797" y="1951168"/>
                  </a:lnTo>
                  <a:lnTo>
                    <a:pt x="249583" y="1984260"/>
                  </a:lnTo>
                  <a:lnTo>
                    <a:pt x="276617" y="2016733"/>
                  </a:lnTo>
                  <a:lnTo>
                    <a:pt x="304874" y="2048569"/>
                  </a:lnTo>
                  <a:lnTo>
                    <a:pt x="334331" y="2079749"/>
                  </a:lnTo>
                  <a:lnTo>
                    <a:pt x="364962" y="2110255"/>
                  </a:lnTo>
                  <a:lnTo>
                    <a:pt x="396743" y="2140069"/>
                  </a:lnTo>
                  <a:lnTo>
                    <a:pt x="429650" y="2169173"/>
                  </a:lnTo>
                  <a:lnTo>
                    <a:pt x="463658" y="2197549"/>
                  </a:lnTo>
                  <a:lnTo>
                    <a:pt x="498744" y="2225179"/>
                  </a:lnTo>
                  <a:lnTo>
                    <a:pt x="534882" y="2252044"/>
                  </a:lnTo>
                  <a:lnTo>
                    <a:pt x="572049" y="2278126"/>
                  </a:lnTo>
                  <a:lnTo>
                    <a:pt x="610219" y="2303408"/>
                  </a:lnTo>
                  <a:lnTo>
                    <a:pt x="649369" y="2327871"/>
                  </a:lnTo>
                  <a:lnTo>
                    <a:pt x="689474" y="2351497"/>
                  </a:lnTo>
                  <a:lnTo>
                    <a:pt x="730510" y="2374268"/>
                  </a:lnTo>
                  <a:lnTo>
                    <a:pt x="772451" y="2396165"/>
                  </a:lnTo>
                  <a:lnTo>
                    <a:pt x="815275" y="2417171"/>
                  </a:lnTo>
                  <a:lnTo>
                    <a:pt x="858956" y="2437268"/>
                  </a:lnTo>
                  <a:lnTo>
                    <a:pt x="903471" y="2456437"/>
                  </a:lnTo>
                  <a:lnTo>
                    <a:pt x="948793" y="2474660"/>
                  </a:lnTo>
                  <a:lnTo>
                    <a:pt x="994901" y="2491919"/>
                  </a:lnTo>
                  <a:lnTo>
                    <a:pt x="1041768" y="2508197"/>
                  </a:lnTo>
                  <a:lnTo>
                    <a:pt x="1089370" y="2523473"/>
                  </a:lnTo>
                  <a:lnTo>
                    <a:pt x="1137684" y="2537732"/>
                  </a:lnTo>
                  <a:lnTo>
                    <a:pt x="1186684" y="2550954"/>
                  </a:lnTo>
                  <a:lnTo>
                    <a:pt x="1236347" y="2563122"/>
                  </a:lnTo>
                  <a:lnTo>
                    <a:pt x="1286647" y="2574216"/>
                  </a:lnTo>
                  <a:lnTo>
                    <a:pt x="1337561" y="2584220"/>
                  </a:lnTo>
                  <a:lnTo>
                    <a:pt x="1389064" y="2593115"/>
                  </a:lnTo>
                  <a:lnTo>
                    <a:pt x="1441132" y="2600883"/>
                  </a:lnTo>
                  <a:lnTo>
                    <a:pt x="1493740" y="2607505"/>
                  </a:lnTo>
                  <a:lnTo>
                    <a:pt x="1546863" y="2612964"/>
                  </a:lnTo>
                  <a:lnTo>
                    <a:pt x="1600479" y="2617242"/>
                  </a:lnTo>
                  <a:lnTo>
                    <a:pt x="1654561" y="2620320"/>
                  </a:lnTo>
                  <a:lnTo>
                    <a:pt x="1709086" y="2622179"/>
                  </a:lnTo>
                  <a:lnTo>
                    <a:pt x="1764029" y="2622804"/>
                  </a:lnTo>
                  <a:lnTo>
                    <a:pt x="1818973" y="2622179"/>
                  </a:lnTo>
                  <a:lnTo>
                    <a:pt x="1873498" y="2620320"/>
                  </a:lnTo>
                  <a:lnTo>
                    <a:pt x="1927580" y="2617242"/>
                  </a:lnTo>
                  <a:lnTo>
                    <a:pt x="1981196" y="2612964"/>
                  </a:lnTo>
                  <a:lnTo>
                    <a:pt x="2034319" y="2607505"/>
                  </a:lnTo>
                  <a:lnTo>
                    <a:pt x="2086927" y="2600883"/>
                  </a:lnTo>
                  <a:lnTo>
                    <a:pt x="2138995" y="2593115"/>
                  </a:lnTo>
                  <a:lnTo>
                    <a:pt x="2190498" y="2584220"/>
                  </a:lnTo>
                  <a:lnTo>
                    <a:pt x="2241412" y="2574216"/>
                  </a:lnTo>
                  <a:lnTo>
                    <a:pt x="2291712" y="2563122"/>
                  </a:lnTo>
                  <a:lnTo>
                    <a:pt x="2341375" y="2550954"/>
                  </a:lnTo>
                  <a:lnTo>
                    <a:pt x="2390375" y="2537732"/>
                  </a:lnTo>
                  <a:lnTo>
                    <a:pt x="2438689" y="2523473"/>
                  </a:lnTo>
                  <a:lnTo>
                    <a:pt x="2486291" y="2508197"/>
                  </a:lnTo>
                  <a:lnTo>
                    <a:pt x="2533158" y="2491919"/>
                  </a:lnTo>
                  <a:lnTo>
                    <a:pt x="2579266" y="2474660"/>
                  </a:lnTo>
                  <a:lnTo>
                    <a:pt x="2624588" y="2456437"/>
                  </a:lnTo>
                  <a:lnTo>
                    <a:pt x="2669103" y="2437268"/>
                  </a:lnTo>
                  <a:lnTo>
                    <a:pt x="2712784" y="2417171"/>
                  </a:lnTo>
                  <a:lnTo>
                    <a:pt x="2755608" y="2396165"/>
                  </a:lnTo>
                  <a:lnTo>
                    <a:pt x="2797549" y="2374268"/>
                  </a:lnTo>
                  <a:lnTo>
                    <a:pt x="2838585" y="2351497"/>
                  </a:lnTo>
                  <a:lnTo>
                    <a:pt x="2878690" y="2327871"/>
                  </a:lnTo>
                  <a:lnTo>
                    <a:pt x="2917840" y="2303408"/>
                  </a:lnTo>
                  <a:lnTo>
                    <a:pt x="2956010" y="2278126"/>
                  </a:lnTo>
                  <a:lnTo>
                    <a:pt x="2993177" y="2252044"/>
                  </a:lnTo>
                  <a:lnTo>
                    <a:pt x="3029315" y="2225179"/>
                  </a:lnTo>
                  <a:lnTo>
                    <a:pt x="3064401" y="2197549"/>
                  </a:lnTo>
                  <a:lnTo>
                    <a:pt x="3098409" y="2169173"/>
                  </a:lnTo>
                  <a:lnTo>
                    <a:pt x="3131316" y="2140069"/>
                  </a:lnTo>
                  <a:lnTo>
                    <a:pt x="3163097" y="2110255"/>
                  </a:lnTo>
                  <a:lnTo>
                    <a:pt x="3193728" y="2079749"/>
                  </a:lnTo>
                  <a:lnTo>
                    <a:pt x="3223185" y="2048569"/>
                  </a:lnTo>
                  <a:lnTo>
                    <a:pt x="3251442" y="2016733"/>
                  </a:lnTo>
                  <a:lnTo>
                    <a:pt x="3278476" y="1984260"/>
                  </a:lnTo>
                  <a:lnTo>
                    <a:pt x="3304262" y="1951168"/>
                  </a:lnTo>
                  <a:lnTo>
                    <a:pt x="3328776" y="1917474"/>
                  </a:lnTo>
                  <a:lnTo>
                    <a:pt x="3351993" y="1883197"/>
                  </a:lnTo>
                  <a:lnTo>
                    <a:pt x="3373889" y="1848355"/>
                  </a:lnTo>
                  <a:lnTo>
                    <a:pt x="3394439" y="1812967"/>
                  </a:lnTo>
                  <a:lnTo>
                    <a:pt x="3413620" y="1777049"/>
                  </a:lnTo>
                  <a:lnTo>
                    <a:pt x="3431406" y="1740621"/>
                  </a:lnTo>
                  <a:lnTo>
                    <a:pt x="3447774" y="1703701"/>
                  </a:lnTo>
                  <a:lnTo>
                    <a:pt x="3462699" y="1666306"/>
                  </a:lnTo>
                  <a:lnTo>
                    <a:pt x="3476156" y="1628455"/>
                  </a:lnTo>
                  <a:lnTo>
                    <a:pt x="3488122" y="1590166"/>
                  </a:lnTo>
                  <a:lnTo>
                    <a:pt x="3498571" y="1551457"/>
                  </a:lnTo>
                  <a:lnTo>
                    <a:pt x="3507480" y="1512347"/>
                  </a:lnTo>
                  <a:lnTo>
                    <a:pt x="3514823" y="1472852"/>
                  </a:lnTo>
                  <a:lnTo>
                    <a:pt x="3520578" y="1432993"/>
                  </a:lnTo>
                  <a:lnTo>
                    <a:pt x="3524718" y="1392785"/>
                  </a:lnTo>
                  <a:lnTo>
                    <a:pt x="3527220" y="1352249"/>
                  </a:lnTo>
                  <a:lnTo>
                    <a:pt x="3528060" y="1311402"/>
                  </a:lnTo>
                  <a:lnTo>
                    <a:pt x="3527220" y="1270554"/>
                  </a:lnTo>
                  <a:lnTo>
                    <a:pt x="3524718" y="1230018"/>
                  </a:lnTo>
                  <a:lnTo>
                    <a:pt x="3520578" y="1189810"/>
                  </a:lnTo>
                  <a:lnTo>
                    <a:pt x="3514823" y="1149951"/>
                  </a:lnTo>
                  <a:lnTo>
                    <a:pt x="3507480" y="1110456"/>
                  </a:lnTo>
                  <a:lnTo>
                    <a:pt x="3498571" y="1071346"/>
                  </a:lnTo>
                  <a:lnTo>
                    <a:pt x="3488122" y="1032637"/>
                  </a:lnTo>
                  <a:lnTo>
                    <a:pt x="3476156" y="994348"/>
                  </a:lnTo>
                  <a:lnTo>
                    <a:pt x="3462699" y="956497"/>
                  </a:lnTo>
                  <a:lnTo>
                    <a:pt x="3447774" y="919102"/>
                  </a:lnTo>
                  <a:lnTo>
                    <a:pt x="3431406" y="882182"/>
                  </a:lnTo>
                  <a:lnTo>
                    <a:pt x="3413620" y="845754"/>
                  </a:lnTo>
                  <a:lnTo>
                    <a:pt x="3394439" y="809836"/>
                  </a:lnTo>
                  <a:lnTo>
                    <a:pt x="3373889" y="774448"/>
                  </a:lnTo>
                  <a:lnTo>
                    <a:pt x="3351993" y="739606"/>
                  </a:lnTo>
                  <a:lnTo>
                    <a:pt x="3328776" y="705329"/>
                  </a:lnTo>
                  <a:lnTo>
                    <a:pt x="3304262" y="671635"/>
                  </a:lnTo>
                  <a:lnTo>
                    <a:pt x="3278476" y="638543"/>
                  </a:lnTo>
                  <a:lnTo>
                    <a:pt x="3251442" y="606070"/>
                  </a:lnTo>
                  <a:lnTo>
                    <a:pt x="3223185" y="574234"/>
                  </a:lnTo>
                  <a:lnTo>
                    <a:pt x="3193728" y="543054"/>
                  </a:lnTo>
                  <a:lnTo>
                    <a:pt x="3163097" y="512548"/>
                  </a:lnTo>
                  <a:lnTo>
                    <a:pt x="3131316" y="482734"/>
                  </a:lnTo>
                  <a:lnTo>
                    <a:pt x="3098409" y="453630"/>
                  </a:lnTo>
                  <a:lnTo>
                    <a:pt x="3064401" y="425254"/>
                  </a:lnTo>
                  <a:lnTo>
                    <a:pt x="3029315" y="397624"/>
                  </a:lnTo>
                  <a:lnTo>
                    <a:pt x="2993177" y="370759"/>
                  </a:lnTo>
                  <a:lnTo>
                    <a:pt x="2956010" y="344677"/>
                  </a:lnTo>
                  <a:lnTo>
                    <a:pt x="2917840" y="319395"/>
                  </a:lnTo>
                  <a:lnTo>
                    <a:pt x="2878690" y="294932"/>
                  </a:lnTo>
                  <a:lnTo>
                    <a:pt x="2838585" y="271306"/>
                  </a:lnTo>
                  <a:lnTo>
                    <a:pt x="2797549" y="248535"/>
                  </a:lnTo>
                  <a:lnTo>
                    <a:pt x="2755608" y="226638"/>
                  </a:lnTo>
                  <a:lnTo>
                    <a:pt x="2712784" y="205632"/>
                  </a:lnTo>
                  <a:lnTo>
                    <a:pt x="2669103" y="185535"/>
                  </a:lnTo>
                  <a:lnTo>
                    <a:pt x="2624588" y="166366"/>
                  </a:lnTo>
                  <a:lnTo>
                    <a:pt x="2579266" y="148143"/>
                  </a:lnTo>
                  <a:lnTo>
                    <a:pt x="2533158" y="130884"/>
                  </a:lnTo>
                  <a:lnTo>
                    <a:pt x="2486291" y="114606"/>
                  </a:lnTo>
                  <a:lnTo>
                    <a:pt x="2438689" y="99330"/>
                  </a:lnTo>
                  <a:lnTo>
                    <a:pt x="2390375" y="85071"/>
                  </a:lnTo>
                  <a:lnTo>
                    <a:pt x="2341375" y="71849"/>
                  </a:lnTo>
                  <a:lnTo>
                    <a:pt x="2291712" y="59681"/>
                  </a:lnTo>
                  <a:lnTo>
                    <a:pt x="2241412" y="48587"/>
                  </a:lnTo>
                  <a:lnTo>
                    <a:pt x="2190498" y="38583"/>
                  </a:lnTo>
                  <a:lnTo>
                    <a:pt x="2138995" y="29688"/>
                  </a:lnTo>
                  <a:lnTo>
                    <a:pt x="2086927" y="21920"/>
                  </a:lnTo>
                  <a:lnTo>
                    <a:pt x="2034319" y="15298"/>
                  </a:lnTo>
                  <a:lnTo>
                    <a:pt x="1981196" y="9839"/>
                  </a:lnTo>
                  <a:lnTo>
                    <a:pt x="1927580" y="5561"/>
                  </a:lnTo>
                  <a:lnTo>
                    <a:pt x="1873498" y="2483"/>
                  </a:lnTo>
                  <a:lnTo>
                    <a:pt x="1818973" y="624"/>
                  </a:lnTo>
                  <a:lnTo>
                    <a:pt x="1764029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29378" y="3213354"/>
              <a:ext cx="3528060" cy="2623185"/>
            </a:xfrm>
            <a:custGeom>
              <a:avLst/>
              <a:gdLst/>
              <a:ahLst/>
              <a:cxnLst/>
              <a:rect l="l" t="t" r="r" b="b"/>
              <a:pathLst>
                <a:path w="3528059" h="2623185">
                  <a:moveTo>
                    <a:pt x="0" y="1311402"/>
                  </a:moveTo>
                  <a:lnTo>
                    <a:pt x="839" y="1270554"/>
                  </a:lnTo>
                  <a:lnTo>
                    <a:pt x="3341" y="1230018"/>
                  </a:lnTo>
                  <a:lnTo>
                    <a:pt x="7481" y="1189810"/>
                  </a:lnTo>
                  <a:lnTo>
                    <a:pt x="13236" y="1149951"/>
                  </a:lnTo>
                  <a:lnTo>
                    <a:pt x="20579" y="1110456"/>
                  </a:lnTo>
                  <a:lnTo>
                    <a:pt x="29488" y="1071346"/>
                  </a:lnTo>
                  <a:lnTo>
                    <a:pt x="39937" y="1032637"/>
                  </a:lnTo>
                  <a:lnTo>
                    <a:pt x="51903" y="994348"/>
                  </a:lnTo>
                  <a:lnTo>
                    <a:pt x="65360" y="956497"/>
                  </a:lnTo>
                  <a:lnTo>
                    <a:pt x="80285" y="919102"/>
                  </a:lnTo>
                  <a:lnTo>
                    <a:pt x="96653" y="882182"/>
                  </a:lnTo>
                  <a:lnTo>
                    <a:pt x="114439" y="845754"/>
                  </a:lnTo>
                  <a:lnTo>
                    <a:pt x="133620" y="809836"/>
                  </a:lnTo>
                  <a:lnTo>
                    <a:pt x="154170" y="774448"/>
                  </a:lnTo>
                  <a:lnTo>
                    <a:pt x="176066" y="739606"/>
                  </a:lnTo>
                  <a:lnTo>
                    <a:pt x="199283" y="705329"/>
                  </a:lnTo>
                  <a:lnTo>
                    <a:pt x="223797" y="671635"/>
                  </a:lnTo>
                  <a:lnTo>
                    <a:pt x="249583" y="638543"/>
                  </a:lnTo>
                  <a:lnTo>
                    <a:pt x="276617" y="606070"/>
                  </a:lnTo>
                  <a:lnTo>
                    <a:pt x="304874" y="574234"/>
                  </a:lnTo>
                  <a:lnTo>
                    <a:pt x="334331" y="543054"/>
                  </a:lnTo>
                  <a:lnTo>
                    <a:pt x="364962" y="512548"/>
                  </a:lnTo>
                  <a:lnTo>
                    <a:pt x="396743" y="482734"/>
                  </a:lnTo>
                  <a:lnTo>
                    <a:pt x="429650" y="453630"/>
                  </a:lnTo>
                  <a:lnTo>
                    <a:pt x="463658" y="425254"/>
                  </a:lnTo>
                  <a:lnTo>
                    <a:pt x="498744" y="397624"/>
                  </a:lnTo>
                  <a:lnTo>
                    <a:pt x="534882" y="370759"/>
                  </a:lnTo>
                  <a:lnTo>
                    <a:pt x="572049" y="344677"/>
                  </a:lnTo>
                  <a:lnTo>
                    <a:pt x="610219" y="319395"/>
                  </a:lnTo>
                  <a:lnTo>
                    <a:pt x="649369" y="294932"/>
                  </a:lnTo>
                  <a:lnTo>
                    <a:pt x="689474" y="271306"/>
                  </a:lnTo>
                  <a:lnTo>
                    <a:pt x="730510" y="248535"/>
                  </a:lnTo>
                  <a:lnTo>
                    <a:pt x="772451" y="226638"/>
                  </a:lnTo>
                  <a:lnTo>
                    <a:pt x="815275" y="205632"/>
                  </a:lnTo>
                  <a:lnTo>
                    <a:pt x="858956" y="185535"/>
                  </a:lnTo>
                  <a:lnTo>
                    <a:pt x="903471" y="166366"/>
                  </a:lnTo>
                  <a:lnTo>
                    <a:pt x="948793" y="148143"/>
                  </a:lnTo>
                  <a:lnTo>
                    <a:pt x="994901" y="130884"/>
                  </a:lnTo>
                  <a:lnTo>
                    <a:pt x="1041768" y="114606"/>
                  </a:lnTo>
                  <a:lnTo>
                    <a:pt x="1089370" y="99330"/>
                  </a:lnTo>
                  <a:lnTo>
                    <a:pt x="1137684" y="85071"/>
                  </a:lnTo>
                  <a:lnTo>
                    <a:pt x="1186684" y="71849"/>
                  </a:lnTo>
                  <a:lnTo>
                    <a:pt x="1236347" y="59681"/>
                  </a:lnTo>
                  <a:lnTo>
                    <a:pt x="1286647" y="48587"/>
                  </a:lnTo>
                  <a:lnTo>
                    <a:pt x="1337561" y="38583"/>
                  </a:lnTo>
                  <a:lnTo>
                    <a:pt x="1389064" y="29688"/>
                  </a:lnTo>
                  <a:lnTo>
                    <a:pt x="1441132" y="21920"/>
                  </a:lnTo>
                  <a:lnTo>
                    <a:pt x="1493740" y="15298"/>
                  </a:lnTo>
                  <a:lnTo>
                    <a:pt x="1546863" y="9839"/>
                  </a:lnTo>
                  <a:lnTo>
                    <a:pt x="1600479" y="5561"/>
                  </a:lnTo>
                  <a:lnTo>
                    <a:pt x="1654561" y="2483"/>
                  </a:lnTo>
                  <a:lnTo>
                    <a:pt x="1709086" y="624"/>
                  </a:lnTo>
                  <a:lnTo>
                    <a:pt x="1764029" y="0"/>
                  </a:lnTo>
                  <a:lnTo>
                    <a:pt x="1818973" y="624"/>
                  </a:lnTo>
                  <a:lnTo>
                    <a:pt x="1873498" y="2483"/>
                  </a:lnTo>
                  <a:lnTo>
                    <a:pt x="1927580" y="5561"/>
                  </a:lnTo>
                  <a:lnTo>
                    <a:pt x="1981196" y="9839"/>
                  </a:lnTo>
                  <a:lnTo>
                    <a:pt x="2034319" y="15298"/>
                  </a:lnTo>
                  <a:lnTo>
                    <a:pt x="2086927" y="21920"/>
                  </a:lnTo>
                  <a:lnTo>
                    <a:pt x="2138995" y="29688"/>
                  </a:lnTo>
                  <a:lnTo>
                    <a:pt x="2190498" y="38583"/>
                  </a:lnTo>
                  <a:lnTo>
                    <a:pt x="2241412" y="48587"/>
                  </a:lnTo>
                  <a:lnTo>
                    <a:pt x="2291712" y="59681"/>
                  </a:lnTo>
                  <a:lnTo>
                    <a:pt x="2341375" y="71849"/>
                  </a:lnTo>
                  <a:lnTo>
                    <a:pt x="2390375" y="85071"/>
                  </a:lnTo>
                  <a:lnTo>
                    <a:pt x="2438689" y="99330"/>
                  </a:lnTo>
                  <a:lnTo>
                    <a:pt x="2486291" y="114606"/>
                  </a:lnTo>
                  <a:lnTo>
                    <a:pt x="2533158" y="130884"/>
                  </a:lnTo>
                  <a:lnTo>
                    <a:pt x="2579266" y="148143"/>
                  </a:lnTo>
                  <a:lnTo>
                    <a:pt x="2624588" y="166366"/>
                  </a:lnTo>
                  <a:lnTo>
                    <a:pt x="2669103" y="185535"/>
                  </a:lnTo>
                  <a:lnTo>
                    <a:pt x="2712784" y="205632"/>
                  </a:lnTo>
                  <a:lnTo>
                    <a:pt x="2755608" y="226638"/>
                  </a:lnTo>
                  <a:lnTo>
                    <a:pt x="2797549" y="248535"/>
                  </a:lnTo>
                  <a:lnTo>
                    <a:pt x="2838585" y="271306"/>
                  </a:lnTo>
                  <a:lnTo>
                    <a:pt x="2878690" y="294932"/>
                  </a:lnTo>
                  <a:lnTo>
                    <a:pt x="2917840" y="319395"/>
                  </a:lnTo>
                  <a:lnTo>
                    <a:pt x="2956010" y="344677"/>
                  </a:lnTo>
                  <a:lnTo>
                    <a:pt x="2993177" y="370759"/>
                  </a:lnTo>
                  <a:lnTo>
                    <a:pt x="3029315" y="397624"/>
                  </a:lnTo>
                  <a:lnTo>
                    <a:pt x="3064401" y="425254"/>
                  </a:lnTo>
                  <a:lnTo>
                    <a:pt x="3098409" y="453630"/>
                  </a:lnTo>
                  <a:lnTo>
                    <a:pt x="3131316" y="482734"/>
                  </a:lnTo>
                  <a:lnTo>
                    <a:pt x="3163097" y="512548"/>
                  </a:lnTo>
                  <a:lnTo>
                    <a:pt x="3193728" y="543054"/>
                  </a:lnTo>
                  <a:lnTo>
                    <a:pt x="3223185" y="574234"/>
                  </a:lnTo>
                  <a:lnTo>
                    <a:pt x="3251442" y="606070"/>
                  </a:lnTo>
                  <a:lnTo>
                    <a:pt x="3278476" y="638543"/>
                  </a:lnTo>
                  <a:lnTo>
                    <a:pt x="3304262" y="671635"/>
                  </a:lnTo>
                  <a:lnTo>
                    <a:pt x="3328776" y="705329"/>
                  </a:lnTo>
                  <a:lnTo>
                    <a:pt x="3351993" y="739606"/>
                  </a:lnTo>
                  <a:lnTo>
                    <a:pt x="3373889" y="774448"/>
                  </a:lnTo>
                  <a:lnTo>
                    <a:pt x="3394439" y="809836"/>
                  </a:lnTo>
                  <a:lnTo>
                    <a:pt x="3413620" y="845754"/>
                  </a:lnTo>
                  <a:lnTo>
                    <a:pt x="3431406" y="882182"/>
                  </a:lnTo>
                  <a:lnTo>
                    <a:pt x="3447774" y="919102"/>
                  </a:lnTo>
                  <a:lnTo>
                    <a:pt x="3462699" y="956497"/>
                  </a:lnTo>
                  <a:lnTo>
                    <a:pt x="3476156" y="994348"/>
                  </a:lnTo>
                  <a:lnTo>
                    <a:pt x="3488122" y="1032637"/>
                  </a:lnTo>
                  <a:lnTo>
                    <a:pt x="3498571" y="1071346"/>
                  </a:lnTo>
                  <a:lnTo>
                    <a:pt x="3507480" y="1110456"/>
                  </a:lnTo>
                  <a:lnTo>
                    <a:pt x="3514823" y="1149951"/>
                  </a:lnTo>
                  <a:lnTo>
                    <a:pt x="3520578" y="1189810"/>
                  </a:lnTo>
                  <a:lnTo>
                    <a:pt x="3524718" y="1230018"/>
                  </a:lnTo>
                  <a:lnTo>
                    <a:pt x="3527220" y="1270554"/>
                  </a:lnTo>
                  <a:lnTo>
                    <a:pt x="3528060" y="1311402"/>
                  </a:lnTo>
                  <a:lnTo>
                    <a:pt x="3527220" y="1352249"/>
                  </a:lnTo>
                  <a:lnTo>
                    <a:pt x="3524718" y="1392785"/>
                  </a:lnTo>
                  <a:lnTo>
                    <a:pt x="3520578" y="1432993"/>
                  </a:lnTo>
                  <a:lnTo>
                    <a:pt x="3514823" y="1472852"/>
                  </a:lnTo>
                  <a:lnTo>
                    <a:pt x="3507480" y="1512347"/>
                  </a:lnTo>
                  <a:lnTo>
                    <a:pt x="3498571" y="1551457"/>
                  </a:lnTo>
                  <a:lnTo>
                    <a:pt x="3488122" y="1590166"/>
                  </a:lnTo>
                  <a:lnTo>
                    <a:pt x="3476156" y="1628455"/>
                  </a:lnTo>
                  <a:lnTo>
                    <a:pt x="3462699" y="1666306"/>
                  </a:lnTo>
                  <a:lnTo>
                    <a:pt x="3447774" y="1703701"/>
                  </a:lnTo>
                  <a:lnTo>
                    <a:pt x="3431406" y="1740621"/>
                  </a:lnTo>
                  <a:lnTo>
                    <a:pt x="3413620" y="1777049"/>
                  </a:lnTo>
                  <a:lnTo>
                    <a:pt x="3394439" y="1812967"/>
                  </a:lnTo>
                  <a:lnTo>
                    <a:pt x="3373889" y="1848355"/>
                  </a:lnTo>
                  <a:lnTo>
                    <a:pt x="3351993" y="1883197"/>
                  </a:lnTo>
                  <a:lnTo>
                    <a:pt x="3328776" y="1917474"/>
                  </a:lnTo>
                  <a:lnTo>
                    <a:pt x="3304262" y="1951168"/>
                  </a:lnTo>
                  <a:lnTo>
                    <a:pt x="3278476" y="1984260"/>
                  </a:lnTo>
                  <a:lnTo>
                    <a:pt x="3251442" y="2016733"/>
                  </a:lnTo>
                  <a:lnTo>
                    <a:pt x="3223185" y="2048569"/>
                  </a:lnTo>
                  <a:lnTo>
                    <a:pt x="3193728" y="2079749"/>
                  </a:lnTo>
                  <a:lnTo>
                    <a:pt x="3163097" y="2110255"/>
                  </a:lnTo>
                  <a:lnTo>
                    <a:pt x="3131316" y="2140069"/>
                  </a:lnTo>
                  <a:lnTo>
                    <a:pt x="3098409" y="2169173"/>
                  </a:lnTo>
                  <a:lnTo>
                    <a:pt x="3064401" y="2197549"/>
                  </a:lnTo>
                  <a:lnTo>
                    <a:pt x="3029315" y="2225179"/>
                  </a:lnTo>
                  <a:lnTo>
                    <a:pt x="2993177" y="2252044"/>
                  </a:lnTo>
                  <a:lnTo>
                    <a:pt x="2956010" y="2278126"/>
                  </a:lnTo>
                  <a:lnTo>
                    <a:pt x="2917840" y="2303408"/>
                  </a:lnTo>
                  <a:lnTo>
                    <a:pt x="2878690" y="2327871"/>
                  </a:lnTo>
                  <a:lnTo>
                    <a:pt x="2838585" y="2351497"/>
                  </a:lnTo>
                  <a:lnTo>
                    <a:pt x="2797549" y="2374268"/>
                  </a:lnTo>
                  <a:lnTo>
                    <a:pt x="2755608" y="2396165"/>
                  </a:lnTo>
                  <a:lnTo>
                    <a:pt x="2712784" y="2417171"/>
                  </a:lnTo>
                  <a:lnTo>
                    <a:pt x="2669103" y="2437268"/>
                  </a:lnTo>
                  <a:lnTo>
                    <a:pt x="2624588" y="2456437"/>
                  </a:lnTo>
                  <a:lnTo>
                    <a:pt x="2579266" y="2474660"/>
                  </a:lnTo>
                  <a:lnTo>
                    <a:pt x="2533158" y="2491919"/>
                  </a:lnTo>
                  <a:lnTo>
                    <a:pt x="2486291" y="2508197"/>
                  </a:lnTo>
                  <a:lnTo>
                    <a:pt x="2438689" y="2523473"/>
                  </a:lnTo>
                  <a:lnTo>
                    <a:pt x="2390375" y="2537732"/>
                  </a:lnTo>
                  <a:lnTo>
                    <a:pt x="2341375" y="2550954"/>
                  </a:lnTo>
                  <a:lnTo>
                    <a:pt x="2291712" y="2563122"/>
                  </a:lnTo>
                  <a:lnTo>
                    <a:pt x="2241412" y="2574216"/>
                  </a:lnTo>
                  <a:lnTo>
                    <a:pt x="2190498" y="2584220"/>
                  </a:lnTo>
                  <a:lnTo>
                    <a:pt x="2138995" y="2593115"/>
                  </a:lnTo>
                  <a:lnTo>
                    <a:pt x="2086927" y="2600883"/>
                  </a:lnTo>
                  <a:lnTo>
                    <a:pt x="2034319" y="2607505"/>
                  </a:lnTo>
                  <a:lnTo>
                    <a:pt x="1981196" y="2612964"/>
                  </a:lnTo>
                  <a:lnTo>
                    <a:pt x="1927580" y="2617242"/>
                  </a:lnTo>
                  <a:lnTo>
                    <a:pt x="1873498" y="2620320"/>
                  </a:lnTo>
                  <a:lnTo>
                    <a:pt x="1818973" y="2622179"/>
                  </a:lnTo>
                  <a:lnTo>
                    <a:pt x="1764029" y="2622804"/>
                  </a:lnTo>
                  <a:lnTo>
                    <a:pt x="1709086" y="2622179"/>
                  </a:lnTo>
                  <a:lnTo>
                    <a:pt x="1654561" y="2620320"/>
                  </a:lnTo>
                  <a:lnTo>
                    <a:pt x="1600479" y="2617242"/>
                  </a:lnTo>
                  <a:lnTo>
                    <a:pt x="1546863" y="2612964"/>
                  </a:lnTo>
                  <a:lnTo>
                    <a:pt x="1493740" y="2607505"/>
                  </a:lnTo>
                  <a:lnTo>
                    <a:pt x="1441132" y="2600883"/>
                  </a:lnTo>
                  <a:lnTo>
                    <a:pt x="1389064" y="2593115"/>
                  </a:lnTo>
                  <a:lnTo>
                    <a:pt x="1337561" y="2584220"/>
                  </a:lnTo>
                  <a:lnTo>
                    <a:pt x="1286647" y="2574216"/>
                  </a:lnTo>
                  <a:lnTo>
                    <a:pt x="1236347" y="2563122"/>
                  </a:lnTo>
                  <a:lnTo>
                    <a:pt x="1186684" y="2550954"/>
                  </a:lnTo>
                  <a:lnTo>
                    <a:pt x="1137684" y="2537732"/>
                  </a:lnTo>
                  <a:lnTo>
                    <a:pt x="1089370" y="2523473"/>
                  </a:lnTo>
                  <a:lnTo>
                    <a:pt x="1041768" y="2508197"/>
                  </a:lnTo>
                  <a:lnTo>
                    <a:pt x="994901" y="2491919"/>
                  </a:lnTo>
                  <a:lnTo>
                    <a:pt x="948793" y="2474660"/>
                  </a:lnTo>
                  <a:lnTo>
                    <a:pt x="903471" y="2456437"/>
                  </a:lnTo>
                  <a:lnTo>
                    <a:pt x="858956" y="2437268"/>
                  </a:lnTo>
                  <a:lnTo>
                    <a:pt x="815275" y="2417171"/>
                  </a:lnTo>
                  <a:lnTo>
                    <a:pt x="772451" y="2396165"/>
                  </a:lnTo>
                  <a:lnTo>
                    <a:pt x="730510" y="2374268"/>
                  </a:lnTo>
                  <a:lnTo>
                    <a:pt x="689474" y="2351497"/>
                  </a:lnTo>
                  <a:lnTo>
                    <a:pt x="649369" y="2327871"/>
                  </a:lnTo>
                  <a:lnTo>
                    <a:pt x="610219" y="2303408"/>
                  </a:lnTo>
                  <a:lnTo>
                    <a:pt x="572049" y="2278126"/>
                  </a:lnTo>
                  <a:lnTo>
                    <a:pt x="534882" y="2252044"/>
                  </a:lnTo>
                  <a:lnTo>
                    <a:pt x="498744" y="2225179"/>
                  </a:lnTo>
                  <a:lnTo>
                    <a:pt x="463658" y="2197549"/>
                  </a:lnTo>
                  <a:lnTo>
                    <a:pt x="429650" y="2169173"/>
                  </a:lnTo>
                  <a:lnTo>
                    <a:pt x="396743" y="2140069"/>
                  </a:lnTo>
                  <a:lnTo>
                    <a:pt x="364962" y="2110255"/>
                  </a:lnTo>
                  <a:lnTo>
                    <a:pt x="334331" y="2079749"/>
                  </a:lnTo>
                  <a:lnTo>
                    <a:pt x="304874" y="2048569"/>
                  </a:lnTo>
                  <a:lnTo>
                    <a:pt x="276617" y="2016733"/>
                  </a:lnTo>
                  <a:lnTo>
                    <a:pt x="249583" y="1984260"/>
                  </a:lnTo>
                  <a:lnTo>
                    <a:pt x="223797" y="1951168"/>
                  </a:lnTo>
                  <a:lnTo>
                    <a:pt x="199283" y="1917474"/>
                  </a:lnTo>
                  <a:lnTo>
                    <a:pt x="176066" y="1883197"/>
                  </a:lnTo>
                  <a:lnTo>
                    <a:pt x="154170" y="1848355"/>
                  </a:lnTo>
                  <a:lnTo>
                    <a:pt x="133620" y="1812967"/>
                  </a:lnTo>
                  <a:lnTo>
                    <a:pt x="114439" y="1777049"/>
                  </a:lnTo>
                  <a:lnTo>
                    <a:pt x="96653" y="1740621"/>
                  </a:lnTo>
                  <a:lnTo>
                    <a:pt x="80285" y="1703701"/>
                  </a:lnTo>
                  <a:lnTo>
                    <a:pt x="65360" y="1666306"/>
                  </a:lnTo>
                  <a:lnTo>
                    <a:pt x="51903" y="1628455"/>
                  </a:lnTo>
                  <a:lnTo>
                    <a:pt x="39937" y="1590166"/>
                  </a:lnTo>
                  <a:lnTo>
                    <a:pt x="29488" y="1551457"/>
                  </a:lnTo>
                  <a:lnTo>
                    <a:pt x="20579" y="1512347"/>
                  </a:lnTo>
                  <a:lnTo>
                    <a:pt x="13236" y="1472852"/>
                  </a:lnTo>
                  <a:lnTo>
                    <a:pt x="7481" y="1432993"/>
                  </a:lnTo>
                  <a:lnTo>
                    <a:pt x="3341" y="1392785"/>
                  </a:lnTo>
                  <a:lnTo>
                    <a:pt x="839" y="1352249"/>
                  </a:lnTo>
                  <a:lnTo>
                    <a:pt x="0" y="131140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580379" y="3536950"/>
            <a:ext cx="222631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Arial"/>
                <a:cs typeface="Arial"/>
              </a:rPr>
              <a:t>Toute </a:t>
            </a:r>
            <a:r>
              <a:rPr dirty="0" sz="1800" spc="-85">
                <a:latin typeface="Arial"/>
                <a:cs typeface="Arial"/>
              </a:rPr>
              <a:t>personne  </a:t>
            </a:r>
            <a:r>
              <a:rPr dirty="0" sz="1800" spc="-60">
                <a:latin typeface="Arial"/>
                <a:cs typeface="Arial"/>
              </a:rPr>
              <a:t>présentant un </a:t>
            </a:r>
            <a:r>
              <a:rPr dirty="0" sz="1800" spc="-125">
                <a:latin typeface="Arial"/>
                <a:cs typeface="Arial"/>
              </a:rPr>
              <a:t>des  </a:t>
            </a:r>
            <a:r>
              <a:rPr dirty="0" sz="1800" spc="-90">
                <a:latin typeface="Arial"/>
                <a:cs typeface="Arial"/>
              </a:rPr>
              <a:t>symptômes </a:t>
            </a:r>
            <a:r>
              <a:rPr dirty="0" sz="1800" spc="-80">
                <a:latin typeface="Arial"/>
                <a:cs typeface="Arial"/>
              </a:rPr>
              <a:t>suivants,  </a:t>
            </a:r>
            <a:r>
              <a:rPr dirty="0" sz="1800" spc="-5">
                <a:latin typeface="Arial"/>
                <a:cs typeface="Arial"/>
              </a:rPr>
              <a:t>doit </a:t>
            </a:r>
            <a:r>
              <a:rPr dirty="0" sz="1800" spc="-65">
                <a:latin typeface="Arial"/>
                <a:cs typeface="Arial"/>
              </a:rPr>
              <a:t>procéder </a:t>
            </a:r>
            <a:r>
              <a:rPr dirty="0" sz="1800" spc="-140">
                <a:latin typeface="Arial"/>
                <a:cs typeface="Arial"/>
              </a:rPr>
              <a:t>à </a:t>
            </a:r>
            <a:r>
              <a:rPr dirty="0" sz="1800" spc="-60">
                <a:latin typeface="Arial"/>
                <a:cs typeface="Arial"/>
              </a:rPr>
              <a:t>un </a:t>
            </a:r>
            <a:r>
              <a:rPr dirty="0" sz="1800" spc="-40">
                <a:latin typeface="Arial"/>
                <a:cs typeface="Arial"/>
              </a:rPr>
              <a:t>test 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90">
                <a:latin typeface="Arial"/>
                <a:cs typeface="Arial"/>
              </a:rPr>
              <a:t>dépistage </a:t>
            </a:r>
            <a:r>
              <a:rPr dirty="0" sz="1800" spc="-10">
                <a:latin typeface="Arial"/>
                <a:cs typeface="Arial"/>
              </a:rPr>
              <a:t>et </a:t>
            </a:r>
            <a:r>
              <a:rPr dirty="0" sz="1800" spc="-55">
                <a:latin typeface="Arial"/>
                <a:cs typeface="Arial"/>
              </a:rPr>
              <a:t>rester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à  </a:t>
            </a:r>
            <a:r>
              <a:rPr dirty="0" sz="1800" spc="-70">
                <a:latin typeface="Arial"/>
                <a:cs typeface="Arial"/>
              </a:rPr>
              <a:t>la </a:t>
            </a:r>
            <a:r>
              <a:rPr dirty="0" sz="1800" spc="-85">
                <a:latin typeface="Arial"/>
                <a:cs typeface="Arial"/>
              </a:rPr>
              <a:t>maison </a:t>
            </a:r>
            <a:r>
              <a:rPr dirty="0" sz="1800" spc="-114">
                <a:latin typeface="Arial"/>
                <a:cs typeface="Arial"/>
              </a:rPr>
              <a:t>dans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l’attente  </a:t>
            </a:r>
            <a:r>
              <a:rPr dirty="0" sz="1800" spc="-60">
                <a:latin typeface="Arial"/>
                <a:cs typeface="Arial"/>
              </a:rPr>
              <a:t>du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résultat.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22207" y="6236208"/>
            <a:ext cx="405383" cy="40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2208" y="6236208"/>
            <a:ext cx="405383" cy="405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0447" y="196342"/>
            <a:ext cx="540194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74800" marR="5080" indent="-1562735">
              <a:lnSpc>
                <a:spcPct val="100000"/>
              </a:lnSpc>
              <a:spcBef>
                <a:spcPts val="95"/>
              </a:spcBef>
            </a:pPr>
            <a:r>
              <a:rPr dirty="0" spc="-330"/>
              <a:t>Modes </a:t>
            </a:r>
            <a:r>
              <a:rPr dirty="0" spc="-220"/>
              <a:t>de </a:t>
            </a:r>
            <a:r>
              <a:rPr dirty="0" spc="-265"/>
              <a:t>transmission  </a:t>
            </a:r>
            <a:r>
              <a:rPr dirty="0" spc="-335"/>
              <a:t>COVID-19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6788" y="1620977"/>
            <a:ext cx="4721225" cy="1687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SzPct val="120312"/>
              <a:buFont typeface="Arial"/>
              <a:buChar char="•"/>
              <a:tabLst>
                <a:tab pos="355600" algn="l"/>
              </a:tabLst>
            </a:pPr>
            <a:r>
              <a:rPr dirty="0" sz="3200" spc="-55">
                <a:latin typeface="Georgia"/>
                <a:cs typeface="Georgia"/>
              </a:rPr>
              <a:t>Gouttelettes </a:t>
            </a:r>
            <a:r>
              <a:rPr dirty="0" sz="3200" spc="-130">
                <a:latin typeface="Georgia"/>
                <a:cs typeface="Georgia"/>
              </a:rPr>
              <a:t>(≤ </a:t>
            </a:r>
            <a:r>
              <a:rPr dirty="0" sz="3200" spc="-15">
                <a:latin typeface="Georgia"/>
                <a:cs typeface="Georgia"/>
              </a:rPr>
              <a:t>2</a:t>
            </a:r>
            <a:r>
              <a:rPr dirty="0" sz="3200" spc="-45">
                <a:latin typeface="Georgia"/>
                <a:cs typeface="Georgia"/>
              </a:rPr>
              <a:t> </a:t>
            </a:r>
            <a:r>
              <a:rPr dirty="0" sz="3200" spc="-30">
                <a:latin typeface="Georgia"/>
                <a:cs typeface="Georgia"/>
              </a:rPr>
              <a:t>mètres)</a:t>
            </a:r>
            <a:endParaRPr sz="3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SzPct val="120312"/>
              <a:buChar char="•"/>
              <a:tabLst>
                <a:tab pos="355600" algn="l"/>
              </a:tabLst>
            </a:pPr>
            <a:r>
              <a:rPr dirty="0" sz="3200" spc="-145">
                <a:latin typeface="Arial"/>
                <a:cs typeface="Arial"/>
              </a:rPr>
              <a:t>Contact </a:t>
            </a:r>
            <a:r>
              <a:rPr dirty="0" sz="3200" spc="-60">
                <a:latin typeface="Arial"/>
                <a:cs typeface="Arial"/>
              </a:rPr>
              <a:t>(direct </a:t>
            </a:r>
            <a:r>
              <a:rPr dirty="0" sz="3200" spc="-5">
                <a:latin typeface="Arial"/>
                <a:cs typeface="Arial"/>
              </a:rPr>
              <a:t>et</a:t>
            </a:r>
            <a:r>
              <a:rPr dirty="0" sz="3200" spc="-34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indirect)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120312"/>
              <a:buChar char="•"/>
              <a:tabLst>
                <a:tab pos="355600" algn="l"/>
              </a:tabLst>
            </a:pPr>
            <a:r>
              <a:rPr dirty="0" sz="3200" spc="-125">
                <a:latin typeface="Arial"/>
                <a:cs typeface="Arial"/>
              </a:rPr>
              <a:t>Aérienne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8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SONYA BARRETTE</dc:creator>
  <dc:title>En bref</dc:title>
  <dcterms:created xsi:type="dcterms:W3CDTF">2021-05-07T15:45:54Z</dcterms:created>
  <dcterms:modified xsi:type="dcterms:W3CDTF">2021-05-07T15:45:54Z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2021-05-07T00:00:00Z</vt:filetime>
  </property>
</Properties>
</file>