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76" r:id="rId8"/>
    <p:sldId id="277" r:id="rId9"/>
    <p:sldId id="278" r:id="rId10"/>
    <p:sldId id="279" r:id="rId11"/>
    <p:sldId id="280" r:id="rId12"/>
    <p:sldId id="288" r:id="rId13"/>
    <p:sldId id="312" r:id="rId14"/>
    <p:sldId id="313" r:id="rId15"/>
    <p:sldId id="289" r:id="rId16"/>
    <p:sldId id="269" r:id="rId17"/>
    <p:sldId id="285" r:id="rId18"/>
    <p:sldId id="290" r:id="rId19"/>
    <p:sldId id="268" r:id="rId20"/>
    <p:sldId id="284" r:id="rId21"/>
    <p:sldId id="291" r:id="rId22"/>
    <p:sldId id="270" r:id="rId23"/>
    <p:sldId id="283" r:id="rId24"/>
    <p:sldId id="314" r:id="rId25"/>
    <p:sldId id="302" r:id="rId26"/>
    <p:sldId id="297" r:id="rId27"/>
    <p:sldId id="298" r:id="rId28"/>
    <p:sldId id="300" r:id="rId29"/>
    <p:sldId id="303" r:id="rId30"/>
    <p:sldId id="305" r:id="rId31"/>
    <p:sldId id="309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D4D4D"/>
    <a:srgbClr val="454545"/>
    <a:srgbClr val="1C1C1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iusss-capitalenationale.gouv.qc.ca/sites/d8/files/docs/ProfSante/MD/DSP_CN00226-Demande-reference-soins-services-proximite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iusss-capitalenationale.gouv.qc.ca/sites/d8/files/docs/ProfSante/MD/DSP_CN00226-Demande-reference-soins-services-proximite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7" y="1340398"/>
            <a:ext cx="8361229" cy="2098226"/>
          </a:xfrm>
        </p:spPr>
        <p:txBody>
          <a:bodyPr/>
          <a:lstStyle/>
          <a:p>
            <a:r>
              <a:rPr lang="fr-CA" sz="3600" dirty="0" smtClean="0">
                <a:solidFill>
                  <a:schemeClr val="tx1"/>
                </a:solidFill>
              </a:rPr>
              <a:t>Faciliter vos références en services gériatriques spécialisés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Par</a:t>
            </a:r>
          </a:p>
          <a:p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Karine Ménard </a:t>
            </a:r>
          </a:p>
          <a:p>
            <a:r>
              <a:rPr lang="fr-CA" dirty="0">
                <a:solidFill>
                  <a:schemeClr val="tx1"/>
                </a:solidFill>
              </a:rPr>
              <a:t>I</a:t>
            </a:r>
            <a:r>
              <a:rPr lang="fr-CA" dirty="0" smtClean="0">
                <a:solidFill>
                  <a:schemeClr val="tx1"/>
                </a:solidFill>
              </a:rPr>
              <a:t>nfirmière clinicienne et ressource territoriale Plan Alzheimer CIUSSSCN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86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20240" y="893373"/>
            <a:ext cx="9601200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Exigences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44" y="134614"/>
            <a:ext cx="3219167" cy="1828609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4" y="3981754"/>
            <a:ext cx="11792742" cy="1516321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4" y="2402990"/>
            <a:ext cx="9149768" cy="1283919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27" y="2442053"/>
            <a:ext cx="2638960" cy="1205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11022" y="3981754"/>
            <a:ext cx="2210417" cy="937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8686800" y="3296933"/>
            <a:ext cx="1512559" cy="1153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0351760" y="3449333"/>
            <a:ext cx="64470" cy="571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9725122" y="2880884"/>
            <a:ext cx="2134645" cy="457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6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14984" y="484632"/>
            <a:ext cx="9601200" cy="1344168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Maintenant, il faut l’envoyer…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0"/>
            <a:ext cx="1792224" cy="1792224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649150"/>
            <a:ext cx="11890248" cy="4125619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7" y="1335024"/>
            <a:ext cx="11749268" cy="12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176" y="2852928"/>
            <a:ext cx="9884664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Équipes ambulatoires de psychogériatrie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sz="2800" dirty="0" smtClean="0">
                <a:solidFill>
                  <a:schemeClr val="tx1"/>
                </a:solidFill>
              </a:rPr>
              <a:t>(Chauveau, CHUL, Christ-Roi, Beaupré et </a:t>
            </a:r>
            <a:r>
              <a:rPr lang="fr-CA" sz="2800" dirty="0" err="1" smtClean="0">
                <a:solidFill>
                  <a:schemeClr val="tx1"/>
                </a:solidFill>
              </a:rPr>
              <a:t>Jeffery</a:t>
            </a:r>
            <a:r>
              <a:rPr lang="fr-CA" sz="2800" dirty="0" smtClean="0">
                <a:solidFill>
                  <a:schemeClr val="tx1"/>
                </a:solidFill>
              </a:rPr>
              <a:t>-Hale)</a:t>
            </a:r>
            <a:endParaRPr lang="fr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5" y="54864"/>
            <a:ext cx="4829725" cy="62528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0"/>
            <a:ext cx="4962118" cy="64242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10587" y="1147572"/>
            <a:ext cx="531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Demande de référence pour des soins et des services de proximité</a:t>
            </a:r>
          </a:p>
          <a:p>
            <a:endParaRPr lang="fr-CA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185490" y="3246584"/>
            <a:ext cx="4774861" cy="184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Envoyer le formulaire 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À: Équipe d’admissibilité 2</a:t>
            </a:r>
            <a:r>
              <a:rPr lang="fr-CA" sz="2000" b="1" baseline="30000" dirty="0" smtClean="0">
                <a:solidFill>
                  <a:schemeClr val="tx1"/>
                </a:solidFill>
              </a:rPr>
              <a:t>e</a:t>
            </a:r>
            <a:r>
              <a:rPr lang="fr-CA" sz="2000" b="1" dirty="0" smtClean="0">
                <a:solidFill>
                  <a:schemeClr val="tx1"/>
                </a:solidFill>
              </a:rPr>
              <a:t> ligne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par courriel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2eligne.dsapa.ciussscn@ssss.gouv.qc.ca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088" y="6479143"/>
            <a:ext cx="1125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4"/>
              </a:rPr>
              <a:t>https://</a:t>
            </a:r>
            <a:r>
              <a:rPr lang="fr-CA" sz="1200" dirty="0" smtClean="0">
                <a:hlinkClick r:id="rId4"/>
              </a:rPr>
              <a:t>www.ciusss-capitalenationale.gouv.qc.ca/sites/d8/files/docs/ProfSante/MD/DSP_CN00226-Demande-reference-soins-services-proximite.pdf</a:t>
            </a:r>
            <a:endParaRPr lang="fr-CA" sz="1200" dirty="0" smtClean="0"/>
          </a:p>
          <a:p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77229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10" y="1977399"/>
            <a:ext cx="5093790" cy="41216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4400" y="347472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CA" sz="2800" dirty="0" smtClean="0">
                <a:solidFill>
                  <a:schemeClr val="tx1"/>
                </a:solidFill>
              </a:rPr>
              <a:t>Prescription médicale</a:t>
            </a:r>
            <a:br>
              <a:rPr lang="fr-CA" sz="2800" dirty="0" smtClean="0">
                <a:solidFill>
                  <a:schemeClr val="tx1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>(Encore </a:t>
            </a:r>
            <a:r>
              <a:rPr lang="fr-CA" sz="2000" dirty="0">
                <a:solidFill>
                  <a:srgbClr val="FF0000"/>
                </a:solidFill>
              </a:rPr>
              <a:t>a</a:t>
            </a:r>
            <a:r>
              <a:rPr lang="fr-CA" sz="2000" dirty="0" smtClean="0">
                <a:solidFill>
                  <a:srgbClr val="FF0000"/>
                </a:solidFill>
              </a:rPr>
              <a:t>cceptée pour le moment..)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474534" y="1444752"/>
            <a:ext cx="54530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Coordonnées de la personne et d’un proche</a:t>
            </a:r>
          </a:p>
          <a:p>
            <a:endParaRPr lang="fr-CA" b="1" dirty="0" smtClean="0"/>
          </a:p>
          <a:p>
            <a:r>
              <a:rPr lang="fr-CA" b="1" dirty="0" smtClean="0"/>
              <a:t>Raison de la référence: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/>
              <a:t>Précision diagnostic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/>
              <a:t>Comorbidités ( anxiété, symptômes dépressifs)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/>
              <a:t>Risques associés: dénutrition, déconditionnement..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/>
              <a:t>SCPD …</a:t>
            </a:r>
          </a:p>
          <a:p>
            <a:endParaRPr lang="fr-CA" dirty="0" smtClean="0"/>
          </a:p>
          <a:p>
            <a:r>
              <a:rPr lang="fr-CA" b="1" dirty="0" smtClean="0"/>
              <a:t>Annexer:  </a:t>
            </a:r>
            <a:r>
              <a:rPr lang="fr-CA" dirty="0"/>
              <a:t>S</a:t>
            </a:r>
            <a:r>
              <a:rPr lang="fr-CA" dirty="0" smtClean="0"/>
              <a:t>ommaire hospitalisation</a:t>
            </a:r>
          </a:p>
          <a:p>
            <a:r>
              <a:rPr lang="fr-CA" dirty="0"/>
              <a:t> </a:t>
            </a:r>
            <a:r>
              <a:rPr lang="fr-CA" dirty="0" smtClean="0"/>
              <a:t>               Rapports de consultation</a:t>
            </a:r>
          </a:p>
          <a:p>
            <a:r>
              <a:rPr lang="fr-CA" dirty="0"/>
              <a:t> </a:t>
            </a:r>
            <a:r>
              <a:rPr lang="fr-CA" dirty="0" smtClean="0"/>
              <a:t>               Tests cognitifs + notes…</a:t>
            </a:r>
          </a:p>
          <a:p>
            <a:r>
              <a:rPr lang="fr-CA" dirty="0"/>
              <a:t> </a:t>
            </a:r>
            <a:r>
              <a:rPr lang="fr-CA" dirty="0" smtClean="0"/>
              <a:t>               </a:t>
            </a:r>
          </a:p>
          <a:p>
            <a:endParaRPr lang="fr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611112" y="4626864"/>
            <a:ext cx="4791456" cy="2039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Envoyer le tout</a:t>
            </a:r>
          </a:p>
          <a:p>
            <a:pPr algn="ctr"/>
            <a:r>
              <a:rPr lang="fr-CA" sz="2000" b="1" dirty="0">
                <a:solidFill>
                  <a:schemeClr val="tx1"/>
                </a:solidFill>
              </a:rPr>
              <a:t>À: Équipe d’admissibilité 2</a:t>
            </a:r>
            <a:r>
              <a:rPr lang="fr-CA" sz="2000" b="1" baseline="30000" dirty="0">
                <a:solidFill>
                  <a:schemeClr val="tx1"/>
                </a:solidFill>
              </a:rPr>
              <a:t>e</a:t>
            </a:r>
            <a:r>
              <a:rPr lang="fr-CA" sz="2000" b="1" dirty="0">
                <a:solidFill>
                  <a:schemeClr val="tx1"/>
                </a:solidFill>
              </a:rPr>
              <a:t> </a:t>
            </a:r>
            <a:r>
              <a:rPr lang="fr-CA" sz="2000" b="1" dirty="0" smtClean="0">
                <a:solidFill>
                  <a:schemeClr val="tx1"/>
                </a:solidFill>
              </a:rPr>
              <a:t>ligne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par courriel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2eligne.dsapa.ciussscn@ssss.gouv.qc.ca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9072" y="2103120"/>
            <a:ext cx="9601200" cy="2478024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Clinique interdisciplinaire de la mémoire de l’Hôpital Enfant-Jésus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(CIME)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975" y="9144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CA" sz="3600" dirty="0" smtClean="0">
                <a:solidFill>
                  <a:schemeClr val="tx1"/>
                </a:solidFill>
              </a:rPr>
              <a:t>CRDS</a:t>
            </a:r>
            <a:br>
              <a:rPr lang="fr-CA" sz="3600" dirty="0" smtClean="0">
                <a:solidFill>
                  <a:schemeClr val="tx1"/>
                </a:solidFill>
              </a:rPr>
            </a:br>
            <a:r>
              <a:rPr lang="fr-CA" sz="3600" dirty="0" smtClean="0">
                <a:solidFill>
                  <a:schemeClr val="tx1"/>
                </a:solidFill>
              </a:rPr>
              <a:t>Neurologie</a:t>
            </a:r>
            <a:endParaRPr lang="fr-CA" sz="36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" y="1696211"/>
            <a:ext cx="11355040" cy="4855835"/>
          </a:xfrm>
        </p:spPr>
      </p:pic>
    </p:spTree>
    <p:extLst>
      <p:ext uri="{BB962C8B-B14F-4D97-AF65-F5344CB8AC3E}">
        <p14:creationId xmlns:p14="http://schemas.microsoft.com/office/powerpoint/2010/main" val="24911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8751" y="178873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>
                <a:solidFill>
                  <a:schemeClr val="tx1"/>
                </a:solidFill>
              </a:rPr>
              <a:t>Formulaire de référence </a:t>
            </a:r>
            <a:br>
              <a:rPr lang="fr-CA" sz="3200" dirty="0" smtClean="0">
                <a:solidFill>
                  <a:schemeClr val="tx1"/>
                </a:solidFill>
              </a:rPr>
            </a:br>
            <a:r>
              <a:rPr lang="fr-CA" sz="3200" dirty="0" smtClean="0">
                <a:solidFill>
                  <a:schemeClr val="tx1"/>
                </a:solidFill>
              </a:rPr>
              <a:t>volet neurologie</a:t>
            </a:r>
            <a:br>
              <a:rPr lang="fr-CA" sz="3200" dirty="0" smtClean="0">
                <a:solidFill>
                  <a:schemeClr val="tx1"/>
                </a:solidFill>
              </a:rPr>
            </a:br>
            <a:r>
              <a:rPr lang="fr-CA" sz="3200" dirty="0" smtClean="0">
                <a:solidFill>
                  <a:schemeClr val="tx1"/>
                </a:solidFill>
              </a:rPr>
              <a:t>CIME</a:t>
            </a:r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46" y="89258"/>
            <a:ext cx="5123920" cy="6768742"/>
          </a:xfrm>
        </p:spPr>
      </p:pic>
      <p:sp>
        <p:nvSpPr>
          <p:cNvPr id="3" name="Rectangle à coins arrondis 2"/>
          <p:cNvSpPr/>
          <p:nvPr/>
        </p:nvSpPr>
        <p:spPr>
          <a:xfrm>
            <a:off x="7196328" y="3913632"/>
            <a:ext cx="4215384" cy="1527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Envoyer le formulaire 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À Hôpital de L’Enfant-Jésus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FAX: 418 649-5981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82496" y="1956816"/>
            <a:ext cx="9601200" cy="2807208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Clinique gériatrique de Québec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CGQ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/>
              <a:t/>
            </a:r>
            <a:br>
              <a:rPr lang="fr-CA" dirty="0" smtClean="0"/>
            </a:br>
            <a:endParaRPr lang="fr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016" y="309438"/>
            <a:ext cx="9601200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CRDS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Gériatrie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9" name="Espace réservé du contenu 8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554480"/>
            <a:ext cx="9957816" cy="5164918"/>
          </a:xfrm>
        </p:spPr>
      </p:pic>
    </p:spTree>
    <p:extLst>
      <p:ext uri="{BB962C8B-B14F-4D97-AF65-F5344CB8AC3E}">
        <p14:creationId xmlns:p14="http://schemas.microsoft.com/office/powerpoint/2010/main" val="25796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Plan de la présentation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6112" y="2286000"/>
            <a:ext cx="10076688" cy="3581400"/>
          </a:xfrm>
        </p:spPr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2400" dirty="0" smtClean="0">
                <a:solidFill>
                  <a:schemeClr val="tx1"/>
                </a:solidFill>
              </a:rPr>
              <a:t>1- </a:t>
            </a:r>
            <a:r>
              <a:rPr lang="fr-CA" sz="2800" dirty="0" smtClean="0">
                <a:solidFill>
                  <a:schemeClr val="tx1"/>
                </a:solidFill>
              </a:rPr>
              <a:t>Présentation de l’outil:</a:t>
            </a:r>
          </a:p>
          <a:p>
            <a:pPr marL="0" indent="0">
              <a:buNone/>
            </a:pP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smtClean="0">
                <a:solidFill>
                  <a:srgbClr val="FF0000"/>
                </a:solidFill>
              </a:rPr>
              <a:t>« ALGORITHME DÉCISIONNEL POUR DEMANDE DE SERVICES SPÉCIALISÉS»</a:t>
            </a:r>
          </a:p>
          <a:p>
            <a:pPr marL="0" indent="0" algn="ctr">
              <a:buNone/>
            </a:pPr>
            <a:r>
              <a:rPr lang="fr-CA" b="1" dirty="0" smtClean="0">
                <a:solidFill>
                  <a:schemeClr val="tx1"/>
                </a:solidFill>
              </a:rPr>
              <a:t>(Pour la clientèle évaluée en GMF et présentant troubles cognitifs)</a:t>
            </a:r>
          </a:p>
          <a:p>
            <a:pPr marL="0" indent="0" algn="ctr">
              <a:buNone/>
            </a:pPr>
            <a:endParaRPr lang="fr-C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4989" y="1395639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Clinique gériatrique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de Québec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CGQ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0"/>
            <a:ext cx="5276088" cy="6856237"/>
          </a:xfrm>
        </p:spPr>
      </p:pic>
      <p:sp>
        <p:nvSpPr>
          <p:cNvPr id="5" name="Rectangle à coins arrondis 4"/>
          <p:cNvSpPr/>
          <p:nvPr/>
        </p:nvSpPr>
        <p:spPr>
          <a:xfrm>
            <a:off x="7141464" y="3621024"/>
            <a:ext cx="4480560" cy="2198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Envoyer le formulaire </a:t>
            </a:r>
          </a:p>
          <a:p>
            <a:pPr algn="ctr"/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chemeClr val="tx1"/>
                </a:solidFill>
              </a:rPr>
              <a:t>FAX: </a:t>
            </a:r>
            <a:r>
              <a:rPr lang="fr-CA" sz="2000" b="1" dirty="0">
                <a:solidFill>
                  <a:schemeClr val="tx1"/>
                </a:solidFill>
              </a:rPr>
              <a:t>418 682-7612 	</a:t>
            </a:r>
          </a:p>
          <a:p>
            <a:pPr algn="ctr"/>
            <a:r>
              <a:rPr lang="fr-CA" sz="2000" b="1" dirty="0">
                <a:solidFill>
                  <a:schemeClr val="tx1"/>
                </a:solidFill>
              </a:rPr>
              <a:t>ou </a:t>
            </a:r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c</a:t>
            </a:r>
            <a:r>
              <a:rPr lang="fr-CA" sz="2000" b="1" dirty="0" smtClean="0">
                <a:solidFill>
                  <a:schemeClr val="tx1"/>
                </a:solidFill>
              </a:rPr>
              <a:t>gq.ciussscn@ssss.gouv.qc.ca </a:t>
            </a:r>
            <a:r>
              <a:rPr lang="fr-CA" sz="2400" dirty="0"/>
              <a:t>	</a:t>
            </a:r>
          </a:p>
          <a:p>
            <a:pPr algn="ctr"/>
            <a:endParaRPr lang="fr-C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888" y="2048256"/>
            <a:ext cx="9601200" cy="2944368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Psychiatrie adulte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et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Gérontopsychiatrie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400" b="1" dirty="0" smtClean="0"/>
              <a:t/>
            </a:r>
            <a:br>
              <a:rPr lang="fr-CA" sz="2400" b="1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2700" b="1" dirty="0">
                <a:solidFill>
                  <a:srgbClr val="FF0000"/>
                </a:solidFill>
              </a:rPr>
              <a:t> </a:t>
            </a:r>
            <a:r>
              <a:rPr lang="fr-CA" sz="2400" b="1" dirty="0" smtClean="0"/>
              <a:t/>
            </a:r>
            <a:br>
              <a:rPr lang="fr-CA" sz="2400" b="1" dirty="0" smtClean="0"/>
            </a:br>
            <a:endParaRPr lang="fr-CA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005840" y="4110335"/>
            <a:ext cx="11384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</a:rPr>
              <a:t>Usager </a:t>
            </a:r>
            <a:r>
              <a:rPr lang="fr-CA" sz="2000" b="1" dirty="0">
                <a:solidFill>
                  <a:srgbClr val="FF0000"/>
                </a:solidFill>
              </a:rPr>
              <a:t>ayant déjà un suivi actif en psychiatrie – Le rediriger </a:t>
            </a:r>
            <a:r>
              <a:rPr lang="fr-CA" sz="2000" b="1" dirty="0" smtClean="0">
                <a:solidFill>
                  <a:srgbClr val="FF0000"/>
                </a:solidFill>
              </a:rPr>
              <a:t>vers </a:t>
            </a:r>
            <a:r>
              <a:rPr lang="fr-CA" sz="2000" b="1" dirty="0">
                <a:solidFill>
                  <a:srgbClr val="FF0000"/>
                </a:solidFill>
              </a:rPr>
              <a:t>le psychiatre traitant ou </a:t>
            </a:r>
            <a:r>
              <a:rPr lang="fr-CA" b="1" dirty="0">
                <a:solidFill>
                  <a:srgbClr val="FF0000"/>
                </a:solidFill>
              </a:rPr>
              <a:t>son</a:t>
            </a:r>
            <a:r>
              <a:rPr lang="fr-CA" sz="2000" b="1" dirty="0">
                <a:solidFill>
                  <a:srgbClr val="FF0000"/>
                </a:solidFill>
              </a:rPr>
              <a:t> </a:t>
            </a:r>
            <a:r>
              <a:rPr lang="fr-CA" sz="2000" b="1" dirty="0" smtClean="0">
                <a:solidFill>
                  <a:srgbClr val="FF0000"/>
                </a:solidFill>
              </a:rPr>
              <a:t>équipe</a:t>
            </a:r>
          </a:p>
          <a:p>
            <a:endParaRPr lang="fr-CA" dirty="0"/>
          </a:p>
        </p:txBody>
      </p:sp>
      <p:sp>
        <p:nvSpPr>
          <p:cNvPr id="4" name="Étoile à 5 branches 3"/>
          <p:cNvSpPr/>
          <p:nvPr/>
        </p:nvSpPr>
        <p:spPr>
          <a:xfrm>
            <a:off x="566928" y="3626262"/>
            <a:ext cx="731520" cy="55778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0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5696" y="1152144"/>
            <a:ext cx="9217152" cy="1485900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>
                <a:solidFill>
                  <a:schemeClr val="tx1"/>
                </a:solidFill>
              </a:rPr>
              <a:t>Liste des infirmières pivots </a:t>
            </a:r>
            <a:br>
              <a:rPr lang="fr-CA" sz="3200" dirty="0" smtClean="0">
                <a:solidFill>
                  <a:schemeClr val="tx1"/>
                </a:solidFill>
              </a:rPr>
            </a:br>
            <a:r>
              <a:rPr lang="fr-CA" sz="3200" dirty="0" smtClean="0">
                <a:solidFill>
                  <a:schemeClr val="tx1"/>
                </a:solidFill>
              </a:rPr>
              <a:t>en santé mentale par secteur GMF</a:t>
            </a:r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-126933"/>
            <a:ext cx="4489704" cy="70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2164" y="384048"/>
            <a:ext cx="9601200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CRDS psychiatrie adulte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205233"/>
            <a:ext cx="9162288" cy="5679973"/>
          </a:xfrm>
        </p:spPr>
      </p:pic>
    </p:spTree>
    <p:extLst>
      <p:ext uri="{BB962C8B-B14F-4D97-AF65-F5344CB8AC3E}">
        <p14:creationId xmlns:p14="http://schemas.microsoft.com/office/powerpoint/2010/main" val="1637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5" y="54864"/>
            <a:ext cx="4829725" cy="62528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0"/>
            <a:ext cx="4962118" cy="64242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44673" y="377779"/>
            <a:ext cx="53174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/>
              <a:t>Gérontopsychiatrie</a:t>
            </a:r>
            <a:endParaRPr lang="fr-CA" sz="3200" dirty="0" smtClean="0"/>
          </a:p>
          <a:p>
            <a:endParaRPr lang="fr-CA" sz="2800" dirty="0" smtClean="0"/>
          </a:p>
          <a:p>
            <a:r>
              <a:rPr lang="fr-CA" sz="2400" dirty="0" smtClean="0"/>
              <a:t>Demande de référence pour des soins et des services de proximité</a:t>
            </a:r>
          </a:p>
          <a:p>
            <a:endParaRPr lang="fr-CA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185490" y="3246584"/>
            <a:ext cx="4774861" cy="18653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Envoyer le formulaire</a:t>
            </a:r>
          </a:p>
          <a:p>
            <a:pPr algn="ctr"/>
            <a:r>
              <a:rPr lang="fr-CA" sz="2000" b="1" dirty="0">
                <a:solidFill>
                  <a:schemeClr val="tx1"/>
                </a:solidFill>
              </a:rPr>
              <a:t>À: Équipe d’admissibilité 2</a:t>
            </a:r>
            <a:r>
              <a:rPr lang="fr-CA" sz="2000" b="1" baseline="30000" dirty="0">
                <a:solidFill>
                  <a:schemeClr val="tx1"/>
                </a:solidFill>
              </a:rPr>
              <a:t>e</a:t>
            </a:r>
            <a:r>
              <a:rPr lang="fr-CA" sz="2000" b="1" dirty="0">
                <a:solidFill>
                  <a:schemeClr val="tx1"/>
                </a:solidFill>
              </a:rPr>
              <a:t> </a:t>
            </a:r>
            <a:r>
              <a:rPr lang="fr-CA" sz="2000" b="1" dirty="0" smtClean="0">
                <a:solidFill>
                  <a:schemeClr val="tx1"/>
                </a:solidFill>
              </a:rPr>
              <a:t>ligne</a:t>
            </a:r>
            <a:endParaRPr lang="fr-CA" sz="2000" b="1" dirty="0">
              <a:solidFill>
                <a:schemeClr val="tx1"/>
              </a:solidFill>
            </a:endParaRP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 par courriel</a:t>
            </a: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2eligne.dsapa.ciussscn@ssss.gouv.qc.ca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088" y="6479143"/>
            <a:ext cx="1125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hlinkClick r:id="rId4"/>
              </a:rPr>
              <a:t>https://</a:t>
            </a:r>
            <a:r>
              <a:rPr lang="fr-CA" sz="1200" dirty="0" smtClean="0">
                <a:hlinkClick r:id="rId4"/>
              </a:rPr>
              <a:t>www.ciusss-capitalenationale.gouv.qc.ca/sites/d8/files/docs/ProfSante/MD/DSP_CN00226-Demande-reference-soins-services-proximite.pdf</a:t>
            </a:r>
            <a:endParaRPr lang="fr-CA" sz="1200" dirty="0" smtClean="0"/>
          </a:p>
          <a:p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94846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Après les consultations en services spécialisés…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171700"/>
            <a:ext cx="10369296" cy="3695700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Retour au médecin de famille référant avec recommandations pour le suivi en GMF</a:t>
            </a:r>
          </a:p>
          <a:p>
            <a:pPr marL="0" indent="0">
              <a:buNone/>
            </a:pPr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Référence ultérieure possible à la même équipe si évolution défavorable ou nouveau besoin identifié (compatible avec les services offerts par cette équipe)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>
                <a:solidFill>
                  <a:srgbClr val="FF0000"/>
                </a:solidFill>
              </a:rPr>
              <a:t>Important: </a:t>
            </a:r>
            <a:r>
              <a:rPr lang="fr-CA" dirty="0" smtClean="0">
                <a:solidFill>
                  <a:schemeClr val="tx1"/>
                </a:solidFill>
              </a:rPr>
              <a:t>Il faut s’assurer d’orienter la personne vers l’équipe la plus outillée pour répondre à ce nouveau besoin.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529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925312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Questions/commentaires?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6" y="2319528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1491805" y="429768"/>
            <a:ext cx="9793224" cy="329184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176" y="795528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Exercices intégrateurs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03" y="3004947"/>
            <a:ext cx="3517773" cy="35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clinique #1</a:t>
            </a:r>
            <a:endParaRPr lang="fr-C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014984" y="1124713"/>
            <a:ext cx="9549384" cy="522147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Monsieur </a:t>
            </a:r>
            <a:r>
              <a:rPr lang="fr-CA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Lermite</a:t>
            </a: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82 ans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ATCD: HTA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Divorcé depuis 25 ans.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enfants, aucun contact avec eux depuis 10 ans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Habite seul dans sa maison. Aucun réseau connu.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TS le visite à la demande des voisins qui ont manifesté leur inquiétude en appelant au CLSC.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remarque que monsieur porte des vêtements sales et un manque d’hygiène important. Beaucoup de fumée dans la maison et un poêle à bois qui ne semble pas fonctionner normalement.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 répète beaucoup et semble avoir des problèmes de mémoire.</a:t>
            </a: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69" y="193970"/>
            <a:ext cx="1615440" cy="43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clinique # 2</a:t>
            </a:r>
            <a:endParaRPr lang="fr-C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256" y="1298448"/>
            <a:ext cx="10296144" cy="526161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Mme Ivonne Têtue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ans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ATCD: Diabète, HTA, IRC, apnée du sommeil, dépression et vessie hyperactive.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 il y a 1 mois.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Médication: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Diamicron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60mg 2co HS,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lasix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mg,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Lorazepam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0.5 mg HS,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Elavil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Ramipril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Amlodipine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Lyrica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Vesicare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 avec sa fille dans sa maison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Depuis 3 mois, Mme a fait 2 chutes. Elle se lève la nuit. Elle semble désorientée.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a peu d’appétit et se plaint de nausées. </a:t>
            </a:r>
            <a:r>
              <a:rPr lang="fr-C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artiellement soulagée par la prise de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Gravol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Perte de 10 </a:t>
            </a:r>
            <a:r>
              <a:rPr lang="fr-CA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lbs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cours des 2 derniers mois. Sa fille a tent</a:t>
            </a:r>
            <a:r>
              <a:rPr lang="fr-C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faire manger davantage mais elle se fâche alors elle n’insiste pas.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 inquiète car Mme range des objets au mauvais endroit et se répète beaucoup.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Visite au GMF: MEEM: 24/30 et Moca: 18/30 </a:t>
            </a:r>
          </a:p>
          <a:p>
            <a:pPr marL="0" indent="0">
              <a:buNone/>
            </a:pPr>
            <a:endPara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fr-CA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0" y="0"/>
            <a:ext cx="2494788" cy="24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Algorithme décisionnel 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solidFill>
                  <a:schemeClr val="tx1"/>
                </a:solidFill>
              </a:rPr>
              <a:t>Groupe de travail: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Dr Louis </a:t>
            </a:r>
            <a:r>
              <a:rPr lang="fr-CA" dirty="0" err="1" smtClean="0">
                <a:solidFill>
                  <a:schemeClr val="tx1"/>
                </a:solidFill>
              </a:rPr>
              <a:t>Verret</a:t>
            </a:r>
            <a:r>
              <a:rPr lang="fr-CA" dirty="0" smtClean="0">
                <a:solidFill>
                  <a:schemeClr val="tx1"/>
                </a:solidFill>
              </a:rPr>
              <a:t>: Neurologue ( représentant le volet neurologie)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Dre Marie-Pierre Fortin:  Gériatre ( représentante de la CGQ)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Dr Claude </a:t>
            </a:r>
            <a:r>
              <a:rPr lang="fr-CA" dirty="0" err="1" smtClean="0">
                <a:solidFill>
                  <a:schemeClr val="tx1"/>
                </a:solidFill>
              </a:rPr>
              <a:t>Patry</a:t>
            </a:r>
            <a:r>
              <a:rPr lang="fr-CA" dirty="0" smtClean="0">
                <a:solidFill>
                  <a:schemeClr val="tx1"/>
                </a:solidFill>
              </a:rPr>
              <a:t>:  Md de famille ( représentant des services ambulatoires de psychogériatrie)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Mme Sylvie Avoine (responsable des trajectoires SAPA)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Karine Ménard </a:t>
            </a:r>
            <a:r>
              <a:rPr lang="fr-CA" dirty="0" err="1" smtClean="0">
                <a:solidFill>
                  <a:schemeClr val="tx1"/>
                </a:solidFill>
              </a:rPr>
              <a:t>infcl</a:t>
            </a:r>
            <a:r>
              <a:rPr lang="fr-CA" dirty="0" smtClean="0">
                <a:solidFill>
                  <a:schemeClr val="tx1"/>
                </a:solidFill>
              </a:rPr>
              <a:t> et Ressource territoriale Plan Alzheimer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Autres personnes consultées (</a:t>
            </a:r>
            <a:r>
              <a:rPr lang="fr-CA" sz="1800" dirty="0">
                <a:solidFill>
                  <a:schemeClr val="tx1"/>
                </a:solidFill>
              </a:rPr>
              <a:t>Dr Jean-François Côté: </a:t>
            </a:r>
            <a:r>
              <a:rPr lang="fr-CA" sz="1800" dirty="0" err="1" smtClean="0">
                <a:solidFill>
                  <a:schemeClr val="tx1"/>
                </a:solidFill>
              </a:rPr>
              <a:t>Gérontopsychiatre</a:t>
            </a:r>
            <a:r>
              <a:rPr lang="fr-CA" sz="1800" dirty="0" smtClean="0">
                <a:solidFill>
                  <a:schemeClr val="tx1"/>
                </a:solidFill>
              </a:rPr>
              <a:t>, Marie-Claude Pothier-Corbeil CGQ..)</a:t>
            </a:r>
            <a:endParaRPr lang="fr-C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97" y="1255397"/>
            <a:ext cx="3038475" cy="18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clinique # 3</a:t>
            </a:r>
            <a:endParaRPr lang="fr-C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71016"/>
            <a:ext cx="10735056" cy="5120640"/>
          </a:xfrm>
        </p:spPr>
        <p:txBody>
          <a:bodyPr>
            <a:normAutofit fontScale="85000" lnSpcReduction="20000"/>
          </a:bodyPr>
          <a:lstStyle/>
          <a:p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Homme de 64 ans, consulte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Professeur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français au primaire. Pré-retraite, travaille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temps partiel, </a:t>
            </a:r>
          </a:p>
          <a:p>
            <a:pPr marL="530352" lvl="1" indent="0">
              <a:buNone/>
            </a:pP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pas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problème majeur selon lui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ATCD: Diabète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Médication: AAS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20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Glucophage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200" i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Lipitor</a:t>
            </a:r>
            <a:endParaRPr lang="fr-CA" sz="22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frères MA (fratrie de 5); père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Plaintes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cognitives depuis 6-12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conversation de groupe; cherche les mots. Oublie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informations/conversations?</a:t>
            </a:r>
          </a:p>
          <a:p>
            <a:pPr marL="530352" lvl="1" indent="0">
              <a:buNone/>
            </a:pPr>
            <a:endParaRPr lang="fr-CA" sz="2200" i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MMSE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27/30.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Erreurs: 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oublie 1 mot sur 3; répète: "pas de si mais de mais"; erreur sur le jour: (lundi au lieu de </a:t>
            </a:r>
            <a:r>
              <a:rPr lang="fr-CA" sz="22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mardi)</a:t>
            </a:r>
          </a:p>
          <a:p>
            <a:pPr marL="530352" lvl="1" indent="0">
              <a:buNone/>
            </a:pPr>
            <a:endParaRPr lang="fr-CA" sz="2200" i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i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MoCA</a:t>
            </a:r>
            <a:r>
              <a:rPr lang="fr-CA" sz="2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23/30. Erreurs: oublie 1 mot/5; Hippopotame au lieu de rhino, oie au lieu de chameau; 1 erreur dans l'horloge; erreur dans le TRAIL; erreur sur le jour: (lundi au lieu de mardi); Erreur à répéter 1 phrase</a:t>
            </a:r>
          </a:p>
          <a:p>
            <a:pPr marL="0" indent="0">
              <a:buNone/>
            </a:pPr>
            <a:r>
              <a:rPr lang="fr-CA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fr-CA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91" y="32009"/>
            <a:ext cx="2894053" cy="20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888" y="320040"/>
            <a:ext cx="9601200" cy="1485900"/>
          </a:xfrm>
        </p:spPr>
        <p:txBody>
          <a:bodyPr/>
          <a:lstStyle/>
          <a:p>
            <a:pPr algn="ctr"/>
            <a:r>
              <a:rPr lang="fr-CA" sz="3200" dirty="0" smtClean="0">
                <a:solidFill>
                  <a:schemeClr val="tx1"/>
                </a:solidFill>
              </a:rPr>
              <a:t>Cas clinique # 4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235" y="841248"/>
            <a:ext cx="9738360" cy="6126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Mme </a:t>
            </a:r>
            <a:r>
              <a:rPr lang="fr-CA" dirty="0" err="1" smtClean="0">
                <a:solidFill>
                  <a:schemeClr val="tx1"/>
                </a:solidFill>
              </a:rPr>
              <a:t>Delagarde</a:t>
            </a:r>
            <a:r>
              <a:rPr lang="fr-CA" dirty="0" smtClean="0">
                <a:solidFill>
                  <a:schemeClr val="tx1"/>
                </a:solidFill>
              </a:rPr>
              <a:t> 65 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</a:rPr>
              <a:t>ATCD: MAB, délirium, HTA et MCAS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Médication: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Risperdal 0,5 mg BID, </a:t>
            </a:r>
            <a:r>
              <a:rPr lang="fr-CA" dirty="0" err="1" smtClean="0">
                <a:solidFill>
                  <a:schemeClr val="tx1"/>
                </a:solidFill>
              </a:rPr>
              <a:t>Diovan</a:t>
            </a:r>
            <a:r>
              <a:rPr lang="fr-CA" dirty="0" smtClean="0">
                <a:solidFill>
                  <a:schemeClr val="tx1"/>
                </a:solidFill>
              </a:rPr>
              <a:t> 80 mg, </a:t>
            </a:r>
            <a:r>
              <a:rPr lang="fr-CA" dirty="0" err="1" smtClean="0">
                <a:solidFill>
                  <a:schemeClr val="tx1"/>
                </a:solidFill>
              </a:rPr>
              <a:t>Cardizem</a:t>
            </a:r>
            <a:r>
              <a:rPr lang="fr-CA" dirty="0" smtClean="0">
                <a:solidFill>
                  <a:schemeClr val="tx1"/>
                </a:solidFill>
              </a:rPr>
              <a:t> 240 mg, </a:t>
            </a:r>
            <a:r>
              <a:rPr lang="fr-CA" dirty="0" err="1" smtClean="0">
                <a:solidFill>
                  <a:schemeClr val="tx1"/>
                </a:solidFill>
              </a:rPr>
              <a:t>Effexor</a:t>
            </a:r>
            <a:r>
              <a:rPr lang="fr-CA" dirty="0" smtClean="0">
                <a:solidFill>
                  <a:schemeClr val="tx1"/>
                </a:solidFill>
              </a:rPr>
              <a:t> XR 150 mg, </a:t>
            </a:r>
          </a:p>
          <a:p>
            <a:pPr marL="0" indent="0">
              <a:buNone/>
            </a:pPr>
            <a:r>
              <a:rPr lang="fr-CA" dirty="0" err="1" smtClean="0">
                <a:solidFill>
                  <a:schemeClr val="tx1"/>
                </a:solidFill>
              </a:rPr>
              <a:t>Lipitor</a:t>
            </a:r>
            <a:r>
              <a:rPr lang="fr-CA" dirty="0" smtClean="0">
                <a:solidFill>
                  <a:schemeClr val="tx1"/>
                </a:solidFill>
              </a:rPr>
              <a:t> 10 mg, Rivotril 0,25mg HS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Se présente au GMF avec son mari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</a:rPr>
              <a:t>Observations: Changement </a:t>
            </a:r>
            <a:r>
              <a:rPr lang="fr-CA" dirty="0">
                <a:solidFill>
                  <a:schemeClr val="tx1"/>
                </a:solidFill>
              </a:rPr>
              <a:t>de la démarche avec tremblement du bras 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/>
                </a:solidFill>
              </a:rPr>
              <a:t>Raison de consultation: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Plus anxieuse depuis 6 mois, parfois agitée. Se lève souvent la nuit.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Prends son mari pour un étranger.</a:t>
            </a:r>
          </a:p>
          <a:p>
            <a:pPr marL="530352" lvl="1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« Il est comme mon Yvon mais ce n’est pas mon Yvon»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Dit voir des enfants à l’arrière de sa maison alors qu’il n’y en a pas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Détérioration de la mémoire ( se répète et faite répéter, difficultés d’organisation..)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MEEM: 28/30 ( 2/3 au rappel, pentagones)</a:t>
            </a:r>
          </a:p>
          <a:p>
            <a:pPr marL="0" indent="0">
              <a:buNone/>
            </a:pPr>
            <a:r>
              <a:rPr lang="fr-CA" dirty="0" err="1" smtClean="0">
                <a:solidFill>
                  <a:schemeClr val="tx1"/>
                </a:solidFill>
              </a:rPr>
              <a:t>MoCa</a:t>
            </a:r>
            <a:r>
              <a:rPr lang="fr-CA" dirty="0" smtClean="0">
                <a:solidFill>
                  <a:schemeClr val="tx1"/>
                </a:solidFill>
              </a:rPr>
              <a:t>: 24/30 ( cube, horloge 2/3, calcul 2/3, rappel 2/5 ( 3/5 avec catégorie et 5/5 avec choix multiples)</a:t>
            </a: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42" y="71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83208" y="2359152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6600" dirty="0" smtClean="0"/>
              <a:t>Fin</a:t>
            </a:r>
            <a:endParaRPr lang="fr-CA" sz="6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0"/>
            <a:ext cx="9560853" cy="68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53" y="0"/>
            <a:ext cx="9916751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Équipes spécialisées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" y="2322576"/>
            <a:ext cx="12035739" cy="1261871"/>
          </a:xfrm>
        </p:spPr>
      </p:pic>
    </p:spTree>
    <p:extLst>
      <p:ext uri="{BB962C8B-B14F-4D97-AF65-F5344CB8AC3E}">
        <p14:creationId xmlns:p14="http://schemas.microsoft.com/office/powerpoint/2010/main" val="33538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7904" y="306348"/>
            <a:ext cx="9601200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Clientèle cible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6068" y="5623561"/>
            <a:ext cx="123459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dirty="0">
                <a:solidFill>
                  <a:srgbClr val="FF0000"/>
                </a:solidFill>
              </a:rPr>
              <a:t>Souffrir de plusieurs maladies ou d’une maladie chronique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dirty="0">
                <a:solidFill>
                  <a:srgbClr val="FF0000"/>
                </a:solidFill>
              </a:rPr>
              <a:t>Prendre de nombreux médicaments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dirty="0">
                <a:solidFill>
                  <a:srgbClr val="FF0000"/>
                </a:solidFill>
              </a:rPr>
              <a:t>Être à risque de se dénutrir, d’avoir besoin d’aide pour les activités </a:t>
            </a:r>
            <a:r>
              <a:rPr lang="fr-CA" sz="1400" b="1" dirty="0" smtClean="0">
                <a:solidFill>
                  <a:srgbClr val="FF0000"/>
                </a:solidFill>
              </a:rPr>
              <a:t>quotidiennes</a:t>
            </a:r>
            <a:endParaRPr lang="fr-CA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dirty="0">
                <a:solidFill>
                  <a:srgbClr val="FF0000"/>
                </a:solidFill>
              </a:rPr>
              <a:t>Être à risque de présenter des difficultés psychologiques et sociales</a:t>
            </a:r>
          </a:p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9" name="Flèche vers le bas 8"/>
          <p:cNvSpPr/>
          <p:nvPr/>
        </p:nvSpPr>
        <p:spPr>
          <a:xfrm>
            <a:off x="1275588" y="26095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vers le bas 9"/>
          <p:cNvSpPr/>
          <p:nvPr/>
        </p:nvSpPr>
        <p:spPr>
          <a:xfrm>
            <a:off x="4303776" y="26325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vers le bas 11"/>
          <p:cNvSpPr/>
          <p:nvPr/>
        </p:nvSpPr>
        <p:spPr>
          <a:xfrm>
            <a:off x="7400544" y="26628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vers le bas 10"/>
          <p:cNvSpPr/>
          <p:nvPr/>
        </p:nvSpPr>
        <p:spPr>
          <a:xfrm>
            <a:off x="10428732" y="26095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Espace réservé du contenu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" y="1347658"/>
            <a:ext cx="12035739" cy="1261871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" y="3650839"/>
            <a:ext cx="11749609" cy="1647811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1371600" y="4619671"/>
            <a:ext cx="521208" cy="1031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696712" y="4709160"/>
            <a:ext cx="795528" cy="914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" y="1459212"/>
            <a:ext cx="11842451" cy="2823028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2" y="4338338"/>
            <a:ext cx="11866144" cy="2405851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49585" y="5020055"/>
            <a:ext cx="1124712" cy="1042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Étoile à 5 branches 15"/>
          <p:cNvSpPr/>
          <p:nvPr/>
        </p:nvSpPr>
        <p:spPr>
          <a:xfrm>
            <a:off x="1146281" y="3477885"/>
            <a:ext cx="466344" cy="55493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Espace réservé du contenu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1" y="205518"/>
            <a:ext cx="10911027" cy="11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70262" y="435521"/>
            <a:ext cx="9601200" cy="14859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Professionnels des équipes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4425696"/>
            <a:ext cx="3121152" cy="2432304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5" y="1351468"/>
            <a:ext cx="11820597" cy="29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1886</TotalTime>
  <Words>982</Words>
  <Application>Microsoft Office PowerPoint</Application>
  <PresentationFormat>Grand écran</PresentationFormat>
  <Paragraphs>144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Wingdings</vt:lpstr>
      <vt:lpstr>Crop</vt:lpstr>
      <vt:lpstr>Faciliter vos références en services gériatriques spécialisés</vt:lpstr>
      <vt:lpstr>Plan de la présentation</vt:lpstr>
      <vt:lpstr>Algorithme décisionnel  </vt:lpstr>
      <vt:lpstr>Présentation PowerPoint</vt:lpstr>
      <vt:lpstr>Présentation PowerPoint</vt:lpstr>
      <vt:lpstr>Équipes spécialisées</vt:lpstr>
      <vt:lpstr>Clientèle cible</vt:lpstr>
      <vt:lpstr>Présentation PowerPoint</vt:lpstr>
      <vt:lpstr>Professionnels des équipes</vt:lpstr>
      <vt:lpstr>Exigences</vt:lpstr>
      <vt:lpstr>Maintenant, il faut l’envoyer…</vt:lpstr>
      <vt:lpstr>Équipes ambulatoires de psychogériatrie (Chauveau, CHUL, Christ-Roi, Beaupré et Jeffery-Hale)</vt:lpstr>
      <vt:lpstr>Présentation PowerPoint</vt:lpstr>
      <vt:lpstr>Prescription médicale (Encore acceptée pour le moment..) </vt:lpstr>
      <vt:lpstr>Clinique interdisciplinaire de la mémoire de l’Hôpital Enfant-Jésus (CIME)</vt:lpstr>
      <vt:lpstr>CRDS Neurologie</vt:lpstr>
      <vt:lpstr>Formulaire de référence  volet neurologie CIME</vt:lpstr>
      <vt:lpstr>Clinique gériatrique de Québec CGQ  </vt:lpstr>
      <vt:lpstr>CRDS Gériatrie</vt:lpstr>
      <vt:lpstr>Clinique gériatrique  de Québec CGQ</vt:lpstr>
      <vt:lpstr>Psychiatrie adulte et Gérontopsychiatrie     </vt:lpstr>
      <vt:lpstr>Liste des infirmières pivots  en santé mentale par secteur GMF</vt:lpstr>
      <vt:lpstr>CRDS psychiatrie adulte</vt:lpstr>
      <vt:lpstr>Présentation PowerPoint</vt:lpstr>
      <vt:lpstr>Après les consultations en services spécialisés… </vt:lpstr>
      <vt:lpstr> Questions/commentaires?</vt:lpstr>
      <vt:lpstr>  Exercices intégrateurs</vt:lpstr>
      <vt:lpstr>Cas clinique #1</vt:lpstr>
      <vt:lpstr>Cas clinique # 2</vt:lpstr>
      <vt:lpstr>Cas clinique # 3</vt:lpstr>
      <vt:lpstr>Cas clinique # 4 </vt:lpstr>
      <vt:lpstr>Présentation PowerPoint</vt:lpstr>
    </vt:vector>
  </TitlesOfParts>
  <Company>CIUSSS de la Capitale-Nationale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 vos références en services gériatriques spécialisés</dc:title>
  <dc:creator>Karine Menard</dc:creator>
  <cp:lastModifiedBy>Karine Menard</cp:lastModifiedBy>
  <cp:revision>99</cp:revision>
  <dcterms:created xsi:type="dcterms:W3CDTF">2020-11-05T16:45:48Z</dcterms:created>
  <dcterms:modified xsi:type="dcterms:W3CDTF">2021-06-11T17:17:07Z</dcterms:modified>
</cp:coreProperties>
</file>