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314" r:id="rId4"/>
    <p:sldId id="288" r:id="rId5"/>
    <p:sldId id="320" r:id="rId6"/>
    <p:sldId id="309" r:id="rId7"/>
    <p:sldId id="311" r:id="rId8"/>
    <p:sldId id="295" r:id="rId9"/>
    <p:sldId id="305" r:id="rId10"/>
    <p:sldId id="315" r:id="rId11"/>
    <p:sldId id="321" r:id="rId12"/>
    <p:sldId id="316" r:id="rId13"/>
    <p:sldId id="317" r:id="rId14"/>
    <p:sldId id="318" r:id="rId15"/>
    <p:sldId id="319" r:id="rId16"/>
    <p:sldId id="307" r:id="rId17"/>
    <p:sldId id="30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Desprez" initials="MD" lastIdx="12" clrIdx="0">
    <p:extLst>
      <p:ext uri="{19B8F6BF-5375-455C-9EA6-DF929625EA0E}">
        <p15:presenceInfo xmlns:p15="http://schemas.microsoft.com/office/powerpoint/2012/main" userId="d3f6f7288dee7a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F8B000"/>
    <a:srgbClr val="F47920"/>
    <a:srgbClr val="606CB1"/>
    <a:srgbClr val="80AB5C"/>
    <a:srgbClr val="D77A7C"/>
    <a:srgbClr val="FFDD00"/>
    <a:srgbClr val="92A3C6"/>
    <a:srgbClr val="A49089"/>
    <a:srgbClr val="FF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4" autoAdjust="0"/>
    <p:restoredTop sz="94674" autoAdjust="0"/>
  </p:normalViewPr>
  <p:slideViewPr>
    <p:cSldViewPr showGuides="1">
      <p:cViewPr varScale="1">
        <p:scale>
          <a:sx n="109" d="100"/>
          <a:sy n="109" d="100"/>
        </p:scale>
        <p:origin x="1598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4601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4:33:02.554" idx="8">
    <p:pos x="146" y="14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BD095-7102-4FFC-AAB9-7E9600DC4BA4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FD963-3935-48A8-8319-306D0002B4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835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5F7A-7F6C-4953-BF5C-4A2A8252644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A13F1-978F-45DF-ABC3-38D74E9661D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48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13F1-978F-45DF-ABC3-38D74E9661D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62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 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13F1-978F-45DF-ABC3-38D74E9661D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766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 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13F1-978F-45DF-ABC3-38D74E9661D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57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13F1-978F-45DF-ABC3-38D74E9661DC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611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767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046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94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63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93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900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246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14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8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656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97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DDBD-7C4E-44A9-A16A-C93AD35A298B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62F3-0B26-4D9E-8B26-2775EB719F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46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2" y="-21253"/>
            <a:ext cx="9156892" cy="70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404664"/>
            <a:ext cx="6466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</a:t>
            </a:r>
            <a:r>
              <a:rPr lang="en-US" sz="3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Chaudière-Appalaches</a:t>
            </a:r>
            <a:endParaRPr 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4" y="1484784"/>
            <a:ext cx="673333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27984" y="1700808"/>
            <a:ext cx="4752528" cy="5550425"/>
          </a:xfrm>
          <a:prstGeom prst="rect">
            <a:avLst/>
          </a:prstGeom>
          <a:solidFill>
            <a:srgbClr val="80A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4067944" y="1988840"/>
            <a:ext cx="4988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endParaRPr lang="fr-CA" sz="8000" b="1" dirty="0" smtClean="0">
              <a:solidFill>
                <a:schemeClr val="bg1"/>
              </a:solidFill>
              <a:latin typeface="Avenir LT Std 65 Medium" pitchFamily="34" charset="0"/>
            </a:endParaRPr>
          </a:p>
          <a:p>
            <a:pPr algn="r">
              <a:lnSpc>
                <a:spcPts val="3600"/>
              </a:lnSpc>
            </a:pPr>
            <a:r>
              <a:rPr lang="fr-CA" sz="8000" b="1" dirty="0" smtClean="0">
                <a:solidFill>
                  <a:schemeClr val="bg1"/>
                </a:solidFill>
                <a:latin typeface="Avenir LT Std 65 Medium" pitchFamily="34" charset="0"/>
              </a:rPr>
              <a:t>53,3 %</a:t>
            </a:r>
            <a:r>
              <a:rPr lang="fr-CA" sz="6000" b="1" dirty="0" smtClean="0">
                <a:solidFill>
                  <a:schemeClr val="bg1"/>
                </a:solidFill>
                <a:latin typeface="Avenir LT Std 65 Medium" pitchFamily="34" charset="0"/>
              </a:rPr>
              <a:t> </a:t>
            </a:r>
          </a:p>
          <a:p>
            <a:pPr algn="r">
              <a:lnSpc>
                <a:spcPts val="3600"/>
              </a:lnSpc>
            </a:pPr>
            <a:endParaRPr lang="fr-CA" sz="2000" b="1" dirty="0" smtClean="0">
              <a:solidFill>
                <a:schemeClr val="bg1"/>
              </a:solidFill>
              <a:latin typeface="Avenir LT Std 65 Medium" pitchFamily="34" charset="0"/>
            </a:endParaRPr>
          </a:p>
          <a:p>
            <a:pPr algn="r">
              <a:lnSpc>
                <a:spcPts val="3600"/>
              </a:lnSpc>
            </a:pPr>
            <a:r>
              <a:rPr lang="fr-CA" sz="2400" b="1" dirty="0" smtClean="0">
                <a:solidFill>
                  <a:schemeClr val="bg1"/>
                </a:solidFill>
                <a:latin typeface="Avenir LT Std 65 Medium" pitchFamily="34" charset="0"/>
              </a:rPr>
              <a:t>DES ENFANTS</a:t>
            </a:r>
          </a:p>
          <a:p>
            <a:pPr algn="r">
              <a:lnSpc>
                <a:spcPts val="3600"/>
              </a:lnSpc>
            </a:pPr>
            <a:r>
              <a:rPr lang="fr-CA" sz="2400" b="1" dirty="0" smtClean="0">
                <a:solidFill>
                  <a:schemeClr val="bg1"/>
                </a:solidFill>
                <a:latin typeface="Avenir LT Std 65 Medium" pitchFamily="34" charset="0"/>
              </a:rPr>
              <a:t>PRIS EN CHARGE PAR LA DPJ DE CHAUDIÈRE-APPALACHES</a:t>
            </a:r>
          </a:p>
          <a:p>
            <a:pPr algn="r">
              <a:lnSpc>
                <a:spcPts val="3600"/>
              </a:lnSpc>
            </a:pPr>
            <a:r>
              <a:rPr lang="fr-CA" sz="2400" b="1" dirty="0" smtClean="0">
                <a:solidFill>
                  <a:schemeClr val="bg1"/>
                </a:solidFill>
                <a:latin typeface="Avenir LT Std 65 Medium" pitchFamily="34" charset="0"/>
              </a:rPr>
              <a:t>SONT DEMEURÉS DANS LEUR MILIEU FAMILIAL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" y="0"/>
            <a:ext cx="4013686" cy="306896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131841" y="3068960"/>
            <a:ext cx="6004214" cy="37882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Signalements traités 2020-2021</a:t>
            </a:r>
            <a:br>
              <a:rPr lang="fr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6 665</a:t>
            </a:r>
          </a:p>
          <a:p>
            <a:r>
              <a:rPr lang="fr-C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(augmentation de 8,8 %)</a:t>
            </a:r>
            <a:endParaRPr lang="fr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4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5" y="476672"/>
            <a:ext cx="816601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39" y="1700808"/>
            <a:ext cx="7039322" cy="52502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problématiques les plus retenues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5616" y="785609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Abus physique (25,1 %)</a:t>
            </a:r>
          </a:p>
          <a:p>
            <a:pPr marL="342900" indent="-342900">
              <a:buFontTx/>
              <a:buChar char="-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Négligence (19,8 %)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7848872" cy="63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3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752600"/>
          </a:xfrm>
        </p:spPr>
        <p:txBody>
          <a:bodyPr>
            <a:normAutofit/>
          </a:bodyPr>
          <a:lstStyle/>
          <a:p>
            <a:r>
              <a:rPr lang="fr-CA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fr-CA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4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752600"/>
          </a:xfrm>
        </p:spPr>
        <p:txBody>
          <a:bodyPr>
            <a:normAutofit/>
          </a:bodyPr>
          <a:lstStyle/>
          <a:p>
            <a:r>
              <a:rPr lang="fr-CA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Merci!</a:t>
            </a:r>
            <a:endParaRPr lang="fr-CA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2"/>
          <a:stretch/>
        </p:blipFill>
        <p:spPr>
          <a:xfrm>
            <a:off x="0" y="-10626"/>
            <a:ext cx="6406091" cy="6863016"/>
          </a:xfrm>
        </p:spPr>
      </p:pic>
      <p:sp>
        <p:nvSpPr>
          <p:cNvPr id="3" name="Rectangle 2"/>
          <p:cNvSpPr/>
          <p:nvPr/>
        </p:nvSpPr>
        <p:spPr>
          <a:xfrm>
            <a:off x="2987824" y="1628800"/>
            <a:ext cx="6156176" cy="4032448"/>
          </a:xfrm>
          <a:prstGeom prst="rect">
            <a:avLst/>
          </a:prstGeom>
          <a:solidFill>
            <a:srgbClr val="80A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3419872" y="2060848"/>
            <a:ext cx="54726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fr-CA" sz="5400" b="1" dirty="0" smtClean="0">
                <a:solidFill>
                  <a:schemeClr val="bg1"/>
                </a:solidFill>
                <a:latin typeface="Avenir LT Std 65 Medium" pitchFamily="34" charset="0"/>
              </a:rPr>
              <a:t>117 904</a:t>
            </a:r>
          </a:p>
          <a:p>
            <a:pPr algn="r">
              <a:lnSpc>
                <a:spcPts val="3600"/>
              </a:lnSpc>
            </a:pPr>
            <a:r>
              <a:rPr lang="fr-CA" sz="3200" b="1" dirty="0" smtClean="0">
                <a:solidFill>
                  <a:schemeClr val="bg1"/>
                </a:solidFill>
                <a:latin typeface="Avenir LT Std 65 Medium" pitchFamily="34" charset="0"/>
              </a:rPr>
              <a:t>SIGNALEMENTS TRAITÉS</a:t>
            </a:r>
          </a:p>
          <a:p>
            <a:pPr algn="r">
              <a:lnSpc>
                <a:spcPts val="3600"/>
              </a:lnSpc>
            </a:pPr>
            <a:endParaRPr lang="fr-CA" sz="3200" b="1" dirty="0">
              <a:solidFill>
                <a:schemeClr val="bg1"/>
              </a:solidFill>
              <a:latin typeface="Avenir LT Std 65 Medium" pitchFamily="34" charset="0"/>
            </a:endParaRPr>
          </a:p>
          <a:p>
            <a:pPr algn="r">
              <a:lnSpc>
                <a:spcPts val="3600"/>
              </a:lnSpc>
            </a:pPr>
            <a:r>
              <a:rPr lang="fr-CA" sz="3200" b="1" dirty="0" smtClean="0">
                <a:solidFill>
                  <a:schemeClr val="bg1"/>
                </a:solidFill>
                <a:latin typeface="Avenir LT Std 65 Medium" pitchFamily="34" charset="0"/>
              </a:rPr>
              <a:t>323</a:t>
            </a:r>
            <a:r>
              <a:rPr lang="fr-CA" sz="2800" dirty="0" smtClean="0">
                <a:solidFill>
                  <a:schemeClr val="bg1"/>
                </a:solidFill>
                <a:latin typeface="Avenir LT Std 65 Medium" pitchFamily="34" charset="0"/>
              </a:rPr>
              <a:t> signalements traités par jour</a:t>
            </a:r>
          </a:p>
          <a:p>
            <a:pPr algn="r">
              <a:lnSpc>
                <a:spcPts val="3600"/>
              </a:lnSpc>
            </a:pPr>
            <a:endParaRPr lang="fr-CA" sz="3200" b="1" dirty="0">
              <a:solidFill>
                <a:schemeClr val="bg1"/>
              </a:solidFill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Impacts de la pandémie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égère 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augmentation des situations de conflits de séparation, de couple et de garde (+7,0%), ainsi que des problèmes de santé mentale chez les parents / gardiens (+6,7%). </a:t>
            </a:r>
            <a:endParaRPr lang="fr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Impacts sur les </a:t>
            </a: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enfants:</a:t>
            </a:r>
            <a:endParaRPr lang="fr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3438" indent="-457200">
              <a:buFont typeface="Courier New" panose="02070309020205020404" pitchFamily="49" charset="0"/>
              <a:buChar char="o"/>
            </a:pP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Anxiété;</a:t>
            </a:r>
          </a:p>
          <a:p>
            <a:pPr marL="833438" indent="-457200">
              <a:buFont typeface="Courier New" panose="02070309020205020404" pitchFamily="49" charset="0"/>
              <a:buChar char="o"/>
            </a:pP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Solitude;</a:t>
            </a:r>
          </a:p>
          <a:p>
            <a:pPr marL="833438" indent="-457200">
              <a:buFont typeface="Courier New" panose="02070309020205020404" pitchFamily="49" charset="0"/>
              <a:buChar char="o"/>
            </a:pP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Dépression;</a:t>
            </a:r>
          </a:p>
          <a:p>
            <a:pPr marL="833438" indent="-457200">
              <a:buFont typeface="Courier New" panose="02070309020205020404" pitchFamily="49" charset="0"/>
              <a:buChar char="o"/>
            </a:pP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Agressivité;</a:t>
            </a:r>
          </a:p>
          <a:p>
            <a:pPr marL="833438" indent="-457200">
              <a:buFont typeface="Courier New" panose="02070309020205020404" pitchFamily="49" charset="0"/>
              <a:buChar char="o"/>
            </a:pP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Irritabilité;</a:t>
            </a:r>
            <a:endParaRPr lang="fr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3438" indent="-457200">
              <a:buFont typeface="Courier New" panose="02070309020205020404" pitchFamily="49" charset="0"/>
              <a:buChar char="o"/>
            </a:pP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Problème d’attention.</a:t>
            </a:r>
          </a:p>
          <a:p>
            <a:pPr marL="376238" indent="0">
              <a:buNone/>
            </a:pPr>
            <a:endParaRPr lang="fr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238" indent="0">
              <a:buNone/>
            </a:pPr>
            <a:endParaRPr lang="fr-CA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238" indent="0">
              <a:buNone/>
            </a:pPr>
            <a:r>
              <a:rPr lang="fr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: Recherche Denis </a:t>
            </a:r>
            <a:r>
              <a:rPr lang="fr-CA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Lafortune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directeur scientifique de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l’IUJD </a:t>
            </a:r>
            <a:r>
              <a:rPr lang="fr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 études de l’INSPQ</a:t>
            </a:r>
            <a:endParaRPr lang="fr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9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apitale-Nationale (ville de Québec) | Immigrant Québ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1112006" y="260648"/>
            <a:ext cx="6647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de la Capitale-Nationale</a:t>
            </a:r>
            <a:endParaRPr 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8" y="1484784"/>
            <a:ext cx="7858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-8245" r="-12572" b="13982"/>
          <a:stretch/>
        </p:blipFill>
        <p:spPr>
          <a:xfrm>
            <a:off x="-10527" y="-747464"/>
            <a:ext cx="11069070" cy="8280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984" y="1700808"/>
            <a:ext cx="4752528" cy="5550425"/>
          </a:xfrm>
          <a:prstGeom prst="rect">
            <a:avLst/>
          </a:prstGeom>
          <a:solidFill>
            <a:srgbClr val="80A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4499993" y="1988840"/>
            <a:ext cx="45561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fr-CA" sz="6000" b="1" dirty="0" smtClean="0">
                <a:solidFill>
                  <a:schemeClr val="bg1"/>
                </a:solidFill>
                <a:latin typeface="Avenir LT Std 65 Medium" pitchFamily="34" charset="0"/>
              </a:rPr>
              <a:t>64,2 % </a:t>
            </a:r>
          </a:p>
          <a:p>
            <a:pPr algn="r">
              <a:lnSpc>
                <a:spcPts val="3600"/>
              </a:lnSpc>
            </a:pPr>
            <a:endParaRPr lang="fr-CA" sz="2000" b="1" dirty="0" smtClean="0">
              <a:solidFill>
                <a:schemeClr val="bg1"/>
              </a:solidFill>
              <a:latin typeface="Avenir LT Std 65 Medium" pitchFamily="34" charset="0"/>
            </a:endParaRPr>
          </a:p>
          <a:p>
            <a:pPr algn="r">
              <a:lnSpc>
                <a:spcPts val="3600"/>
              </a:lnSpc>
            </a:pPr>
            <a:r>
              <a:rPr lang="fr-CA" sz="2000" b="1" dirty="0" smtClean="0">
                <a:solidFill>
                  <a:schemeClr val="bg1"/>
                </a:solidFill>
                <a:latin typeface="Avenir LT Std 65 Medium" pitchFamily="34" charset="0"/>
              </a:rPr>
              <a:t>DES ENFANTS</a:t>
            </a:r>
          </a:p>
          <a:p>
            <a:pPr algn="r">
              <a:lnSpc>
                <a:spcPts val="3600"/>
              </a:lnSpc>
            </a:pPr>
            <a:r>
              <a:rPr lang="fr-CA" sz="2000" b="1" dirty="0" smtClean="0">
                <a:solidFill>
                  <a:schemeClr val="bg1"/>
                </a:solidFill>
                <a:latin typeface="Avenir LT Std 65 Medium" pitchFamily="34" charset="0"/>
              </a:rPr>
              <a:t>PRIS EN CHARGE PAR LA DPJ DE LA CAPITALE-NATIONALE</a:t>
            </a:r>
          </a:p>
          <a:p>
            <a:pPr algn="r">
              <a:lnSpc>
                <a:spcPts val="3600"/>
              </a:lnSpc>
            </a:pPr>
            <a:r>
              <a:rPr lang="fr-CA" sz="2000" b="1" dirty="0" smtClean="0">
                <a:solidFill>
                  <a:schemeClr val="bg1"/>
                </a:solidFill>
                <a:latin typeface="Avenir LT Std 65 Medium" pitchFamily="34" charset="0"/>
              </a:rPr>
              <a:t>SONT DEMEURÉS DANS LEUR MILIEU FAMILIAL</a:t>
            </a:r>
          </a:p>
        </p:txBody>
      </p:sp>
    </p:spTree>
    <p:extLst>
      <p:ext uri="{BB962C8B-B14F-4D97-AF65-F5344CB8AC3E}">
        <p14:creationId xmlns:p14="http://schemas.microsoft.com/office/powerpoint/2010/main" val="29489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131841" y="3068960"/>
            <a:ext cx="6004214" cy="37882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Signalements traités 2020-2021</a:t>
            </a:r>
            <a:br>
              <a:rPr lang="fr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10 624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(augmentation de 1,6 %)</a:t>
            </a:r>
            <a:endParaRPr lang="fr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" y="-27750"/>
            <a:ext cx="4027979" cy="309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4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595312"/>
            <a:ext cx="84391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8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6589886" cy="481061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problématiques les plus retenues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785609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Abus physique (25,3 %)</a:t>
            </a:r>
          </a:p>
          <a:p>
            <a:pPr marL="342900" indent="-342900">
              <a:buFontTx/>
              <a:buChar char="-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Risque sérieux de négligence (19 %)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80920" cy="60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8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186</Words>
  <Application>Microsoft Office PowerPoint</Application>
  <PresentationFormat>Affichage à l'écran (4:3)</PresentationFormat>
  <Paragraphs>49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Avenir LT Std 65 Medium</vt:lpstr>
      <vt:lpstr>Calibri</vt:lpstr>
      <vt:lpstr>Courier New</vt:lpstr>
      <vt:lpstr>Thème Office</vt:lpstr>
      <vt:lpstr>Présentation PowerPoint</vt:lpstr>
      <vt:lpstr>Présentation PowerPoint</vt:lpstr>
      <vt:lpstr>Impacts de la pandémie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Martine</dc:creator>
  <cp:lastModifiedBy>Caroline Marcoux</cp:lastModifiedBy>
  <cp:revision>95</cp:revision>
  <cp:lastPrinted>2019-09-24T15:53:39Z</cp:lastPrinted>
  <dcterms:created xsi:type="dcterms:W3CDTF">2018-09-10T16:09:54Z</dcterms:created>
  <dcterms:modified xsi:type="dcterms:W3CDTF">2021-09-21T17:12:44Z</dcterms:modified>
</cp:coreProperties>
</file>