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F65"/>
    <a:srgbClr val="EDCA79"/>
    <a:srgbClr val="A7621A"/>
    <a:srgbClr val="FF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2"/>
          <c:order val="0"/>
          <c:tx>
            <c:strRef>
              <c:f>Feuil1!$G$29</c:f>
              <c:strCache>
                <c:ptCount val="1"/>
              </c:strCache>
            </c:strRef>
          </c:tx>
          <c:spPr>
            <a:solidFill>
              <a:srgbClr val="FF3399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C8-4161-AF59-892D6F249CCE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C8-4161-AF59-892D6F249CC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C8-4161-AF59-892D6F249CCE}"/>
              </c:ext>
            </c:extLst>
          </c:dPt>
          <c:dPt>
            <c:idx val="3"/>
            <c:bubble3D val="0"/>
            <c:spPr>
              <a:solidFill>
                <a:srgbClr val="FF33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C8-4161-AF59-892D6F249CCE}"/>
              </c:ext>
            </c:extLst>
          </c:dPt>
          <c:dLbls>
            <c:dLbl>
              <c:idx val="0"/>
              <c:layout>
                <c:manualLayout>
                  <c:x val="0.19047619047619047"/>
                  <c:y val="-0.21467508076067032"/>
                </c:manualLayout>
              </c:layout>
              <c:tx>
                <c:rich>
                  <a:bodyPr/>
                  <a:lstStyle/>
                  <a:p>
                    <a:fld id="{F3DF8749-DF81-472D-97AF-96825938B739}" type="CATEGORYNAME">
                      <a:rPr lang="fr-CA"/>
                      <a:pPr/>
                      <a:t>[NOM DE CATÉGORIE]</a:t>
                    </a:fld>
                    <a:r>
                      <a:rPr lang="fr-CA" baseline="0" dirty="0"/>
                      <a:t> </a:t>
                    </a:r>
                    <a:br>
                      <a:rPr lang="fr-CA" baseline="0" dirty="0"/>
                    </a:br>
                    <a:fld id="{F5923F87-03CE-4B81-9D6E-EA74912D1F6F}" type="VALUE">
                      <a:rPr lang="fr-CA" baseline="0" smtClean="0"/>
                      <a:pPr/>
                      <a:t>[VALEUR]</a:t>
                    </a:fld>
                    <a:r>
                      <a:rPr lang="fr-CA" baseline="0" dirty="0"/>
                      <a:t> (</a:t>
                    </a:r>
                    <a:fld id="{B330A0AE-B1D7-4ED9-BFC4-D36B9A79B46F}" type="PERCENTAGE">
                      <a:rPr lang="fr-CA" baseline="0"/>
                      <a:pPr/>
                      <a:t>[POURCENTAGE]</a:t>
                    </a:fld>
                    <a:r>
                      <a:rPr lang="fr-CA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8-4161-AF59-892D6F249CCE}"/>
                </c:ext>
              </c:extLst>
            </c:dLbl>
            <c:dLbl>
              <c:idx val="1"/>
              <c:layout>
                <c:manualLayout>
                  <c:x val="-0.25880620212030553"/>
                  <c:y val="0.166882931382103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3122E1-ACE3-4077-BCE9-A658F6C40089}" type="CATEGORYNAME">
                      <a:rPr lang="fr-CA" sz="1000" smtClean="0"/>
                      <a:pPr>
                        <a:defRPr sz="1000"/>
                      </a:pPr>
                      <a:t>[NOM DE CATÉGORIE]</a:t>
                    </a:fld>
                    <a:br>
                      <a:rPr lang="fr-CA" sz="1000" dirty="0"/>
                    </a:br>
                    <a:r>
                      <a:rPr lang="fr-CA" sz="1000" baseline="0" dirty="0"/>
                      <a:t> </a:t>
                    </a:r>
                    <a:fld id="{085FFCB5-EB28-448D-9837-3DFEB90E6B8D}" type="VALUE">
                      <a:rPr lang="fr-CA" sz="1000" baseline="0"/>
                      <a:pPr>
                        <a:defRPr sz="1000"/>
                      </a:pPr>
                      <a:t>[VALEUR]</a:t>
                    </a:fld>
                    <a:r>
                      <a:rPr lang="fr-CA" sz="1000" baseline="0" dirty="0"/>
                      <a:t> (</a:t>
                    </a:r>
                    <a:fld id="{CBF7E5FE-4054-4B98-9694-8C43622E513C}" type="PERCENTAGE">
                      <a:rPr lang="fr-CA" sz="1000" baseline="0"/>
                      <a:pPr>
                        <a:defRPr sz="1000"/>
                      </a:pPr>
                      <a:t>[POURCENTAGE]</a:t>
                    </a:fld>
                    <a:r>
                      <a:rPr lang="fr-CA" sz="1000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4150067705083"/>
                      <c:h val="0.107282355913762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8-4161-AF59-892D6F249CCE}"/>
                </c:ext>
              </c:extLst>
            </c:dLbl>
            <c:dLbl>
              <c:idx val="2"/>
              <c:layout>
                <c:manualLayout>
                  <c:x val="-0.14915834868272637"/>
                  <c:y val="-6.7084931432437938E-3"/>
                </c:manualLayout>
              </c:layout>
              <c:tx>
                <c:rich>
                  <a:bodyPr/>
                  <a:lstStyle/>
                  <a:p>
                    <a:fld id="{F8312801-4E94-4C56-8154-F2C48803EAB6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A6F2A6CC-1D66-4FE4-A97B-EBD043270993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(</a:t>
                    </a:r>
                    <a:fld id="{313CE383-7998-4448-9037-E08C929F9F47}" type="PERCENTAGE">
                      <a:rPr lang="en-US" baseline="0"/>
                      <a:pPr/>
                      <a:t>[POURCENTAGE]</a:t>
                    </a:fld>
                    <a:r>
                      <a:rPr lang="en-US" baseline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5885546298562335E-2"/>
                      <c:h val="9.41847789654976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8-4161-AF59-892D6F249CCE}"/>
                </c:ext>
              </c:extLst>
            </c:dLbl>
            <c:dLbl>
              <c:idx val="3"/>
              <c:layout>
                <c:manualLayout>
                  <c:x val="-0.1621529265259809"/>
                  <c:y val="-9.6653020375401744E-2"/>
                </c:manualLayout>
              </c:layout>
              <c:tx>
                <c:rich>
                  <a:bodyPr/>
                  <a:lstStyle/>
                  <a:p>
                    <a:fld id="{99BB01E0-6F99-4BE6-8CBD-DD35ACEED180}" type="CATEGORYNAME">
                      <a:rPr lang="fr-CA"/>
                      <a:pPr/>
                      <a:t>[NOM DE CATÉGORIE]</a:t>
                    </a:fld>
                    <a:r>
                      <a:rPr lang="fr-CA" baseline="0"/>
                      <a:t> </a:t>
                    </a:r>
                    <a:fld id="{DA56AFEE-E331-4BDC-8A3B-F4D349754548}" type="VALUE">
                      <a:rPr lang="fr-CA" baseline="0"/>
                      <a:pPr/>
                      <a:t>[VALEUR]</a:t>
                    </a:fld>
                    <a:r>
                      <a:rPr lang="fr-CA" baseline="0"/>
                      <a:t> (</a:t>
                    </a:r>
                    <a:fld id="{C5E23CBC-345F-4A13-93FD-A392F4C77569}" type="PERCENTAGE">
                      <a:rPr lang="fr-CA" baseline="0"/>
                      <a:pPr/>
                      <a:t>[POURCENTAGE]</a:t>
                    </a:fld>
                    <a:r>
                      <a:rPr lang="fr-CA" baseline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8-4161-AF59-892D6F249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(Feuil1!$B$30:$B$31,Feuil1!$B$33:$B$34)</c:f>
              <c:strCache>
                <c:ptCount val="4"/>
                <c:pt idx="0">
                  <c:v>Suivi dans le milieu familial</c:v>
                </c:pt>
                <c:pt idx="1">
                  <c:v>Ressource type familial</c:v>
                </c:pt>
                <c:pt idx="2">
                  <c:v>CR et RI</c:v>
                </c:pt>
                <c:pt idx="3">
                  <c:v>Confié à un tiers significatif</c:v>
                </c:pt>
              </c:strCache>
              <c:extLst/>
            </c:strRef>
          </c:cat>
          <c:val>
            <c:numRef>
              <c:f>(Feuil1!$G$30:$G$31,Feuil1!$G$33:$G$34)</c:f>
              <c:numCache>
                <c:formatCode>0</c:formatCode>
                <c:ptCount val="4"/>
                <c:pt idx="0">
                  <c:v>1341.6509006520057</c:v>
                </c:pt>
                <c:pt idx="1">
                  <c:v>509.47165432644493</c:v>
                </c:pt>
                <c:pt idx="2">
                  <c:v>255.28909271742734</c:v>
                </c:pt>
                <c:pt idx="3">
                  <c:v>426.588352304122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3C8-4161-AF59-892D6F249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5B3D3-536E-4DD0-A3B2-B252D5CA7ACC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BCF5-F1C9-4039-861A-5F58CF1CCD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410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8BCF5-F1C9-4039-861A-5F58CF1CCD44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5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66A9-D8B7-1FF4-3398-99ABF9ADB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0E9E91-56C8-4156-63CE-23AC1BA30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8204A7-E942-0821-E51E-85AB6055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752C1-E0BE-D7E5-F874-313FF5E9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BC0FA0-9427-3A4E-4C7E-A777F681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065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058AC-DDDC-A90A-C899-699DF136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0184E7-5D95-1A68-B186-4F500EDDE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0C4449-AC8A-5808-7AE8-030AC866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9C382-C6BE-B171-038D-7E1BE1DE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03F0A-B684-5D93-BE3A-7C9CD629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81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E208AB-908C-B130-6862-B2B5BA6EA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755F5E-8D4F-4D49-55CD-5AF45072B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BBD2C-30F9-A59C-D9DD-5A00BD14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5F6F7-1ABA-5FA9-51E1-226D466D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0CF0FB-E537-3800-1412-EDBD51F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916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D24FF-C762-BFD8-4FF5-25F741C13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70DE83-09C6-69B9-658A-190AE0092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D408D-0429-1548-318E-89530960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709B6-30AC-130E-A479-FFB68C91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13662-9F50-6001-454C-3909E9C8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86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76212-D4BD-D5E5-0756-760FC68E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FCE25-EE8E-D6C0-1607-A21FAB91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A63395-93A5-4EA6-B05F-D99906B9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2B0E54-2136-9645-525D-9DB96D29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80B8B-520C-4F57-CCDB-11B7B77C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77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9A2CC-7F9E-5438-8761-5CE487D1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67532-7F87-7DF9-2E64-BC75A2423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076F3-9834-6628-2454-83A3C2943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698244-3CAE-2C54-924B-31F78100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8D9FC0-11C5-7F1F-8DDC-1C279DE6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AE4F4B-66DF-B1F0-AD9B-601FFBEE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79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358A9-1842-0B35-9995-A76AA70B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B648D-0F98-EB31-2FFC-C2584AAAD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98F20-2D78-64C8-3D99-C63EBB345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EC913D-F408-8A7B-A332-61CAE5978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B7904C-A23E-F37D-C3E7-95F551765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B27B2D-CD68-CFF9-8A45-F0546FDB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684652-BED6-35ED-3DE6-5D8E1D9C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EAD82D-61CA-1C64-04DE-3BF07EBD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501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4EF4C-D38E-07A9-2EAA-AA90E2C0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393CFE-6FE1-43F3-C72C-175F37D8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074BA3-92A3-4D63-3B78-48AAED65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8818A0-DB10-BF9D-78BE-C55AC53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92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3B9EEB-4B4B-9A3E-09A2-FBAA68A4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8962D7-9284-AA48-35AD-3F29E037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F6C951-D31E-2B9C-B4DF-4B79962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408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324A7-6B71-EEDE-E20E-92648E4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80A9CB-175F-8795-3AC3-6202E7A3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6276F3-2095-FDC7-761B-4668D0185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D677C8-02D3-A283-93F0-50FA8337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5DF903-08A8-EAB6-129E-08A1978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B30CF7-C65A-26A8-1AEE-0705DAEB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352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8332C-709D-E89F-DF71-5171DA72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EAB9AE-0C51-95CB-0FC8-8C722F79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222C86-9DF8-89F5-0E90-4353DF5AE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6A59C1-3582-F5D5-55F9-FFB17B1C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EB95D9-DEBF-7133-4697-8CD2A565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C64A85-2BC7-DB85-F161-9FD91ED6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58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31A769-F1F7-1800-1D65-2D8887DC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23EF3A-C874-A325-DDCF-08B374FAF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3F74D-7FD7-97B8-83D0-9E957C259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321C5-A5B2-4C8F-9A29-13A2B4E26F77}" type="datetimeFigureOut">
              <a:rPr lang="fr-CA" smtClean="0"/>
              <a:t>2025-06-17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B401A-178E-EC1A-9F69-52C55F88A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E75B6-6657-C5E4-35A1-977D1916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711C79-2F3F-4191-A0E3-D98EAC23BA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16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59028F-ABBC-60CA-964E-353F1BD816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40" y="0"/>
            <a:ext cx="1024298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4B91D6-A66F-88C4-56AA-250F7A337ACA}"/>
              </a:ext>
            </a:extLst>
          </p:cNvPr>
          <p:cNvSpPr/>
          <p:nvPr/>
        </p:nvSpPr>
        <p:spPr>
          <a:xfrm>
            <a:off x="1" y="0"/>
            <a:ext cx="3587261" cy="6858000"/>
          </a:xfrm>
          <a:prstGeom prst="rect">
            <a:avLst/>
          </a:prstGeom>
          <a:solidFill>
            <a:srgbClr val="EDCA79"/>
          </a:solidFill>
          <a:ln>
            <a:solidFill>
              <a:srgbClr val="ED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7829E4-48E3-F691-DC68-7128E72F1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92705"/>
            <a:ext cx="3587262" cy="3211826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A7621A"/>
                </a:solidFill>
                <a:latin typeface="Avenir Next LT Pro Demi" panose="020F0502020204030204" pitchFamily="34" charset="0"/>
              </a:rPr>
              <a:t>Données pour la Capitale-Nationale</a:t>
            </a:r>
            <a:br>
              <a:rPr lang="fr-CA" dirty="0">
                <a:solidFill>
                  <a:srgbClr val="A7621A"/>
                </a:solidFill>
                <a:latin typeface="Avenir Next LT Pro Demi" panose="020F0502020204030204" pitchFamily="34" charset="0"/>
              </a:rPr>
            </a:br>
            <a:br>
              <a:rPr lang="fr-CA" dirty="0">
                <a:solidFill>
                  <a:srgbClr val="A7621A"/>
                </a:solidFill>
                <a:latin typeface="Avenir Next LT Pro Demi" panose="020F0502020204030204" pitchFamily="34" charset="0"/>
              </a:rPr>
            </a:br>
            <a:r>
              <a:rPr lang="fr-CA" sz="5300" dirty="0">
                <a:solidFill>
                  <a:srgbClr val="A762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F0502020204030204" pitchFamily="34" charset="0"/>
              </a:rPr>
              <a:t>Pour l’année 2024-2025</a:t>
            </a:r>
            <a:endParaRPr lang="fr-CA" dirty="0">
              <a:solidFill>
                <a:srgbClr val="A762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183F914-0799-8F7C-0C93-5575A7AFE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937" y="495381"/>
            <a:ext cx="7784124" cy="673047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D6F7874-EB55-26F9-5677-FEB1C787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2" y="274690"/>
            <a:ext cx="11977635" cy="1325563"/>
          </a:xfrm>
        </p:spPr>
        <p:txBody>
          <a:bodyPr/>
          <a:lstStyle/>
          <a:p>
            <a:pPr algn="ctr"/>
            <a:r>
              <a:rPr lang="fr-CA" dirty="0">
                <a:latin typeface="Avenir Next LT Pro Demi" panose="020B0704020202020204" pitchFamily="34" charset="0"/>
              </a:rPr>
              <a:t>Signalements traités</a:t>
            </a:r>
          </a:p>
        </p:txBody>
      </p:sp>
    </p:spTree>
    <p:extLst>
      <p:ext uri="{BB962C8B-B14F-4D97-AF65-F5344CB8AC3E}">
        <p14:creationId xmlns:p14="http://schemas.microsoft.com/office/powerpoint/2010/main" val="125654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2EE8250E-77A5-689A-808D-237BB61CE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387" y="1455870"/>
            <a:ext cx="10929536" cy="530485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156891-21B9-AE06-70E5-4C3DD03A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>
                <a:latin typeface="Avenir Next LT Pro Demi" panose="020B0704020202020204" pitchFamily="34" charset="0"/>
              </a:rPr>
              <a:t>Provenance des signalements traités</a:t>
            </a:r>
          </a:p>
        </p:txBody>
      </p:sp>
    </p:spTree>
    <p:extLst>
      <p:ext uri="{BB962C8B-B14F-4D97-AF65-F5344CB8AC3E}">
        <p14:creationId xmlns:p14="http://schemas.microsoft.com/office/powerpoint/2010/main" val="406798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0D4FC-5130-7E07-559B-D60E7AB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pour une image  5" descr="Une image contenant personne, habits, Visage humain, jeune enfant&#10;&#10;Le contenu généré par l’IA peut être incorrect.">
            <a:extLst>
              <a:ext uri="{FF2B5EF4-FFF2-40B4-BE49-F238E27FC236}">
                <a16:creationId xmlns:a16="http://schemas.microsoft.com/office/drawing/2014/main" id="{CF127C53-9C96-CBFE-9C74-8086C587C5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3504610" y="-1644"/>
            <a:ext cx="8687390" cy="6859643"/>
          </a:xfrm>
        </p:spPr>
      </p:pic>
      <p:sp>
        <p:nvSpPr>
          <p:cNvPr id="12" name="Organigramme : Délai 11">
            <a:extLst>
              <a:ext uri="{FF2B5EF4-FFF2-40B4-BE49-F238E27FC236}">
                <a16:creationId xmlns:a16="http://schemas.microsoft.com/office/drawing/2014/main" id="{A664D971-C2BF-A3C4-DA08-9483C422CDD1}"/>
              </a:ext>
            </a:extLst>
          </p:cNvPr>
          <p:cNvSpPr/>
          <p:nvPr/>
        </p:nvSpPr>
        <p:spPr>
          <a:xfrm>
            <a:off x="-836578" y="-486382"/>
            <a:ext cx="6653719" cy="8005864"/>
          </a:xfrm>
          <a:prstGeom prst="flowChartDelay">
            <a:avLst/>
          </a:prstGeom>
          <a:solidFill>
            <a:srgbClr val="9C8F65"/>
          </a:solidFill>
          <a:ln>
            <a:solidFill>
              <a:srgbClr val="9C8F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68531C-1505-ACD3-7A36-DB3F1CB6FBE3}"/>
              </a:ext>
            </a:extLst>
          </p:cNvPr>
          <p:cNvSpPr txBox="1"/>
          <p:nvPr/>
        </p:nvSpPr>
        <p:spPr>
          <a:xfrm>
            <a:off x="327452" y="737671"/>
            <a:ext cx="44997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3800" dirty="0">
                <a:solidFill>
                  <a:srgbClr val="EDCA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3322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5B7EB6-8209-DA90-7597-5474F3432A73}"/>
              </a:ext>
            </a:extLst>
          </p:cNvPr>
          <p:cNvSpPr txBox="1"/>
          <p:nvPr/>
        </p:nvSpPr>
        <p:spPr>
          <a:xfrm>
            <a:off x="327452" y="2795983"/>
            <a:ext cx="407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rgbClr val="EDCA79"/>
                </a:solidFill>
              </a:rPr>
              <a:t>Nombre d’enfants dont la situation est prise en charge par le DPJ de la Capitale-Nationale</a:t>
            </a:r>
          </a:p>
        </p:txBody>
      </p:sp>
    </p:spTree>
    <p:extLst>
      <p:ext uri="{BB962C8B-B14F-4D97-AF65-F5344CB8AC3E}">
        <p14:creationId xmlns:p14="http://schemas.microsoft.com/office/powerpoint/2010/main" val="19314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AF78B-8EF5-6DBE-1661-4B1B18F3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27" y="192661"/>
            <a:ext cx="110295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latin typeface="Avenir Next LT Pro Demi" panose="020B0704020202020204" pitchFamily="34" charset="0"/>
              </a:rPr>
              <a:t>Milieu de vie des enfants dont la situation est prise en charge par le DPJ au 31 mai 2025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5743EEE-AE30-DB31-8573-C110A9BF1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140215"/>
              </p:ext>
            </p:extLst>
          </p:nvPr>
        </p:nvGraphicFramePr>
        <p:xfrm>
          <a:off x="581226" y="710119"/>
          <a:ext cx="11029545" cy="59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288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88D56-EAC1-518C-2B7C-56B8F7B2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Avenir Next LT Pro Demi" panose="020B0704020202020204" pitchFamily="34" charset="0"/>
              </a:rPr>
              <a:t>Signalements retenus par problématique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2E8A5D-B9D6-19CB-7B92-AB11016CA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675"/>
          <a:stretch/>
        </p:blipFill>
        <p:spPr>
          <a:xfrm>
            <a:off x="96818" y="1952627"/>
            <a:ext cx="12095182" cy="4324348"/>
          </a:xfrm>
        </p:spPr>
      </p:pic>
    </p:spTree>
    <p:extLst>
      <p:ext uri="{BB962C8B-B14F-4D97-AF65-F5344CB8AC3E}">
        <p14:creationId xmlns:p14="http://schemas.microsoft.com/office/powerpoint/2010/main" val="226081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abits, vêtements d’extérieur, veste&#10;&#10;Le contenu généré par l’IA peut être incorrect.">
            <a:extLst>
              <a:ext uri="{FF2B5EF4-FFF2-40B4-BE49-F238E27FC236}">
                <a16:creationId xmlns:a16="http://schemas.microsoft.com/office/drawing/2014/main" id="{7840700A-8479-D36C-5949-20574DB7C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610"/>
          <a:stretch/>
        </p:blipFill>
        <p:spPr>
          <a:xfrm>
            <a:off x="0" y="1147092"/>
            <a:ext cx="6096000" cy="57109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4AC8A8-5862-8FA1-26FB-521D4FE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372"/>
            <a:ext cx="10515600" cy="1325563"/>
          </a:xfrm>
        </p:spPr>
        <p:txBody>
          <a:bodyPr>
            <a:noAutofit/>
          </a:bodyPr>
          <a:lstStyle/>
          <a:p>
            <a:r>
              <a:rPr lang="fr-CA" sz="4000" dirty="0">
                <a:latin typeface="Avenir Next LT Pro Demi" panose="020B0704020202020204" pitchFamily="34" charset="0"/>
              </a:rPr>
              <a:t>Délits ayant menés à une peine spécifique              ou à une sanction extrajudiciaire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5B441F-E750-9DA5-ED0C-8666B0AF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683" y="2031298"/>
            <a:ext cx="7724775" cy="4351338"/>
          </a:xfrm>
        </p:spPr>
        <p:txBody>
          <a:bodyPr/>
          <a:lstStyle/>
          <a:p>
            <a:r>
              <a:rPr lang="fr-CA" dirty="0"/>
              <a:t>Voies de fait – Niveau 1 : 14,03 %</a:t>
            </a:r>
          </a:p>
          <a:p>
            <a:endParaRPr lang="fr-CA" dirty="0"/>
          </a:p>
          <a:p>
            <a:r>
              <a:rPr lang="fr-CA" dirty="0"/>
              <a:t>Proférer des menaces personnes/biens /animaux : 12,59 %</a:t>
            </a:r>
          </a:p>
          <a:p>
            <a:endParaRPr lang="fr-CA" dirty="0"/>
          </a:p>
          <a:p>
            <a:r>
              <a:rPr lang="fr-CA" dirty="0"/>
              <a:t>Vol d’une valeur de 5000 $ ou moins : 10,79 %</a:t>
            </a:r>
          </a:p>
        </p:txBody>
      </p:sp>
    </p:spTree>
    <p:extLst>
      <p:ext uri="{BB962C8B-B14F-4D97-AF65-F5344CB8AC3E}">
        <p14:creationId xmlns:p14="http://schemas.microsoft.com/office/powerpoint/2010/main" val="35004762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14A3436D8582459C7D4142FA3D1B85" ma:contentTypeVersion="24" ma:contentTypeDescription="Crée un document." ma:contentTypeScope="" ma:versionID="0edf9e7c31700b390f67185e67b6ad6d">
  <xsd:schema xmlns:xsd="http://www.w3.org/2001/XMLSchema" xmlns:xs="http://www.w3.org/2001/XMLSchema" xmlns:p="http://schemas.microsoft.com/office/2006/metadata/properties" xmlns:ns1="http://schemas.microsoft.com/sharepoint/v3" xmlns:ns2="fc4c8814-a9ba-42cd-9798-bfa79a28bf48" xmlns:ns3="add63ef2-799c-4bb9-8fc4-9cb3bd72f632" targetNamespace="http://schemas.microsoft.com/office/2006/metadata/properties" ma:root="true" ma:fieldsID="de432569afc59730232b48f40cafab8e" ns1:_="" ns2:_="" ns3:_="">
    <xsd:import namespace="http://schemas.microsoft.com/sharepoint/v3"/>
    <xsd:import namespace="fc4c8814-a9ba-42cd-9798-bfa79a28bf48"/>
    <xsd:import namespace="add63ef2-799c-4bb9-8fc4-9cb3bd72f6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otalavanttaxes" minOccurs="0"/>
                <xsd:element ref="ns2:lcf76f155ced4ddcb4097134ff3c332f" minOccurs="0"/>
                <xsd:element ref="ns3:TaxCatchAll" minOccurs="0"/>
                <xsd:element ref="ns2:Titredelavid_x00e9_o" minOccurs="0"/>
                <xsd:element ref="ns2:Descriptiondelavid_x00e9_o" minOccurs="0"/>
                <xsd:element ref="ns2:Playlist" minOccurs="0"/>
                <xsd:element ref="ns2:Commentaire" minOccurs="0"/>
                <xsd:element ref="ns2:MediaServiceObjectDetectorVersions" minOccurs="0"/>
                <xsd:element ref="ns2:MediaServiceSearchPropertie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3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c8814-a9ba-42cd-9798-bfa79a28bf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otalavanttaxes" ma:index="21" nillable="true" ma:displayName="Total avant taxes" ma:format="Dropdown" ma:internalName="Totalavanttaxes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tredelavid_x00e9_o" ma:index="25" nillable="true" ma:displayName="Titre de la vidéo" ma:format="Dropdown" ma:internalName="Titredelavid_x00e9_o">
      <xsd:simpleType>
        <xsd:restriction base="dms:Text">
          <xsd:maxLength value="255"/>
        </xsd:restriction>
      </xsd:simpleType>
    </xsd:element>
    <xsd:element name="Descriptiondelavid_x00e9_o" ma:index="26" nillable="true" ma:displayName="Description de la vidéo" ma:format="Dropdown" ma:internalName="Descriptiondelavid_x00e9_o">
      <xsd:simpleType>
        <xsd:restriction base="dms:Note">
          <xsd:maxLength value="255"/>
        </xsd:restriction>
      </xsd:simpleType>
    </xsd:element>
    <xsd:element name="Playlist" ma:index="27" nillable="true" ma:displayName="Playlist" ma:format="Dropdown" ma:internalName="Playlist">
      <xsd:simpleType>
        <xsd:union memberTypes="dms:Text">
          <xsd:simpleType>
            <xsd:restriction base="dms:Choice">
              <xsd:enumeration value="IRDPQ - Stagiaires"/>
              <xsd:enumeration value="IRDPQ - LSQ"/>
              <xsd:enumeration value="IRDPQ - Soirée de la fierté"/>
              <xsd:enumeration value="IRDPQ - Formation"/>
            </xsd:restriction>
          </xsd:simpleType>
        </xsd:union>
      </xsd:simpleType>
    </xsd:element>
    <xsd:element name="Commentaire" ma:index="28" nillable="true" ma:displayName="Commentaire" ma:format="Dropdown" ma:internalName="Commentaire">
      <xsd:simpleType>
        <xsd:restriction base="dms:Note">
          <xsd:maxLength value="255"/>
        </xsd:restriction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63ef2-799c-4bb9-8fc4-9cb3bd72f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bdf082-b96b-4a98-ae45-202e524ce0d7}" ma:internalName="TaxCatchAll" ma:showField="CatchAllData" ma:web="add63ef2-799c-4bb9-8fc4-9cb3bd72f6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 xmlns="fc4c8814-a9ba-42cd-9798-bfa79a28bf48" xsi:nil="true"/>
    <TaxCatchAll xmlns="add63ef2-799c-4bb9-8fc4-9cb3bd72f632" xsi:nil="true"/>
    <Titredelavid_x00e9_o xmlns="fc4c8814-a9ba-42cd-9798-bfa79a28bf48" xsi:nil="true"/>
    <Descriptiondelavid_x00e9_o xmlns="fc4c8814-a9ba-42cd-9798-bfa79a28bf48" xsi:nil="true"/>
    <URL xmlns="http://schemas.microsoft.com/sharepoint/v3">
      <Url xsi:nil="true"/>
      <Description xsi:nil="true"/>
    </URL>
    <Playlist xmlns="fc4c8814-a9ba-42cd-9798-bfa79a28bf48" xsi:nil="true"/>
    <Totalavanttaxes xmlns="fc4c8814-a9ba-42cd-9798-bfa79a28bf48" xsi:nil="true"/>
    <lcf76f155ced4ddcb4097134ff3c332f xmlns="fc4c8814-a9ba-42cd-9798-bfa79a28bf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3755AF-BC7D-4B1F-9C38-43B57EB8D906}"/>
</file>

<file path=customXml/itemProps2.xml><?xml version="1.0" encoding="utf-8"?>
<ds:datastoreItem xmlns:ds="http://schemas.openxmlformats.org/officeDocument/2006/customXml" ds:itemID="{D8A9309C-0614-4249-A93A-71D6DB29676D}"/>
</file>

<file path=customXml/itemProps3.xml><?xml version="1.0" encoding="utf-8"?>
<ds:datastoreItem xmlns:ds="http://schemas.openxmlformats.org/officeDocument/2006/customXml" ds:itemID="{F612B20B-508A-4097-ACCB-19C6049871AF}"/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124</Words>
  <Application>Microsoft Office PowerPoint</Application>
  <PresentationFormat>Grand écran</PresentationFormat>
  <Paragraphs>18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Avenir Next LT Pro Demi</vt:lpstr>
      <vt:lpstr>Thème Office</vt:lpstr>
      <vt:lpstr>Données pour la Capitale-Nationale  Pour l’année 2024-2025</vt:lpstr>
      <vt:lpstr>Signalements traités</vt:lpstr>
      <vt:lpstr>Provenance des signalements traités</vt:lpstr>
      <vt:lpstr>Présentation PowerPoint</vt:lpstr>
      <vt:lpstr>Milieu de vie des enfants dont la situation est prise en charge par le DPJ au 31 mai 2025</vt:lpstr>
      <vt:lpstr>Signalements retenus par problématique</vt:lpstr>
      <vt:lpstr>Délits ayant menés à une peine spécifique              ou à une sanction extrajudiciaire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Noémie Levesque (CIUSSSCN)</dc:creator>
  <cp:lastModifiedBy>Noémie Levesque (CIUSSSCN)</cp:lastModifiedBy>
  <cp:revision>4</cp:revision>
  <dcterms:created xsi:type="dcterms:W3CDTF">2025-06-09T18:33:27Z</dcterms:created>
  <dcterms:modified xsi:type="dcterms:W3CDTF">2025-06-17T17:35:31Z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2025-06-09T20:21:18Z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67290a85-ddab-410a-9670-d0c896208023</vt:lpwstr>
  </property>
  <property fmtid="{D5CDD505-2E9C-101B-9397-08002B2CF9AE}" pid="8" name="MSIP_Label_6a7d8d5d-78e2-4a62-9fcd-016eb5e4c57c_ContentBits">
    <vt:lpwstr>0</vt:lpwstr>
  </property>
  <property fmtid="{D5CDD505-2E9C-101B-9397-08002B2CF9AE}" pid="9" name="MSIP_Label_6a7d8d5d-78e2-4a62-9fcd-016eb5e4c57c_Tag">
    <vt:lpwstr>10, 3, 0, 1</vt:lpwstr>
  </property>
  <property fmtid="{D5CDD505-2E9C-101B-9397-08002B2CF9AE}" pid="10" name="ContentTypeId">
    <vt:lpwstr>0x0101002B14A3436D8582459C7D4142FA3D1B85</vt:lpwstr>
  </property>
</Properties>
</file>