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63" r:id="rId4"/>
    <p:sldMasterId id="2147483724" r:id="rId5"/>
  </p:sldMasterIdLst>
  <p:notesMasterIdLst>
    <p:notesMasterId r:id="rId43"/>
  </p:notesMasterIdLst>
  <p:handoutMasterIdLst>
    <p:handoutMasterId r:id="rId44"/>
  </p:handoutMasterIdLst>
  <p:sldIdLst>
    <p:sldId id="256" r:id="rId6"/>
    <p:sldId id="273" r:id="rId7"/>
    <p:sldId id="278" r:id="rId8"/>
    <p:sldId id="264" r:id="rId9"/>
    <p:sldId id="271" r:id="rId10"/>
    <p:sldId id="272" r:id="rId11"/>
    <p:sldId id="284" r:id="rId12"/>
    <p:sldId id="285" r:id="rId13"/>
    <p:sldId id="286" r:id="rId14"/>
    <p:sldId id="287" r:id="rId15"/>
    <p:sldId id="288" r:id="rId16"/>
    <p:sldId id="289" r:id="rId17"/>
    <p:sldId id="290" r:id="rId18"/>
    <p:sldId id="291" r:id="rId19"/>
    <p:sldId id="297" r:id="rId20"/>
    <p:sldId id="293" r:id="rId21"/>
    <p:sldId id="294" r:id="rId22"/>
    <p:sldId id="301" r:id="rId23"/>
    <p:sldId id="299" r:id="rId24"/>
    <p:sldId id="300" r:id="rId25"/>
    <p:sldId id="296" r:id="rId26"/>
    <p:sldId id="262" r:id="rId27"/>
    <p:sldId id="302" r:id="rId28"/>
    <p:sldId id="303" r:id="rId29"/>
    <p:sldId id="304" r:id="rId30"/>
    <p:sldId id="309" r:id="rId31"/>
    <p:sldId id="305" r:id="rId32"/>
    <p:sldId id="306" r:id="rId33"/>
    <p:sldId id="307" r:id="rId34"/>
    <p:sldId id="308" r:id="rId35"/>
    <p:sldId id="310" r:id="rId36"/>
    <p:sldId id="311" r:id="rId37"/>
    <p:sldId id="312" r:id="rId38"/>
    <p:sldId id="313" r:id="rId39"/>
    <p:sldId id="314" r:id="rId40"/>
    <p:sldId id="315" r:id="rId41"/>
    <p:sldId id="316" r:id="rId42"/>
  </p:sldIdLst>
  <p:sldSz cx="12192000" cy="6858000"/>
  <p:notesSz cx="9144000" cy="6858000"/>
  <p:defaultTextStyle>
    <a:defPPr rtl="0">
      <a:defRPr lang="x-non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ccueil" id="{07FCCAD9-3CC8-4233-B10C-A2EC453E41F0}">
          <p14:sldIdLst>
            <p14:sldId id="256"/>
            <p14:sldId id="273"/>
          </p14:sldIdLst>
        </p14:section>
        <p14:section name="Ancien protocole" id="{0E21CE23-6C10-4A69-90B3-C5F8047D095A}">
          <p14:sldIdLst>
            <p14:sldId id="278"/>
          </p14:sldIdLst>
        </p14:section>
        <p14:section name="Pourquoi changer ?" id="{21120320-927B-403E-AFB2-DAD01581659D}">
          <p14:sldIdLst>
            <p14:sldId id="264"/>
          </p14:sldIdLst>
        </p14:section>
        <p14:section name="Quel protocole choisir ?" id="{7AD79C23-4540-4B8F-9A0A-51C9B9982192}">
          <p14:sldIdLst>
            <p14:sldId id="271"/>
            <p14:sldId id="272"/>
            <p14:sldId id="284"/>
            <p14:sldId id="285"/>
            <p14:sldId id="286"/>
            <p14:sldId id="287"/>
            <p14:sldId id="288"/>
            <p14:sldId id="289"/>
            <p14:sldId id="290"/>
          </p14:sldIdLst>
        </p14:section>
        <p14:section name="Nouveau protocole" id="{6E4FB037-4D28-4477-920F-D82CDE3EA3BF}">
          <p14:sldIdLst>
            <p14:sldId id="291"/>
            <p14:sldId id="297"/>
            <p14:sldId id="293"/>
            <p14:sldId id="294"/>
            <p14:sldId id="301"/>
            <p14:sldId id="299"/>
            <p14:sldId id="300"/>
            <p14:sldId id="296"/>
            <p14:sldId id="262"/>
            <p14:sldId id="302"/>
            <p14:sldId id="303"/>
          </p14:sldIdLst>
        </p14:section>
        <p14:section name="Applications" id="{458480EA-0881-439D-ADAC-3A34B4D2707B}">
          <p14:sldIdLst>
            <p14:sldId id="304"/>
            <p14:sldId id="309"/>
            <p14:sldId id="305"/>
            <p14:sldId id="306"/>
            <p14:sldId id="307"/>
            <p14:sldId id="308"/>
            <p14:sldId id="310"/>
            <p14:sldId id="311"/>
            <p14:sldId id="312"/>
            <p14:sldId id="313"/>
            <p14:sldId id="314"/>
            <p14:sldId id="315"/>
            <p14:sldId id="316"/>
          </p14:sldIdLst>
        </p14:section>
      </p14:sectionLst>
    </p:ex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D0B"/>
    <a:srgbClr val="F6BF73"/>
    <a:srgbClr val="76280B"/>
    <a:srgbClr val="FFFFFF"/>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45" autoAdjust="0"/>
    <p:restoredTop sz="96408" autoAdjust="0"/>
  </p:normalViewPr>
  <p:slideViewPr>
    <p:cSldViewPr snapToGrid="0">
      <p:cViewPr>
        <p:scale>
          <a:sx n="73" d="100"/>
          <a:sy n="73" d="100"/>
        </p:scale>
        <p:origin x="-1128" y="-40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C&#233;cile\Documents\session%20&#233;t&#233;%202019\MNG%206511%20Projet%20d'intervention\Comparaison%20des%20protocol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Users\C&#233;cile\Documents\session%20&#233;t&#233;%202019\MNG%206511%20Projet%20d'intervention\Comparaison%20des%20protocole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C&#233;cile\Documents\session%20&#233;t&#233;%202019\MNG%206511%20Projet%20d'intervention\Comparaison%20des%20protoco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r-FR"/>
              <a:t>Description de l'ancien protocole (protocole traditionnel)</a:t>
            </a:r>
          </a:p>
        </c:rich>
      </c:tx>
      <c:layout/>
      <c:overlay val="0"/>
      <c:spPr>
        <a:noFill/>
        <a:ln>
          <a:noFill/>
        </a:ln>
        <a:effectLst/>
      </c:spPr>
    </c:title>
    <c:autoTitleDeleted val="0"/>
    <c:plotArea>
      <c:layout/>
      <c:barChart>
        <c:barDir val="col"/>
        <c:grouping val="clustered"/>
        <c:varyColors val="0"/>
        <c:ser>
          <c:idx val="1"/>
          <c:order val="1"/>
          <c:tx>
            <c:v>Quantité totale NAC</c:v>
          </c:tx>
          <c:spPr>
            <a:solidFill>
              <a:schemeClr val="accent2">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val>
            <c:numRef>
              <c:f>'Traditionnel vs PADIS'!$E$5:$E$25</c:f>
              <c:numCache>
                <c:formatCode>General</c:formatCode>
                <c:ptCount val="21"/>
                <c:pt idx="0">
                  <c:v>150</c:v>
                </c:pt>
                <c:pt idx="1">
                  <c:v>162.5</c:v>
                </c:pt>
                <c:pt idx="2">
                  <c:v>175</c:v>
                </c:pt>
                <c:pt idx="3">
                  <c:v>187.5</c:v>
                </c:pt>
                <c:pt idx="4">
                  <c:v>200</c:v>
                </c:pt>
                <c:pt idx="5">
                  <c:v>206.25</c:v>
                </c:pt>
                <c:pt idx="6">
                  <c:v>212.5</c:v>
                </c:pt>
                <c:pt idx="7">
                  <c:v>218.75</c:v>
                </c:pt>
                <c:pt idx="8">
                  <c:v>225</c:v>
                </c:pt>
                <c:pt idx="9">
                  <c:v>231.25</c:v>
                </c:pt>
                <c:pt idx="10">
                  <c:v>237.5</c:v>
                </c:pt>
                <c:pt idx="11">
                  <c:v>243.75</c:v>
                </c:pt>
                <c:pt idx="12">
                  <c:v>250</c:v>
                </c:pt>
                <c:pt idx="13">
                  <c:v>256.25</c:v>
                </c:pt>
                <c:pt idx="14">
                  <c:v>262.5</c:v>
                </c:pt>
                <c:pt idx="15">
                  <c:v>268.75</c:v>
                </c:pt>
                <c:pt idx="16">
                  <c:v>275</c:v>
                </c:pt>
                <c:pt idx="17">
                  <c:v>281.25</c:v>
                </c:pt>
                <c:pt idx="18">
                  <c:v>287.5</c:v>
                </c:pt>
                <c:pt idx="19">
                  <c:v>293.75</c:v>
                </c:pt>
                <c:pt idx="20">
                  <c:v>300</c:v>
                </c:pt>
              </c:numCache>
            </c:numRef>
          </c:val>
          <c:extLst xmlns:c16r2="http://schemas.microsoft.com/office/drawing/2015/06/chart">
            <c:ext xmlns:c16="http://schemas.microsoft.com/office/drawing/2014/chart" uri="{C3380CC4-5D6E-409C-BE32-E72D297353CC}">
              <c16:uniqueId val="{00000000-7BCA-4408-8CDF-DB4FBC27F017}"/>
            </c:ext>
          </c:extLst>
        </c:ser>
        <c:dLbls>
          <c:showLegendKey val="0"/>
          <c:showVal val="0"/>
          <c:showCatName val="0"/>
          <c:showSerName val="0"/>
          <c:showPercent val="0"/>
          <c:showBubbleSize val="0"/>
        </c:dLbls>
        <c:gapWidth val="150"/>
        <c:axId val="118360320"/>
        <c:axId val="118358400"/>
        <c:extLst xmlns:c16r2="http://schemas.microsoft.com/office/drawing/2015/06/chart">
          <c:ext xmlns:c15="http://schemas.microsoft.com/office/drawing/2012/chart" uri="{02D57815-91ED-43cb-92C2-25804820EDAC}">
            <c15:filteredBarSeries>
              <c15:ser>
                <c:idx val="3"/>
                <c:order val="3"/>
                <c:tx>
                  <c:v>Quantité totale nouveau protocole (mg/kg)</c:v>
                </c:tx>
                <c:spPr>
                  <a:solidFill>
                    <a:schemeClr val="accent4">
                      <a:shade val="80000"/>
                      <a:satMod val="15000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invertIfNegative val="0"/>
                <c:val>
                  <c:numRef>
                    <c:extLst xmlns:c16r2="http://schemas.microsoft.com/office/drawing/2015/06/chart">
                      <c:ext uri="{02D57815-91ED-43cb-92C2-25804820EDAC}">
                        <c15:formulaRef>
                          <c15:sqref>'Traditionnel vs PADIS'!$E$45:$E$65</c15:sqref>
                        </c15:formulaRef>
                      </c:ext>
                    </c:extLst>
                    <c:numCache>
                      <c:formatCode>General</c:formatCode>
                      <c:ptCount val="21"/>
                      <c:pt idx="0">
                        <c:v>150.0</c:v>
                      </c:pt>
                      <c:pt idx="1">
                        <c:v>165.0</c:v>
                      </c:pt>
                      <c:pt idx="2">
                        <c:v>180.0</c:v>
                      </c:pt>
                      <c:pt idx="3">
                        <c:v>195.0</c:v>
                      </c:pt>
                      <c:pt idx="4">
                        <c:v>210.0</c:v>
                      </c:pt>
                      <c:pt idx="5">
                        <c:v>225.0</c:v>
                      </c:pt>
                      <c:pt idx="6">
                        <c:v>240.0</c:v>
                      </c:pt>
                      <c:pt idx="7">
                        <c:v>255.0</c:v>
                      </c:pt>
                      <c:pt idx="8">
                        <c:v>270.0</c:v>
                      </c:pt>
                      <c:pt idx="9">
                        <c:v>285.0</c:v>
                      </c:pt>
                      <c:pt idx="10">
                        <c:v>300.0</c:v>
                      </c:pt>
                      <c:pt idx="11">
                        <c:v>315.0</c:v>
                      </c:pt>
                      <c:pt idx="12">
                        <c:v>330.0</c:v>
                      </c:pt>
                      <c:pt idx="13">
                        <c:v>345.0</c:v>
                      </c:pt>
                      <c:pt idx="14">
                        <c:v>360.0</c:v>
                      </c:pt>
                      <c:pt idx="15">
                        <c:v>375.0</c:v>
                      </c:pt>
                      <c:pt idx="16">
                        <c:v>390.0</c:v>
                      </c:pt>
                      <c:pt idx="17">
                        <c:v>405.0</c:v>
                      </c:pt>
                      <c:pt idx="18">
                        <c:v>420.0</c:v>
                      </c:pt>
                      <c:pt idx="19">
                        <c:v>435.0</c:v>
                      </c:pt>
                      <c:pt idx="20">
                        <c:v>450.0</c:v>
                      </c:pt>
                    </c:numCache>
                  </c:numRef>
                </c:val>
                <c:extLst xmlns:c16r2="http://schemas.microsoft.com/office/drawing/2015/06/chart">
                  <c:ext xmlns:c16="http://schemas.microsoft.com/office/drawing/2014/chart" uri="{C3380CC4-5D6E-409C-BE32-E72D297353CC}">
                    <c16:uniqueId val="{00000003-7BCA-4408-8CDF-DB4FBC27F017}"/>
                  </c:ext>
                </c:extLst>
              </c15:ser>
            </c15:filteredBarSeries>
          </c:ext>
        </c:extLst>
      </c:barChart>
      <c:lineChart>
        <c:grouping val="standard"/>
        <c:varyColors val="0"/>
        <c:ser>
          <c:idx val="0"/>
          <c:order val="0"/>
          <c:tx>
            <c:v>Débit NAC</c:v>
          </c:tx>
          <c:spPr>
            <a:ln w="34925" cap="rnd">
              <a:solidFill>
                <a:schemeClr val="accent1"/>
              </a:solidFill>
              <a:round/>
            </a:ln>
            <a:effectLst>
              <a:outerShdw blurRad="44450" dist="13970" dir="5400000" algn="ctr" rotWithShape="0">
                <a:srgbClr val="000000">
                  <a:alpha val="45000"/>
                </a:srgbClr>
              </a:outerShdw>
            </a:effectLst>
          </c:spPr>
          <c:marker>
            <c:symbol val="circle"/>
            <c:size val="6"/>
            <c:spPr>
              <a:solidFill>
                <a:schemeClr val="accent1">
                  <a:shade val="80000"/>
                  <a:satMod val="150000"/>
                </a:schemeClr>
              </a:solidFill>
              <a:ln w="9525">
                <a:solidFill>
                  <a:schemeClr val="accent1"/>
                </a:solidFill>
                <a:rou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marker>
          <c:val>
            <c:numRef>
              <c:f>'Traditionnel vs PADIS'!$D$5:$D$25</c:f>
              <c:numCache>
                <c:formatCode>General</c:formatCode>
                <c:ptCount val="21"/>
                <c:pt idx="0">
                  <c:v>150</c:v>
                </c:pt>
                <c:pt idx="1">
                  <c:v>12.5</c:v>
                </c:pt>
                <c:pt idx="2">
                  <c:v>12.5</c:v>
                </c:pt>
                <c:pt idx="3">
                  <c:v>12.5</c:v>
                </c:pt>
                <c:pt idx="4">
                  <c:v>12.5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numCache>
            </c:numRef>
          </c:val>
          <c:smooth val="0"/>
          <c:extLst xmlns:c16r2="http://schemas.microsoft.com/office/drawing/2015/06/chart">
            <c:ext xmlns:c16="http://schemas.microsoft.com/office/drawing/2014/chart" uri="{C3380CC4-5D6E-409C-BE32-E72D297353CC}">
              <c16:uniqueId val="{00000001-7BCA-4408-8CDF-DB4FBC27F017}"/>
            </c:ext>
          </c:extLst>
        </c:ser>
        <c:dLbls>
          <c:showLegendKey val="0"/>
          <c:showVal val="0"/>
          <c:showCatName val="0"/>
          <c:showSerName val="0"/>
          <c:showPercent val="0"/>
          <c:showBubbleSize val="0"/>
        </c:dLbls>
        <c:marker val="1"/>
        <c:smooth val="0"/>
        <c:axId val="117743616"/>
        <c:axId val="117745920"/>
        <c:extLst xmlns:c16r2="http://schemas.microsoft.com/office/drawing/2015/06/chart">
          <c:ext xmlns:c15="http://schemas.microsoft.com/office/drawing/2012/chart" uri="{02D57815-91ED-43cb-92C2-25804820EDAC}">
            <c15:filteredLineSeries>
              <c15:ser>
                <c:idx val="2"/>
                <c:order val="2"/>
                <c:tx>
                  <c:v>Débit nouveau protocole (mg/kg/h)</c:v>
                </c:tx>
                <c:spPr>
                  <a:ln w="34925" cap="rnd">
                    <a:solidFill>
                      <a:schemeClr val="accent3"/>
                    </a:solidFill>
                    <a:round/>
                  </a:ln>
                  <a:effectLst>
                    <a:outerShdw blurRad="44450" dist="13970" dir="5400000" algn="ctr" rotWithShape="0">
                      <a:srgbClr val="000000">
                        <a:alpha val="45000"/>
                      </a:srgbClr>
                    </a:outerShdw>
                  </a:effectLst>
                </c:spPr>
                <c:marker>
                  <c:symbol val="circle"/>
                  <c:size val="6"/>
                  <c:spPr>
                    <a:solidFill>
                      <a:schemeClr val="accent3">
                        <a:shade val="80000"/>
                        <a:satMod val="150000"/>
                      </a:schemeClr>
                    </a:solidFill>
                    <a:ln w="9525">
                      <a:solidFill>
                        <a:schemeClr val="accent3"/>
                      </a:solidFill>
                      <a:round/>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c:spPr>
                </c:marker>
                <c:val>
                  <c:numRef>
                    <c:extLst xmlns:c16r2="http://schemas.microsoft.com/office/drawing/2015/06/chart">
                      <c:ext uri="{02D57815-91ED-43cb-92C2-25804820EDAC}">
                        <c15:formulaRef>
                          <c15:sqref>'Traditionnel vs PADIS'!$D$45:$D$65</c15:sqref>
                        </c15:formulaRef>
                      </c:ext>
                    </c:extLst>
                    <c:numCache>
                      <c:formatCode>General</c:formatCode>
                      <c:ptCount val="21"/>
                      <c:pt idx="0">
                        <c:v>150.0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numCache>
                  </c:numRef>
                </c:val>
                <c:smooth val="0"/>
                <c:extLst xmlns:c16r2="http://schemas.microsoft.com/office/drawing/2015/06/chart">
                  <c:ext xmlns:c16="http://schemas.microsoft.com/office/drawing/2014/chart" uri="{C3380CC4-5D6E-409C-BE32-E72D297353CC}">
                    <c16:uniqueId val="{00000002-7BCA-4408-8CDF-DB4FBC27F017}"/>
                  </c:ext>
                </c:extLst>
              </c15:ser>
            </c15:filteredLineSeries>
          </c:ext>
        </c:extLst>
      </c:lineChart>
      <c:catAx>
        <c:axId val="117743616"/>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r-FR" dirty="0"/>
                  <a:t>Temps (h)</a:t>
                </a:r>
              </a:p>
            </c:rich>
          </c:tx>
          <c:layout/>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745920"/>
        <c:crosses val="autoZero"/>
        <c:auto val="1"/>
        <c:lblAlgn val="ctr"/>
        <c:lblOffset val="100"/>
        <c:noMultiLvlLbl val="0"/>
      </c:catAx>
      <c:valAx>
        <c:axId val="117745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r-FR" dirty="0"/>
                  <a:t>Débit</a:t>
                </a:r>
                <a:r>
                  <a:rPr lang="fr-FR" baseline="0" dirty="0"/>
                  <a:t> NAC (mg/kg/h)</a:t>
                </a:r>
                <a:endParaRPr lang="fr-FR" dirty="0"/>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7743616"/>
        <c:crosses val="autoZero"/>
        <c:crossBetween val="between"/>
      </c:valAx>
      <c:valAx>
        <c:axId val="118358400"/>
        <c:scaling>
          <c:orientation val="minMax"/>
        </c:scaling>
        <c:delete val="0"/>
        <c:axPos val="r"/>
        <c:title>
          <c:tx>
            <c:rich>
              <a:bodyPr rot="-54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r-FR" dirty="0"/>
                  <a:t>Quantité totale NAC (mg/kg)</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8360320"/>
        <c:crosses val="max"/>
        <c:crossBetween val="between"/>
      </c:valAx>
      <c:catAx>
        <c:axId val="118360320"/>
        <c:scaling>
          <c:orientation val="minMax"/>
        </c:scaling>
        <c:delete val="1"/>
        <c:axPos val="b"/>
        <c:majorTickMark val="none"/>
        <c:minorTickMark val="none"/>
        <c:tickLblPos val="nextTo"/>
        <c:crossAx val="11835840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fr-FR" sz="2000"/>
              <a:t>Description du</a:t>
            </a:r>
            <a:r>
              <a:rPr lang="fr-FR" sz="2000" baseline="0"/>
              <a:t> nouveau protocole</a:t>
            </a:r>
            <a:endParaRPr lang="fr-FR" sz="2000"/>
          </a:p>
        </c:rich>
      </c:tx>
      <c:overlay val="0"/>
      <c:spPr>
        <a:noFill/>
        <a:ln>
          <a:noFill/>
        </a:ln>
        <a:effectLst/>
      </c:spPr>
    </c:title>
    <c:autoTitleDeleted val="0"/>
    <c:plotArea>
      <c:layout/>
      <c:barChart>
        <c:barDir val="col"/>
        <c:grouping val="clustered"/>
        <c:varyColors val="0"/>
        <c:ser>
          <c:idx val="3"/>
          <c:order val="1"/>
          <c:tx>
            <c:v>Quantité totale NAC (mg/kg)</c:v>
          </c:tx>
          <c:spPr>
            <a:solidFill>
              <a:schemeClr val="accent2">
                <a:lumMod val="40000"/>
                <a:lumOff val="6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val>
            <c:numRef>
              <c:f>'Traditionnel vs PADIS'!$E$45:$E$65</c:f>
              <c:numCache>
                <c:formatCode>General</c:formatCode>
                <c:ptCount val="21"/>
                <c:pt idx="0">
                  <c:v>150</c:v>
                </c:pt>
                <c:pt idx="1">
                  <c:v>165</c:v>
                </c:pt>
                <c:pt idx="2">
                  <c:v>180</c:v>
                </c:pt>
                <c:pt idx="3">
                  <c:v>195</c:v>
                </c:pt>
                <c:pt idx="4">
                  <c:v>210</c:v>
                </c:pt>
                <c:pt idx="5">
                  <c:v>225</c:v>
                </c:pt>
                <c:pt idx="6">
                  <c:v>240</c:v>
                </c:pt>
                <c:pt idx="7">
                  <c:v>255</c:v>
                </c:pt>
                <c:pt idx="8">
                  <c:v>270</c:v>
                </c:pt>
                <c:pt idx="9">
                  <c:v>285</c:v>
                </c:pt>
                <c:pt idx="10">
                  <c:v>300</c:v>
                </c:pt>
                <c:pt idx="11">
                  <c:v>315</c:v>
                </c:pt>
                <c:pt idx="12">
                  <c:v>330</c:v>
                </c:pt>
                <c:pt idx="13">
                  <c:v>345</c:v>
                </c:pt>
                <c:pt idx="14">
                  <c:v>360</c:v>
                </c:pt>
                <c:pt idx="15">
                  <c:v>375</c:v>
                </c:pt>
                <c:pt idx="16">
                  <c:v>390</c:v>
                </c:pt>
                <c:pt idx="17">
                  <c:v>405</c:v>
                </c:pt>
                <c:pt idx="18">
                  <c:v>420</c:v>
                </c:pt>
                <c:pt idx="19">
                  <c:v>435</c:v>
                </c:pt>
                <c:pt idx="20">
                  <c:v>450</c:v>
                </c:pt>
              </c:numCache>
              <c:extLst xmlns:c16r2="http://schemas.microsoft.com/office/drawing/2015/06/chart" xmlns:c15="http://schemas.microsoft.com/office/drawing/2012/chart"/>
            </c:numRef>
          </c:val>
          <c:extLst xmlns:c16r2="http://schemas.microsoft.com/office/drawing/2015/06/chart" xmlns:c15="http://schemas.microsoft.com/office/drawing/2012/chart">
            <c:ext xmlns:c16="http://schemas.microsoft.com/office/drawing/2014/chart" uri="{C3380CC4-5D6E-409C-BE32-E72D297353CC}">
              <c16:uniqueId val="{00000000-EC45-4807-912E-647C038A94D0}"/>
            </c:ext>
          </c:extLst>
        </c:ser>
        <c:dLbls>
          <c:showLegendKey val="0"/>
          <c:showVal val="0"/>
          <c:showCatName val="0"/>
          <c:showSerName val="0"/>
          <c:showPercent val="0"/>
          <c:showBubbleSize val="0"/>
        </c:dLbls>
        <c:gapWidth val="150"/>
        <c:axId val="119872512"/>
        <c:axId val="119870592"/>
        <c:extLst xmlns:c16r2="http://schemas.microsoft.com/office/drawing/2015/06/chart">
          <c:ext xmlns:c15="http://schemas.microsoft.com/office/drawing/2012/chart" uri="{02D57815-91ED-43cb-92C2-25804820EDAC}">
            <c15:filteredBarSeries>
              <c15:ser>
                <c:idx val="1"/>
                <c:order val="1"/>
                <c:tx>
                  <c:v>Quantité totale NAC (mg/kg)</c:v>
                </c:tx>
                <c:spPr>
                  <a:solidFill>
                    <a:schemeClr val="accent2">
                      <a:shade val="80000"/>
                      <a:satMod val="150000"/>
                    </a:schemeClr>
                  </a:solidFill>
                  <a:ln>
                    <a:noFill/>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invertIfNegative val="0"/>
                <c:val>
                  <c:numRef>
                    <c:extLst xmlns:c16r2="http://schemas.microsoft.com/office/drawing/2015/06/chart">
                      <c:ext uri="{02D57815-91ED-43cb-92C2-25804820EDAC}">
                        <c15:formulaRef>
                          <c15:sqref>'Traditionnel vs PADIS'!$E$5:$E$25</c15:sqref>
                        </c15:formulaRef>
                      </c:ext>
                    </c:extLst>
                    <c:numCache>
                      <c:formatCode>General</c:formatCode>
                      <c:ptCount val="21"/>
                      <c:pt idx="0">
                        <c:v>150.0</c:v>
                      </c:pt>
                      <c:pt idx="1">
                        <c:v>162.5</c:v>
                      </c:pt>
                      <c:pt idx="2">
                        <c:v>175.0</c:v>
                      </c:pt>
                      <c:pt idx="3">
                        <c:v>187.5</c:v>
                      </c:pt>
                      <c:pt idx="4">
                        <c:v>200.0</c:v>
                      </c:pt>
                      <c:pt idx="5">
                        <c:v>206.25</c:v>
                      </c:pt>
                      <c:pt idx="6">
                        <c:v>212.5</c:v>
                      </c:pt>
                      <c:pt idx="7">
                        <c:v>218.75</c:v>
                      </c:pt>
                      <c:pt idx="8">
                        <c:v>225.0</c:v>
                      </c:pt>
                      <c:pt idx="9">
                        <c:v>231.25</c:v>
                      </c:pt>
                      <c:pt idx="10">
                        <c:v>237.5</c:v>
                      </c:pt>
                      <c:pt idx="11">
                        <c:v>243.75</c:v>
                      </c:pt>
                      <c:pt idx="12">
                        <c:v>250.0</c:v>
                      </c:pt>
                      <c:pt idx="13">
                        <c:v>256.25</c:v>
                      </c:pt>
                      <c:pt idx="14">
                        <c:v>262.5</c:v>
                      </c:pt>
                      <c:pt idx="15">
                        <c:v>268.75</c:v>
                      </c:pt>
                      <c:pt idx="16">
                        <c:v>275.0</c:v>
                      </c:pt>
                      <c:pt idx="17">
                        <c:v>281.25</c:v>
                      </c:pt>
                      <c:pt idx="18">
                        <c:v>287.5</c:v>
                      </c:pt>
                      <c:pt idx="19">
                        <c:v>293.75</c:v>
                      </c:pt>
                      <c:pt idx="20">
                        <c:v>300.0</c:v>
                      </c:pt>
                    </c:numCache>
                  </c:numRef>
                </c:val>
                <c:extLst xmlns:c16r2="http://schemas.microsoft.com/office/drawing/2015/06/chart">
                  <c:ext xmlns:c16="http://schemas.microsoft.com/office/drawing/2014/chart" uri="{C3380CC4-5D6E-409C-BE32-E72D297353CC}">
                    <c16:uniqueId val="{00000003-EC45-4807-912E-647C038A94D0}"/>
                  </c:ext>
                </c:extLst>
              </c15:ser>
            </c15:filteredBarSeries>
          </c:ext>
        </c:extLst>
      </c:barChart>
      <c:lineChart>
        <c:grouping val="standard"/>
        <c:varyColors val="0"/>
        <c:ser>
          <c:idx val="2"/>
          <c:order val="0"/>
          <c:tx>
            <c:v>Débit NAC (mg/kg/h)</c:v>
          </c:tx>
          <c:spPr>
            <a:ln w="34925" cap="rnd">
              <a:solidFill>
                <a:schemeClr val="accent3"/>
              </a:solidFill>
              <a:round/>
            </a:ln>
            <a:effectLst>
              <a:outerShdw blurRad="57150" dist="19050" dir="5400000" algn="ctr" rotWithShape="0">
                <a:srgbClr val="000000">
                  <a:alpha val="63000"/>
                </a:srgbClr>
              </a:outerShdw>
            </a:effectLst>
          </c:spPr>
          <c:marker>
            <c:symbol val="circle"/>
            <c:size val="6"/>
            <c:spPr>
              <a:solidFill>
                <a:schemeClr val="accent3">
                  <a:shade val="80000"/>
                  <a:satMod val="150000"/>
                </a:schemeClr>
              </a:solidFill>
              <a:ln w="9525">
                <a:solidFill>
                  <a:schemeClr val="accent3"/>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marker>
          <c:val>
            <c:numRef>
              <c:f>'Traditionnel vs PADIS'!$D$45:$D$65</c:f>
              <c:numCache>
                <c:formatCode>General</c:formatCode>
                <c:ptCount val="21"/>
                <c:pt idx="0">
                  <c:v>150</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numCache>
              <c:extLst xmlns:c16r2="http://schemas.microsoft.com/office/drawing/2015/06/chart" xmlns:c15="http://schemas.microsoft.com/office/drawing/2012/chart"/>
            </c:numRef>
          </c:val>
          <c:smooth val="0"/>
          <c:extLst xmlns:c16r2="http://schemas.microsoft.com/office/drawing/2015/06/chart" xmlns:c15="http://schemas.microsoft.com/office/drawing/2012/chart">
            <c:ext xmlns:c16="http://schemas.microsoft.com/office/drawing/2014/chart" uri="{C3380CC4-5D6E-409C-BE32-E72D297353CC}">
              <c16:uniqueId val="{00000001-EC45-4807-912E-647C038A94D0}"/>
            </c:ext>
          </c:extLst>
        </c:ser>
        <c:dLbls>
          <c:showLegendKey val="0"/>
          <c:showVal val="0"/>
          <c:showCatName val="0"/>
          <c:showSerName val="0"/>
          <c:showPercent val="0"/>
          <c:showBubbleSize val="0"/>
        </c:dLbls>
        <c:marker val="1"/>
        <c:smooth val="0"/>
        <c:axId val="120054528"/>
        <c:axId val="120056832"/>
        <c:extLst xmlns:c16r2="http://schemas.microsoft.com/office/drawing/2015/06/chart">
          <c:ext xmlns:c15="http://schemas.microsoft.com/office/drawing/2012/chart" uri="{02D57815-91ED-43cb-92C2-25804820EDAC}">
            <c15:filteredLineSeries>
              <c15:ser>
                <c:idx val="0"/>
                <c:order val="0"/>
                <c:tx>
                  <c:v>Débit NAC (mg/kg/h)</c:v>
                </c:tx>
                <c:spPr>
                  <a:ln w="34925" cap="rnd">
                    <a:solidFill>
                      <a:schemeClr val="accent1"/>
                    </a:solidFill>
                    <a:round/>
                  </a:ln>
                  <a:effectLst>
                    <a:outerShdw blurRad="57150" dist="19050" dir="5400000" algn="ctr" rotWithShape="0">
                      <a:srgbClr val="000000">
                        <a:alpha val="63000"/>
                      </a:srgbClr>
                    </a:outerShdw>
                  </a:effectLst>
                </c:spPr>
                <c:marker>
                  <c:symbol val="circle"/>
                  <c:size val="6"/>
                  <c:spPr>
                    <a:solidFill>
                      <a:schemeClr val="accent1">
                        <a:shade val="80000"/>
                        <a:satMod val="150000"/>
                      </a:schemeClr>
                    </a:solidFill>
                    <a:ln w="9525">
                      <a:solidFill>
                        <a:schemeClr val="accent1"/>
                      </a:solidFill>
                      <a:round/>
                    </a:ln>
                    <a:effectLst>
                      <a:outerShdw blurRad="57150" dist="19050" dir="5400000" algn="ctr" rotWithShape="0">
                        <a:srgbClr val="000000">
                          <a:alpha val="63000"/>
                        </a:srgbClr>
                      </a:outerShdw>
                    </a:effectLst>
                    <a:scene3d>
                      <a:camera prst="orthographicFront">
                        <a:rot lat="0" lon="0" rev="0"/>
                      </a:camera>
                      <a:lightRig rig="twoPt" dir="tl"/>
                    </a:scene3d>
                    <a:sp3d prstMaterial="flat">
                      <a:bevelT w="12700" h="25400" prst="coolSlant"/>
                    </a:sp3d>
                  </c:spPr>
                </c:marker>
                <c:val>
                  <c:numRef>
                    <c:extLst xmlns:c16r2="http://schemas.microsoft.com/office/drawing/2015/06/chart">
                      <c:ext uri="{02D57815-91ED-43cb-92C2-25804820EDAC}">
                        <c15:formulaRef>
                          <c15:sqref>'Traditionnel vs PADIS'!$D$5:$D$25</c15:sqref>
                        </c15:formulaRef>
                      </c:ext>
                    </c:extLst>
                    <c:numCache>
                      <c:formatCode>General</c:formatCode>
                      <c:ptCount val="21"/>
                      <c:pt idx="0">
                        <c:v>150.0</c:v>
                      </c:pt>
                      <c:pt idx="1">
                        <c:v>12.5</c:v>
                      </c:pt>
                      <c:pt idx="2">
                        <c:v>12.5</c:v>
                      </c:pt>
                      <c:pt idx="3">
                        <c:v>12.5</c:v>
                      </c:pt>
                      <c:pt idx="4">
                        <c:v>12.5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numCache>
                  </c:numRef>
                </c:val>
                <c:smooth val="0"/>
                <c:extLst xmlns:c16r2="http://schemas.microsoft.com/office/drawing/2015/06/chart">
                  <c:ext xmlns:c16="http://schemas.microsoft.com/office/drawing/2014/chart" uri="{C3380CC4-5D6E-409C-BE32-E72D297353CC}">
                    <c16:uniqueId val="{00000002-EC45-4807-912E-647C038A94D0}"/>
                  </c:ext>
                </c:extLst>
              </c15:ser>
            </c15:filteredLineSeries>
          </c:ext>
        </c:extLst>
      </c:lineChart>
      <c:catAx>
        <c:axId val="12005452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dirty="0"/>
                  <a:t>Temps (h)</a:t>
                </a:r>
              </a:p>
            </c:rich>
          </c:tx>
          <c:overlay val="0"/>
          <c:spPr>
            <a:noFill/>
            <a:ln>
              <a:noFill/>
            </a:ln>
            <a:effectLst/>
          </c:sp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056832"/>
        <c:crosses val="autoZero"/>
        <c:auto val="1"/>
        <c:lblAlgn val="ctr"/>
        <c:lblOffset val="100"/>
        <c:noMultiLvlLbl val="0"/>
      </c:catAx>
      <c:valAx>
        <c:axId val="12005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dirty="0"/>
                  <a:t>Débit NAC</a:t>
                </a:r>
                <a:r>
                  <a:rPr lang="fr-FR" baseline="0" dirty="0"/>
                  <a:t> (mg/kg/h)</a:t>
                </a:r>
                <a:endParaRPr lang="fr-FR"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054528"/>
        <c:crosses val="autoZero"/>
        <c:crossBetween val="between"/>
      </c:valAx>
      <c:valAx>
        <c:axId val="119870592"/>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fr-FR" dirty="0"/>
                  <a:t>Quantité</a:t>
                </a:r>
                <a:r>
                  <a:rPr lang="fr-FR" baseline="0" dirty="0"/>
                  <a:t> totale NAC (mg/kg)</a:t>
                </a:r>
                <a:endParaRPr lang="fr-FR"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9872512"/>
        <c:crosses val="max"/>
        <c:crossBetween val="between"/>
      </c:valAx>
      <c:catAx>
        <c:axId val="119872512"/>
        <c:scaling>
          <c:orientation val="minMax"/>
        </c:scaling>
        <c:delete val="1"/>
        <c:axPos val="b"/>
        <c:majorTickMark val="none"/>
        <c:minorTickMark val="none"/>
        <c:tickLblPos val="nextTo"/>
        <c:crossAx val="119870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91616212987001E-2"/>
          <c:y val="3.9090459857147701E-2"/>
          <c:w val="0.84121676757402597"/>
          <c:h val="0.71152219985550202"/>
        </c:manualLayout>
      </c:layout>
      <c:barChart>
        <c:barDir val="col"/>
        <c:grouping val="clustered"/>
        <c:varyColors val="0"/>
        <c:ser>
          <c:idx val="1"/>
          <c:order val="1"/>
          <c:tx>
            <c:v>Quantité totale NAC protocole traditionnel</c:v>
          </c:tx>
          <c:spPr>
            <a:solidFill>
              <a:schemeClr val="accent2"/>
            </a:solidFill>
            <a:ln>
              <a:noFill/>
            </a:ln>
            <a:effectLst/>
          </c:spPr>
          <c:invertIfNegative val="0"/>
          <c:val>
            <c:numRef>
              <c:f>'Traditionnel vs PADIS'!$E$5:$E$25</c:f>
              <c:numCache>
                <c:formatCode>General</c:formatCode>
                <c:ptCount val="21"/>
                <c:pt idx="0">
                  <c:v>150</c:v>
                </c:pt>
                <c:pt idx="1">
                  <c:v>162.5</c:v>
                </c:pt>
                <c:pt idx="2">
                  <c:v>175</c:v>
                </c:pt>
                <c:pt idx="3">
                  <c:v>187.5</c:v>
                </c:pt>
                <c:pt idx="4">
                  <c:v>200</c:v>
                </c:pt>
                <c:pt idx="5">
                  <c:v>206.25</c:v>
                </c:pt>
                <c:pt idx="6">
                  <c:v>212.5</c:v>
                </c:pt>
                <c:pt idx="7">
                  <c:v>218.75</c:v>
                </c:pt>
                <c:pt idx="8">
                  <c:v>225</c:v>
                </c:pt>
                <c:pt idx="9">
                  <c:v>231.25</c:v>
                </c:pt>
                <c:pt idx="10">
                  <c:v>237.5</c:v>
                </c:pt>
                <c:pt idx="11">
                  <c:v>243.75</c:v>
                </c:pt>
                <c:pt idx="12">
                  <c:v>250</c:v>
                </c:pt>
                <c:pt idx="13">
                  <c:v>256.25</c:v>
                </c:pt>
                <c:pt idx="14">
                  <c:v>262.5</c:v>
                </c:pt>
                <c:pt idx="15">
                  <c:v>268.75</c:v>
                </c:pt>
                <c:pt idx="16">
                  <c:v>275</c:v>
                </c:pt>
                <c:pt idx="17">
                  <c:v>281.25</c:v>
                </c:pt>
                <c:pt idx="18">
                  <c:v>287.5</c:v>
                </c:pt>
                <c:pt idx="19">
                  <c:v>293.75</c:v>
                </c:pt>
                <c:pt idx="20">
                  <c:v>300</c:v>
                </c:pt>
              </c:numCache>
            </c:numRef>
          </c:val>
          <c:extLst xmlns:c16r2="http://schemas.microsoft.com/office/drawing/2015/06/chart">
            <c:ext xmlns:c16="http://schemas.microsoft.com/office/drawing/2014/chart" uri="{C3380CC4-5D6E-409C-BE32-E72D297353CC}">
              <c16:uniqueId val="{00000000-E254-49D2-B168-843EFCEF18AC}"/>
            </c:ext>
          </c:extLst>
        </c:ser>
        <c:ser>
          <c:idx val="3"/>
          <c:order val="3"/>
          <c:tx>
            <c:v>Quantité totale nouveau protocole</c:v>
          </c:tx>
          <c:spPr>
            <a:solidFill>
              <a:schemeClr val="accent2">
                <a:lumMod val="40000"/>
                <a:lumOff val="60000"/>
              </a:schemeClr>
            </a:solidFill>
            <a:ln>
              <a:noFill/>
            </a:ln>
            <a:effectLst/>
          </c:spPr>
          <c:invertIfNegative val="0"/>
          <c:val>
            <c:numRef>
              <c:f>'Traditionnel vs PADIS'!$E$45:$E$65</c:f>
              <c:numCache>
                <c:formatCode>General</c:formatCode>
                <c:ptCount val="21"/>
                <c:pt idx="0">
                  <c:v>150</c:v>
                </c:pt>
                <c:pt idx="1">
                  <c:v>165</c:v>
                </c:pt>
                <c:pt idx="2">
                  <c:v>180</c:v>
                </c:pt>
                <c:pt idx="3">
                  <c:v>195</c:v>
                </c:pt>
                <c:pt idx="4">
                  <c:v>210</c:v>
                </c:pt>
                <c:pt idx="5">
                  <c:v>225</c:v>
                </c:pt>
                <c:pt idx="6">
                  <c:v>240</c:v>
                </c:pt>
                <c:pt idx="7">
                  <c:v>255</c:v>
                </c:pt>
                <c:pt idx="8">
                  <c:v>270</c:v>
                </c:pt>
                <c:pt idx="9">
                  <c:v>285</c:v>
                </c:pt>
                <c:pt idx="10">
                  <c:v>300</c:v>
                </c:pt>
                <c:pt idx="11">
                  <c:v>315</c:v>
                </c:pt>
                <c:pt idx="12">
                  <c:v>330</c:v>
                </c:pt>
                <c:pt idx="13">
                  <c:v>345</c:v>
                </c:pt>
                <c:pt idx="14">
                  <c:v>360</c:v>
                </c:pt>
                <c:pt idx="15">
                  <c:v>375</c:v>
                </c:pt>
                <c:pt idx="16">
                  <c:v>390</c:v>
                </c:pt>
                <c:pt idx="17">
                  <c:v>405</c:v>
                </c:pt>
                <c:pt idx="18">
                  <c:v>420</c:v>
                </c:pt>
                <c:pt idx="19">
                  <c:v>435</c:v>
                </c:pt>
                <c:pt idx="20">
                  <c:v>450</c:v>
                </c:pt>
              </c:numCache>
            </c:numRef>
          </c:val>
          <c:extLst xmlns:c16r2="http://schemas.microsoft.com/office/drawing/2015/06/chart">
            <c:ext xmlns:c16="http://schemas.microsoft.com/office/drawing/2014/chart" uri="{C3380CC4-5D6E-409C-BE32-E72D297353CC}">
              <c16:uniqueId val="{00000001-E254-49D2-B168-843EFCEF18AC}"/>
            </c:ext>
          </c:extLst>
        </c:ser>
        <c:dLbls>
          <c:showLegendKey val="0"/>
          <c:showVal val="0"/>
          <c:showCatName val="0"/>
          <c:showSerName val="0"/>
          <c:showPercent val="0"/>
          <c:showBubbleSize val="0"/>
        </c:dLbls>
        <c:gapWidth val="150"/>
        <c:axId val="120224000"/>
        <c:axId val="120222080"/>
      </c:barChart>
      <c:lineChart>
        <c:grouping val="standard"/>
        <c:varyColors val="0"/>
        <c:ser>
          <c:idx val="0"/>
          <c:order val="0"/>
          <c:tx>
            <c:v>Débit protocole traditionnel</c:v>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'Traditionnel vs PADIS'!$D$5:$D$25</c:f>
              <c:numCache>
                <c:formatCode>General</c:formatCode>
                <c:ptCount val="21"/>
                <c:pt idx="0">
                  <c:v>150</c:v>
                </c:pt>
                <c:pt idx="1">
                  <c:v>12.5</c:v>
                </c:pt>
                <c:pt idx="2">
                  <c:v>12.5</c:v>
                </c:pt>
                <c:pt idx="3">
                  <c:v>12.5</c:v>
                </c:pt>
                <c:pt idx="4">
                  <c:v>12.5</c:v>
                </c:pt>
                <c:pt idx="5">
                  <c:v>6.25</c:v>
                </c:pt>
                <c:pt idx="6">
                  <c:v>6.25</c:v>
                </c:pt>
                <c:pt idx="7">
                  <c:v>6.25</c:v>
                </c:pt>
                <c:pt idx="8">
                  <c:v>6.25</c:v>
                </c:pt>
                <c:pt idx="9">
                  <c:v>6.25</c:v>
                </c:pt>
                <c:pt idx="10">
                  <c:v>6.25</c:v>
                </c:pt>
                <c:pt idx="11">
                  <c:v>6.25</c:v>
                </c:pt>
                <c:pt idx="12">
                  <c:v>6.25</c:v>
                </c:pt>
                <c:pt idx="13">
                  <c:v>6.25</c:v>
                </c:pt>
                <c:pt idx="14">
                  <c:v>6.25</c:v>
                </c:pt>
                <c:pt idx="15">
                  <c:v>6.25</c:v>
                </c:pt>
                <c:pt idx="16">
                  <c:v>6.25</c:v>
                </c:pt>
                <c:pt idx="17">
                  <c:v>6.25</c:v>
                </c:pt>
                <c:pt idx="18">
                  <c:v>6.25</c:v>
                </c:pt>
                <c:pt idx="19">
                  <c:v>6.25</c:v>
                </c:pt>
                <c:pt idx="20">
                  <c:v>6.25</c:v>
                </c:pt>
              </c:numCache>
            </c:numRef>
          </c:val>
          <c:smooth val="0"/>
          <c:extLst xmlns:c16r2="http://schemas.microsoft.com/office/drawing/2015/06/chart">
            <c:ext xmlns:c16="http://schemas.microsoft.com/office/drawing/2014/chart" uri="{C3380CC4-5D6E-409C-BE32-E72D297353CC}">
              <c16:uniqueId val="{00000002-E254-49D2-B168-843EFCEF18AC}"/>
            </c:ext>
          </c:extLst>
        </c:ser>
        <c:ser>
          <c:idx val="2"/>
          <c:order val="2"/>
          <c:tx>
            <c:v>Débit nouveau protocole</c:v>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'Traditionnel vs PADIS'!$D$45:$D$65</c:f>
              <c:numCache>
                <c:formatCode>General</c:formatCode>
                <c:ptCount val="21"/>
                <c:pt idx="0">
                  <c:v>150</c:v>
                </c:pt>
                <c:pt idx="1">
                  <c:v>15</c:v>
                </c:pt>
                <c:pt idx="2">
                  <c:v>15</c:v>
                </c:pt>
                <c:pt idx="3">
                  <c:v>15</c:v>
                </c:pt>
                <c:pt idx="4">
                  <c:v>15</c:v>
                </c:pt>
                <c:pt idx="5">
                  <c:v>15</c:v>
                </c:pt>
                <c:pt idx="6">
                  <c:v>15</c:v>
                </c:pt>
                <c:pt idx="7">
                  <c:v>15</c:v>
                </c:pt>
                <c:pt idx="8">
                  <c:v>15</c:v>
                </c:pt>
                <c:pt idx="9">
                  <c:v>15</c:v>
                </c:pt>
                <c:pt idx="10">
                  <c:v>15</c:v>
                </c:pt>
                <c:pt idx="11">
                  <c:v>15</c:v>
                </c:pt>
                <c:pt idx="12">
                  <c:v>15</c:v>
                </c:pt>
                <c:pt idx="13">
                  <c:v>15</c:v>
                </c:pt>
                <c:pt idx="14">
                  <c:v>15</c:v>
                </c:pt>
                <c:pt idx="15">
                  <c:v>15</c:v>
                </c:pt>
                <c:pt idx="16">
                  <c:v>15</c:v>
                </c:pt>
                <c:pt idx="17">
                  <c:v>15</c:v>
                </c:pt>
                <c:pt idx="18">
                  <c:v>15</c:v>
                </c:pt>
                <c:pt idx="19">
                  <c:v>15</c:v>
                </c:pt>
                <c:pt idx="20">
                  <c:v>15</c:v>
                </c:pt>
              </c:numCache>
            </c:numRef>
          </c:val>
          <c:smooth val="0"/>
          <c:extLst xmlns:c16r2="http://schemas.microsoft.com/office/drawing/2015/06/chart">
            <c:ext xmlns:c16="http://schemas.microsoft.com/office/drawing/2014/chart" uri="{C3380CC4-5D6E-409C-BE32-E72D297353CC}">
              <c16:uniqueId val="{00000003-E254-49D2-B168-843EFCEF18AC}"/>
            </c:ext>
          </c:extLst>
        </c:ser>
        <c:dLbls>
          <c:showLegendKey val="0"/>
          <c:showVal val="0"/>
          <c:showCatName val="0"/>
          <c:showSerName val="0"/>
          <c:showPercent val="0"/>
          <c:showBubbleSize val="0"/>
        </c:dLbls>
        <c:marker val="1"/>
        <c:smooth val="0"/>
        <c:axId val="120209408"/>
        <c:axId val="120211712"/>
      </c:lineChart>
      <c:catAx>
        <c:axId val="1202094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Temps (h)</a:t>
                </a:r>
              </a:p>
            </c:rich>
          </c:tx>
          <c:layout>
            <c:manualLayout>
              <c:xMode val="edge"/>
              <c:yMode val="edge"/>
              <c:x val="0.46208824581901198"/>
              <c:y val="0.8028992977148450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211712"/>
        <c:crosses val="autoZero"/>
        <c:auto val="1"/>
        <c:lblAlgn val="ctr"/>
        <c:lblOffset val="100"/>
        <c:noMultiLvlLbl val="0"/>
      </c:catAx>
      <c:valAx>
        <c:axId val="120211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Débit NAC (mg/kg/h)</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209408"/>
        <c:crosses val="autoZero"/>
        <c:crossBetween val="between"/>
      </c:valAx>
      <c:valAx>
        <c:axId val="120222080"/>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FR"/>
                  <a:t>Quantité totale NAC (mg/kg)</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20224000"/>
        <c:crosses val="max"/>
        <c:crossBetween val="between"/>
      </c:valAx>
      <c:catAx>
        <c:axId val="120224000"/>
        <c:scaling>
          <c:orientation val="minMax"/>
        </c:scaling>
        <c:delete val="1"/>
        <c:axPos val="b"/>
        <c:majorTickMark val="none"/>
        <c:minorTickMark val="none"/>
        <c:tickLblPos val="nextTo"/>
        <c:crossAx val="120222080"/>
        <c:crosses val="autoZero"/>
        <c:auto val="1"/>
        <c:lblAlgn val="ctr"/>
        <c:lblOffset val="100"/>
        <c:noMultiLvlLbl val="0"/>
      </c:catAx>
      <c:spPr>
        <a:noFill/>
        <a:ln>
          <a:noFill/>
        </a:ln>
        <a:effectLst/>
      </c:spPr>
    </c:plotArea>
    <c:legend>
      <c:legendPos val="b"/>
      <c:layout>
        <c:manualLayout>
          <c:xMode val="edge"/>
          <c:yMode val="edge"/>
          <c:x val="5.5160000259525999E-2"/>
          <c:y val="0.85834283312654902"/>
          <c:w val="0.87224933658672399"/>
          <c:h val="0.10900017507783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40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pPr rtl="0"/>
            <a:endParaRPr lang="fr-FR" noProof="0" dirty="0"/>
          </a:p>
        </p:txBody>
      </p:sp>
      <p:sp>
        <p:nvSpPr>
          <p:cNvPr id="3" name="Espace réservé de la date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ADBBBA9-4F9A-4E38-8A89-7E964B5730C5}" type="datetime1">
              <a:rPr lang="fr-FR" smtClean="0"/>
              <a:pPr/>
              <a:t>04/09/2019</a:t>
            </a:fld>
            <a:endParaRPr lang="fr-FR" dirty="0"/>
          </a:p>
        </p:txBody>
      </p:sp>
      <p:sp>
        <p:nvSpPr>
          <p:cNvPr id="4" name="Espace réservé de l’image des diapositives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commentair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6" name="Espace réservé du pied de page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pPr rtl="0"/>
            <a:endParaRPr lang="fr-FR" noProof="0" dirty="0"/>
          </a:p>
        </p:txBody>
      </p:sp>
      <p:sp>
        <p:nvSpPr>
          <p:cNvPr id="7" name="Espace réservé du numéro de diapositive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pPr rtl="0"/>
            <a:fld id="{D5D79418-37EB-4378-AD22-89DBB000B0DA}" type="slidenum">
              <a:rPr lang="fr-FR" noProof="0" smtClean="0"/>
              <a:t>‹N°›</a:t>
            </a:fld>
            <a:endParaRPr lang="fr-FR" noProof="0"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image de diapositive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endParaRPr lang="fr-FR" dirty="0"/>
          </a:p>
        </p:txBody>
      </p:sp>
      <p:sp>
        <p:nvSpPr>
          <p:cNvPr id="4" name="Espace réservé du numéro de diapositive 3"/>
          <p:cNvSpPr>
            <a:spLocks noGrp="1"/>
          </p:cNvSpPr>
          <p:nvPr>
            <p:ph type="sldNum" sz="quarter" idx="10"/>
          </p:nvPr>
        </p:nvSpPr>
        <p:spPr/>
        <p:txBody>
          <a:bodyPr rtlCol="0"/>
          <a:lstStyle/>
          <a:p>
            <a:pPr rtl="0"/>
            <a:fld id="{D5D79418-37EB-4378-AD22-89DBB000B0DA}" type="slidenum">
              <a:rPr lang="fr-FR" smtClean="0"/>
              <a:t>1</a:t>
            </a:fld>
            <a:endParaRPr lang="fr-FR" dirty="0"/>
          </a:p>
        </p:txBody>
      </p:sp>
    </p:spTree>
    <p:extLst>
      <p:ext uri="{BB962C8B-B14F-4D97-AF65-F5344CB8AC3E}">
        <p14:creationId xmlns:p14="http://schemas.microsoft.com/office/powerpoint/2010/main" val="3041543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b="1" dirty="0"/>
              <a:t>Remarques destinées au présentateur : </a:t>
            </a:r>
          </a:p>
          <a:p>
            <a:pPr rtl="0"/>
            <a:r>
              <a:rPr lang="fr-FR" b="0" i="1" dirty="0">
                <a:latin typeface="Segoe UI" panose="020B0502040204020203" pitchFamily="34" charset="0"/>
                <a:cs typeface="Segoe UI" panose="020B0502040204020203" pitchFamily="34" charset="0"/>
              </a:rPr>
              <a:t>Quelles étapes suivrez-vous au terme de cette expérience d’apprentissage ?</a:t>
            </a:r>
          </a:p>
          <a:p>
            <a:pPr rtl="0"/>
            <a:r>
              <a:rPr lang="fr-FR" b="0" i="1" dirty="0">
                <a:latin typeface="Segoe UI" panose="020B0502040204020203" pitchFamily="34" charset="0"/>
                <a:cs typeface="Segoe UI" panose="020B0502040204020203" pitchFamily="34" charset="0"/>
              </a:rPr>
              <a:t>Avez-vous tiré des enseignements de mauvaises expériences ?  Que ferez-vous pour aborder la situation différemment ?</a:t>
            </a:r>
          </a:p>
          <a:p>
            <a:pPr rtl="0"/>
            <a:r>
              <a:rPr lang="fr-FR" b="0" i="1" dirty="0">
                <a:latin typeface="Segoe UI" panose="020B0502040204020203" pitchFamily="34" charset="0"/>
                <a:cs typeface="Segoe UI" panose="020B0502040204020203" pitchFamily="34" charset="0"/>
              </a:rPr>
              <a:t>Quels conseils donnerez-vous aux autres pour leur permettre de tirer des enseignements de vos expériences ?</a:t>
            </a:r>
          </a:p>
          <a:p>
            <a:pPr rtl="0"/>
            <a:r>
              <a:rPr lang="fr-FR" b="0" i="1" dirty="0">
                <a:latin typeface="Segoe UI" panose="020B0502040204020203" pitchFamily="34" charset="0"/>
                <a:cs typeface="Segoe UI" panose="020B0502040204020203" pitchFamily="34" charset="0"/>
              </a:rPr>
              <a:t>Comment pouvez-vous partager ce que vous avez appris face à un public réel ?  </a:t>
            </a:r>
          </a:p>
          <a:p>
            <a:pPr rtl="0"/>
            <a:endParaRPr lang="fr-FR" dirty="0"/>
          </a:p>
          <a:p>
            <a:pPr rtl="0"/>
            <a:r>
              <a:rPr lang="fr-FR" b="1" dirty="0"/>
              <a:t>Voici quelques exemples de possibles étapes suivantes : </a:t>
            </a:r>
          </a:p>
          <a:p>
            <a:pPr marL="228600" indent="-228600" rtl="0">
              <a:buAutoNum type="arabicPeriod"/>
            </a:pPr>
            <a:r>
              <a:rPr lang="fr-FR" dirty="0"/>
              <a:t>Au terme de ma première présentation réussie, j’envisage de rejoindre l’équipe de débat.</a:t>
            </a:r>
          </a:p>
          <a:p>
            <a:pPr marL="228600" indent="-228600" rtl="0">
              <a:buAutoNum type="arabicPeriod"/>
            </a:pPr>
            <a:r>
              <a:rPr lang="fr-FR" dirty="0"/>
              <a:t>Après avoir réalisé mon premier film, j’envisage de le présenter lors du festival du fil de l’école ou du festival de film local.</a:t>
            </a:r>
          </a:p>
          <a:p>
            <a:pPr marL="228600" indent="-228600" rtl="0">
              <a:buAutoNum type="arabicPeriod"/>
            </a:pPr>
            <a:r>
              <a:rPr lang="fr-FR" dirty="0"/>
              <a:t>Après avoir discuté avec ce conseiller d’orientation, j’aimerais en savoir plus sur ce domaine professionnel susceptible de m’intéresser.</a:t>
            </a:r>
          </a:p>
          <a:p>
            <a:pPr marL="0" indent="0" rtl="0">
              <a:buNone/>
            </a:pPr>
            <a:endParaRPr lang="fr-FR" dirty="0"/>
          </a:p>
          <a:p>
            <a:pPr rtl="0"/>
            <a:r>
              <a:rPr lang="fr-FR" dirty="0"/>
              <a:t>Ce graphique </a:t>
            </a:r>
            <a:r>
              <a:rPr lang="fr-FR" dirty="0" err="1"/>
              <a:t>SmartArt</a:t>
            </a:r>
            <a:r>
              <a:rPr lang="fr-FR" dirty="0"/>
              <a:t> vous permet d’ajouter des images et du texte pour souligner votre processus.  Si une image parle autant que mille mots, des images et des mots devraient vous permettre de parfaitement communiquer cette réflexion sur l’apprentissage !  Vous pouvez toujours cliquer sur Insertion&gt;</a:t>
            </a:r>
            <a:r>
              <a:rPr lang="fr-FR" dirty="0" err="1"/>
              <a:t>SmartArt</a:t>
            </a:r>
            <a:r>
              <a:rPr lang="fr-FR" dirty="0"/>
              <a:t> pour modifier ce graphique et cliquer sur le menu contextuel Création pour modifier les couleurs.</a:t>
            </a:r>
          </a:p>
          <a:p>
            <a:pPr rtl="0"/>
            <a:endParaRPr lang="fr-FR" dirty="0"/>
          </a:p>
          <a:p>
            <a:pPr rtl="0"/>
            <a:r>
              <a:rPr lang="fr-FR" dirty="0"/>
              <a:t>N’hésitez pas à utiliser plusieurs diapositives pour partager vos étapes suivantes.  Il peut aussi être utile d’ajouter un contenu vidéo pour expliquer votre message.</a:t>
            </a:r>
          </a:p>
        </p:txBody>
      </p:sp>
      <p:sp>
        <p:nvSpPr>
          <p:cNvPr id="4" name="Espace réservé du numéro de diapositive 3"/>
          <p:cNvSpPr>
            <a:spLocks noGrp="1"/>
          </p:cNvSpPr>
          <p:nvPr>
            <p:ph type="sldNum" sz="quarter" idx="10"/>
          </p:nvPr>
        </p:nvSpPr>
        <p:spPr/>
        <p:txBody>
          <a:bodyPr rtlCol="0"/>
          <a:lstStyle/>
          <a:p>
            <a:pPr rtl="0"/>
            <a:fld id="{D5D79418-37EB-4378-AD22-89DBB000B0DA}" type="slidenum">
              <a:rPr lang="fr-FR" smtClean="0"/>
              <a:t>4</a:t>
            </a:fld>
            <a:endParaRPr lang="fr-FR" dirty="0"/>
          </a:p>
        </p:txBody>
      </p:sp>
    </p:spTree>
    <p:extLst>
      <p:ext uri="{BB962C8B-B14F-4D97-AF65-F5344CB8AC3E}">
        <p14:creationId xmlns:p14="http://schemas.microsoft.com/office/powerpoint/2010/main" val="629571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p>
            <a:pPr rtl="0"/>
            <a:r>
              <a:rPr lang="fr-FR" b="1" dirty="0"/>
              <a:t>Remarques destinées au présentateur : </a:t>
            </a:r>
          </a:p>
          <a:p>
            <a:pPr rtl="0"/>
            <a:r>
              <a:rPr lang="fr-FR" b="0" i="1" dirty="0">
                <a:latin typeface="Segoe UI" panose="020B0502040204020203" pitchFamily="34" charset="0"/>
                <a:cs typeface="Segoe UI" panose="020B0502040204020203" pitchFamily="34" charset="0"/>
              </a:rPr>
              <a:t>Quelles étapes suivrez-vous au terme de cette expérience d’apprentissage ?</a:t>
            </a:r>
          </a:p>
          <a:p>
            <a:pPr rtl="0"/>
            <a:r>
              <a:rPr lang="fr-FR" b="0" i="1" dirty="0">
                <a:latin typeface="Segoe UI" panose="020B0502040204020203" pitchFamily="34" charset="0"/>
                <a:cs typeface="Segoe UI" panose="020B0502040204020203" pitchFamily="34" charset="0"/>
              </a:rPr>
              <a:t>Avez-vous tiré des enseignements de mauvaises expériences ?  Que ferez-vous pour aborder la situation différemment ?</a:t>
            </a:r>
          </a:p>
          <a:p>
            <a:pPr rtl="0"/>
            <a:r>
              <a:rPr lang="fr-FR" b="0" i="1" dirty="0">
                <a:latin typeface="Segoe UI" panose="020B0502040204020203" pitchFamily="34" charset="0"/>
                <a:cs typeface="Segoe UI" panose="020B0502040204020203" pitchFamily="34" charset="0"/>
              </a:rPr>
              <a:t>Quels conseils donnerez-vous aux autres pour leur permettre de tirer des enseignements de vos expériences ?</a:t>
            </a:r>
          </a:p>
          <a:p>
            <a:pPr rtl="0"/>
            <a:r>
              <a:rPr lang="fr-FR" b="0" i="1" dirty="0">
                <a:latin typeface="Segoe UI" panose="020B0502040204020203" pitchFamily="34" charset="0"/>
                <a:cs typeface="Segoe UI" panose="020B0502040204020203" pitchFamily="34" charset="0"/>
              </a:rPr>
              <a:t>Comment pouvez-vous partager ce que vous avez appris face à un public réel ?  </a:t>
            </a:r>
          </a:p>
          <a:p>
            <a:pPr rtl="0"/>
            <a:endParaRPr lang="fr-FR" dirty="0"/>
          </a:p>
          <a:p>
            <a:pPr rtl="0"/>
            <a:r>
              <a:rPr lang="fr-FR" b="1" dirty="0"/>
              <a:t>Voici quelques exemples de possibles étapes suivantes : </a:t>
            </a:r>
          </a:p>
          <a:p>
            <a:pPr marL="228600" indent="-228600" rtl="0">
              <a:buAutoNum type="arabicPeriod"/>
            </a:pPr>
            <a:r>
              <a:rPr lang="fr-FR" dirty="0"/>
              <a:t>Au terme de ma première présentation réussie, j’envisage de rejoindre l’équipe de débat.</a:t>
            </a:r>
          </a:p>
          <a:p>
            <a:pPr marL="228600" indent="-228600" rtl="0">
              <a:buAutoNum type="arabicPeriod"/>
            </a:pPr>
            <a:r>
              <a:rPr lang="fr-FR" dirty="0"/>
              <a:t>Après avoir réalisé mon premier film, j’envisage de le présenter lors du festival du fil de l’école ou du festival de film local.</a:t>
            </a:r>
          </a:p>
          <a:p>
            <a:pPr marL="228600" indent="-228600" rtl="0">
              <a:buAutoNum type="arabicPeriod"/>
            </a:pPr>
            <a:r>
              <a:rPr lang="fr-FR" dirty="0"/>
              <a:t>Après avoir discuté avec ce conseiller d’orientation, j’aimerais en savoir plus sur ce domaine professionnel susceptible de m’intéresser.</a:t>
            </a:r>
          </a:p>
          <a:p>
            <a:pPr marL="0" indent="0" rtl="0">
              <a:buNone/>
            </a:pPr>
            <a:endParaRPr lang="fr-FR" dirty="0"/>
          </a:p>
          <a:p>
            <a:pPr rtl="0"/>
            <a:r>
              <a:rPr lang="fr-FR" dirty="0"/>
              <a:t>Ce graphique </a:t>
            </a:r>
            <a:r>
              <a:rPr lang="fr-FR" dirty="0" err="1"/>
              <a:t>SmartArt</a:t>
            </a:r>
            <a:r>
              <a:rPr lang="fr-FR" dirty="0"/>
              <a:t> vous permet d’ajouter des images et du texte pour souligner votre processus.  Si une image parle autant que mille mots, des images et des mots devraient vous permettre de parfaitement communiquer cette réflexion sur l’apprentissage !  Vous pouvez toujours cliquer sur Insertion&gt;</a:t>
            </a:r>
            <a:r>
              <a:rPr lang="fr-FR" dirty="0" err="1"/>
              <a:t>SmartArt</a:t>
            </a:r>
            <a:r>
              <a:rPr lang="fr-FR" dirty="0"/>
              <a:t> pour modifier ce graphique et cliquer sur le menu contextuel Création pour modifier les couleurs.</a:t>
            </a:r>
          </a:p>
          <a:p>
            <a:pPr rtl="0"/>
            <a:endParaRPr lang="fr-FR" dirty="0"/>
          </a:p>
          <a:p>
            <a:pPr rtl="0"/>
            <a:r>
              <a:rPr lang="fr-FR" dirty="0"/>
              <a:t>N’hésitez pas à utiliser plusieurs diapositives pour partager vos étapes suivantes.  Il peut aussi être utile d’ajouter un contenu vidéo pour expliquer votre message.</a:t>
            </a:r>
          </a:p>
        </p:txBody>
      </p:sp>
      <p:sp>
        <p:nvSpPr>
          <p:cNvPr id="4" name="Espace réservé du numéro de diapositive 3"/>
          <p:cNvSpPr>
            <a:spLocks noGrp="1"/>
          </p:cNvSpPr>
          <p:nvPr>
            <p:ph type="sldNum" sz="quarter" idx="10"/>
          </p:nvPr>
        </p:nvSpPr>
        <p:spPr/>
        <p:txBody>
          <a:bodyPr rtlCol="0"/>
          <a:lstStyle/>
          <a:p>
            <a:pPr rtl="0"/>
            <a:fld id="{D5D79418-37EB-4378-AD22-89DBB000B0DA}" type="slidenum">
              <a:rPr lang="fr-FR" smtClean="0"/>
              <a:t>5</a:t>
            </a:fld>
            <a:endParaRPr lang="fr-FR" dirty="0"/>
          </a:p>
        </p:txBody>
      </p:sp>
    </p:spTree>
    <p:extLst>
      <p:ext uri="{BB962C8B-B14F-4D97-AF65-F5344CB8AC3E}">
        <p14:creationId xmlns:p14="http://schemas.microsoft.com/office/powerpoint/2010/main" val="271476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xmlns="" id="{35DE3A79-F847-465F-A97D-A2FF14158CAC}"/>
              </a:ext>
            </a:extLst>
          </p:cNvPr>
          <p:cNvSpPr>
            <a:spLocks noGrp="1"/>
          </p:cNvSpPr>
          <p:nvPr>
            <p:ph type="pic" sz="quarter" idx="13"/>
          </p:nvPr>
        </p:nvSpPr>
        <p:spPr>
          <a:xfrm>
            <a:off x="9266682" y="762000"/>
            <a:ext cx="2925318" cy="5334000"/>
          </a:xfrm>
        </p:spPr>
        <p:txBody>
          <a:bodyPr/>
          <a:lstStyle/>
          <a:p>
            <a:endParaRPr lang="fr-FR"/>
          </a:p>
        </p:txBody>
      </p:sp>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pPr rtl="0"/>
            <a:fld id="{DE2413BF-C683-4D3F-A03A-46EBA095F06B}" type="datetime1">
              <a:rPr lang="fr-FR" noProof="0" smtClean="0"/>
              <a:t>04/09/2019</a:t>
            </a:fld>
            <a:endParaRPr lang="fr-FR" noProof="0"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
        <p:nvSpPr>
          <p:cNvPr id="15" name="Espace réservé pour une image  14">
            <a:extLst>
              <a:ext uri="{FF2B5EF4-FFF2-40B4-BE49-F238E27FC236}">
                <a16:creationId xmlns:a16="http://schemas.microsoft.com/office/drawing/2014/main" xmlns="" id="{26762120-C026-499D-AB05-D0BF81E9D73B}"/>
              </a:ext>
            </a:extLst>
          </p:cNvPr>
          <p:cNvSpPr>
            <a:spLocks noGrp="1"/>
          </p:cNvSpPr>
          <p:nvPr>
            <p:ph type="pic" sz="quarter" idx="14"/>
          </p:nvPr>
        </p:nvSpPr>
        <p:spPr>
          <a:xfrm>
            <a:off x="10710235" y="3053741"/>
            <a:ext cx="1373610" cy="750518"/>
          </a:xfrm>
        </p:spPr>
        <p:txBody>
          <a:bodyPr/>
          <a:lstStyle/>
          <a:p>
            <a:endParaRPr lang="fr-FR" dirty="0"/>
          </a:p>
        </p:txBody>
      </p:sp>
      <p:sp>
        <p:nvSpPr>
          <p:cNvPr id="10" name="Rectangle 12">
            <a:extLst>
              <a:ext uri="{FF2B5EF4-FFF2-40B4-BE49-F238E27FC236}">
                <a16:creationId xmlns:a16="http://schemas.microsoft.com/office/drawing/2014/main" xmlns="" id="{A83D3285-241F-4199-B315-67FB65371CC7}"/>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339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pPr rtl="0"/>
            <a:fld id="{9AFE05C9-C759-4193-9318-A0C449FDFE62}" type="datetime1">
              <a:rPr lang="fr-FR" noProof="0" smtClean="0"/>
              <a:t>04/09/2019</a:t>
            </a:fld>
            <a:endParaRPr lang="fr-FR" noProof="0"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139319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8" name="Date Placeholder 7"/>
          <p:cNvSpPr>
            <a:spLocks noGrp="1"/>
          </p:cNvSpPr>
          <p:nvPr>
            <p:ph type="dt" sz="half" idx="10"/>
          </p:nvPr>
        </p:nvSpPr>
        <p:spPr>
          <a:xfrm>
            <a:off x="262465" y="6356350"/>
            <a:ext cx="2743200" cy="365125"/>
          </a:xfrm>
          <a:prstGeom prst="rect">
            <a:avLst/>
          </a:prstGeom>
        </p:spPr>
        <p:txBody>
          <a:bodyPr/>
          <a:lstStyle/>
          <a:p>
            <a:pPr rtl="0"/>
            <a:fld id="{1A079490-52B2-44B5-8CD6-1E0EC1518D6F}" type="datetime1">
              <a:rPr lang="fr-FR" noProof="0" smtClean="0"/>
              <a:t>04/09/2019</a:t>
            </a:fld>
            <a:endParaRPr lang="fr-FR" noProof="0" dirty="0"/>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pPr rtl="0"/>
            <a:r>
              <a:rPr lang="fr-FR" noProof="0"/>
              <a:t>Ajouter un pied de page</a:t>
            </a:r>
            <a:endParaRPr lang="fr-FR" noProof="0"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90263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pPr rtl="0"/>
            <a:fld id="{543E6839-5146-4416-BF7F-76F76EB84064}" type="datetime1">
              <a:rPr lang="fr-FR" noProof="0" smtClean="0"/>
              <a:t>04/09/2019</a:t>
            </a:fld>
            <a:endParaRPr lang="fr-FR" noProof="0"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5437371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262465" y="6356350"/>
            <a:ext cx="2743200" cy="365125"/>
          </a:xfrm>
          <a:prstGeom prst="rect">
            <a:avLst/>
          </a:prstGeom>
        </p:spPr>
        <p:txBody>
          <a:bodyPr/>
          <a:lstStyle/>
          <a:p>
            <a:pPr rtl="0"/>
            <a:fld id="{543E6839-5146-4416-BF7F-76F76EB84064}" type="datetime1">
              <a:rPr lang="fr-FR" noProof="0" smtClean="0"/>
              <a:t>04/09/2019</a:t>
            </a:fld>
            <a:endParaRPr lang="fr-FR" noProof="0" dirty="0"/>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9" name="Slide Number Placeholder 8"/>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6480454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multiple">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xmlns="" id="{4E106B9E-EBA8-4369-8705-FDBBA60DC72E}"/>
              </a:ext>
            </a:extLst>
          </p:cNvPr>
          <p:cNvSpPr>
            <a:spLocks noGrp="1"/>
          </p:cNvSpPr>
          <p:nvPr>
            <p:ph type="body" sz="quarter" idx="13"/>
          </p:nvPr>
        </p:nvSpPr>
        <p:spPr>
          <a:xfrm>
            <a:off x="1860549" y="2101850"/>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pic>
        <p:nvPicPr>
          <p:cNvPr id="15" name="Imag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p:txBody>
          <a:bodyPr rtlCol="0"/>
          <a:lstStyle/>
          <a:p>
            <a:pPr rtl="0"/>
            <a:r>
              <a:rPr lang="fr-FR" noProof="0"/>
              <a:t>Modifiez le style du titre</a:t>
            </a:r>
            <a:endParaRPr lang="fr-FR" noProof="0" dirty="0"/>
          </a:p>
        </p:txBody>
      </p:sp>
      <p:sp>
        <p:nvSpPr>
          <p:cNvPr id="4" name="Espace réservé de la date 3"/>
          <p:cNvSpPr>
            <a:spLocks noGrp="1"/>
          </p:cNvSpPr>
          <p:nvPr>
            <p:ph type="dt" sz="half" idx="10"/>
          </p:nvPr>
        </p:nvSpPr>
        <p:spPr>
          <a:xfrm>
            <a:off x="262465" y="6356350"/>
            <a:ext cx="2743200" cy="365125"/>
          </a:xfrm>
          <a:prstGeom prst="rect">
            <a:avLst/>
          </a:prstGeom>
        </p:spPr>
        <p:txBody>
          <a:bodyPr rtlCol="0"/>
          <a:lstStyle/>
          <a:p>
            <a:pPr rtl="0"/>
            <a:fld id="{CAA04669-E6AD-4B5F-8C77-C773846BE03F}" type="datetime1">
              <a:rPr lang="fr-FR" noProof="0" smtClean="0"/>
              <a:t>04/09/2019</a:t>
            </a:fld>
            <a:endParaRPr lang="fr-FR" noProof="0" dirty="0"/>
          </a:p>
        </p:txBody>
      </p:sp>
      <p:sp>
        <p:nvSpPr>
          <p:cNvPr id="5" name="Espace réservé du pied de page 4"/>
          <p:cNvSpPr>
            <a:spLocks noGrp="1"/>
          </p:cNvSpPr>
          <p:nvPr>
            <p:ph type="ftr" sz="quarter" idx="11"/>
          </p:nvPr>
        </p:nvSpPr>
        <p:spPr>
          <a:xfrm>
            <a:off x="3869268" y="6356350"/>
            <a:ext cx="5911517" cy="365125"/>
          </a:xfrm>
          <a:prstGeom prst="rect">
            <a:avLst/>
          </a:prstGeom>
        </p:spPr>
        <p:txBody>
          <a:bodyPr rtlCol="0"/>
          <a:lstStyle/>
          <a:p>
            <a:pPr rtl="0"/>
            <a:r>
              <a:rPr lang="fr-FR" noProof="0" dirty="0"/>
              <a:t>Ajouter un pied de page</a:t>
            </a:r>
          </a:p>
        </p:txBody>
      </p:sp>
      <p:sp>
        <p:nvSpPr>
          <p:cNvPr id="6" name="Espace réservé du numéro de diapositive 5"/>
          <p:cNvSpPr>
            <a:spLocks noGrp="1"/>
          </p:cNvSpPr>
          <p:nvPr>
            <p:ph type="sldNum" sz="quarter" idx="12"/>
          </p:nvPr>
        </p:nvSpPr>
        <p:spPr>
          <a:xfrm>
            <a:off x="10634135" y="6356350"/>
            <a:ext cx="1530927" cy="365125"/>
          </a:xfrm>
          <a:prstGeom prst="rect">
            <a:avLst/>
          </a:prstGeom>
        </p:spPr>
        <p:txBody>
          <a:bodyPr rtlCol="0"/>
          <a:lstStyle/>
          <a:p>
            <a:pPr rtl="0"/>
            <a:fld id="{9E3FA76C-C565-46B6-8652-D75785E2521F}" type="slidenum">
              <a:rPr lang="fr-FR" noProof="0" smtClean="0"/>
              <a:t>‹N°›</a:t>
            </a:fld>
            <a:endParaRPr lang="fr-FR" noProof="0" dirty="0"/>
          </a:p>
        </p:txBody>
      </p:sp>
      <p:sp>
        <p:nvSpPr>
          <p:cNvPr id="24" name="Espace réservé du texte 7">
            <a:extLst>
              <a:ext uri="{FF2B5EF4-FFF2-40B4-BE49-F238E27FC236}">
                <a16:creationId xmlns:a16="http://schemas.microsoft.com/office/drawing/2014/main" xmlns="" id="{F099E8F9-E092-4E4C-AB87-FB2B4EC4D0AD}"/>
              </a:ext>
            </a:extLst>
          </p:cNvPr>
          <p:cNvSpPr>
            <a:spLocks noGrp="1"/>
          </p:cNvSpPr>
          <p:nvPr>
            <p:ph type="body" sz="quarter" idx="14"/>
          </p:nvPr>
        </p:nvSpPr>
        <p:spPr>
          <a:xfrm>
            <a:off x="1860549" y="3044624"/>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5" name="Espace réservé du texte 7">
            <a:extLst>
              <a:ext uri="{FF2B5EF4-FFF2-40B4-BE49-F238E27FC236}">
                <a16:creationId xmlns:a16="http://schemas.microsoft.com/office/drawing/2014/main" xmlns="" id="{782CF4FC-13E5-4A63-BCF2-3AF43B5F15B9}"/>
              </a:ext>
            </a:extLst>
          </p:cNvPr>
          <p:cNvSpPr>
            <a:spLocks noGrp="1"/>
          </p:cNvSpPr>
          <p:nvPr>
            <p:ph type="body" sz="quarter" idx="15"/>
          </p:nvPr>
        </p:nvSpPr>
        <p:spPr>
          <a:xfrm>
            <a:off x="1860549" y="3987398"/>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26" name="Espace réservé du texte 7">
            <a:extLst>
              <a:ext uri="{FF2B5EF4-FFF2-40B4-BE49-F238E27FC236}">
                <a16:creationId xmlns:a16="http://schemas.microsoft.com/office/drawing/2014/main" xmlns="" id="{8523C4DE-E0C6-4EE1-9145-DA7819174663}"/>
              </a:ext>
            </a:extLst>
          </p:cNvPr>
          <p:cNvSpPr>
            <a:spLocks noGrp="1"/>
          </p:cNvSpPr>
          <p:nvPr>
            <p:ph type="body" sz="quarter" idx="16"/>
          </p:nvPr>
        </p:nvSpPr>
        <p:spPr>
          <a:xfrm>
            <a:off x="1860549" y="4930171"/>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3668816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a:xfrm>
            <a:off x="262465" y="6356350"/>
            <a:ext cx="2743200" cy="365125"/>
          </a:xfrm>
          <a:prstGeom prst="rect">
            <a:avLst/>
          </a:prstGeom>
        </p:spPr>
        <p:txBody>
          <a:bodyPr/>
          <a:lstStyle/>
          <a:p>
            <a:pPr rtl="0"/>
            <a:fld id="{472134B5-22E0-4C07-BBC7-A9D38A6C34E4}" type="datetime1">
              <a:rPr lang="fr-FR" noProof="0" smtClean="0"/>
              <a:t>04/09/2019</a:t>
            </a:fld>
            <a:endParaRPr lang="fr-FR" noProof="0"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623584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2137646" y="753228"/>
            <a:ext cx="9613861" cy="1080938"/>
          </a:xfrm>
        </p:spPr>
        <p:txBody>
          <a:bodyPr rtlCol="0"/>
          <a:lstStyle>
            <a:lvl1pPr>
              <a:defRPr>
                <a:solidFill>
                  <a:schemeClr val="tx2"/>
                </a:solidFill>
              </a:defRPr>
            </a:lvl1pPr>
          </a:lstStyle>
          <a:p>
            <a:pPr rtl="0"/>
            <a:r>
              <a:rPr lang="fr-FR" noProof="0" dirty="0"/>
              <a:t>Modifiez le style du titre</a:t>
            </a:r>
          </a:p>
        </p:txBody>
      </p:sp>
      <p:sp>
        <p:nvSpPr>
          <p:cNvPr id="18" name="Espace réservé du contenu 2">
            <a:extLst>
              <a:ext uri="{FF2B5EF4-FFF2-40B4-BE49-F238E27FC236}">
                <a16:creationId xmlns:a16="http://schemas.microsoft.com/office/drawing/2014/main" xmlns="" id="{FD7CD5CF-F924-43C6-9C02-06FBC84A6729}"/>
              </a:ext>
            </a:extLst>
          </p:cNvPr>
          <p:cNvSpPr>
            <a:spLocks noGrp="1"/>
          </p:cNvSpPr>
          <p:nvPr>
            <p:ph idx="1"/>
          </p:nvPr>
        </p:nvSpPr>
        <p:spPr>
          <a:xfrm>
            <a:off x="2137644" y="2161725"/>
            <a:ext cx="9613861" cy="3702647"/>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2331723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2137646" y="753228"/>
            <a:ext cx="9613861" cy="1080938"/>
          </a:xfrm>
        </p:spPr>
        <p:txBody>
          <a:bodyPr rtlCol="0"/>
          <a:lstStyle>
            <a:lvl1pPr>
              <a:defRPr>
                <a:solidFill>
                  <a:schemeClr val="tx2"/>
                </a:solidFill>
              </a:defRPr>
            </a:lvl1pPr>
          </a:lstStyle>
          <a:p>
            <a:pPr rtl="0"/>
            <a:r>
              <a:rPr lang="fr-FR" noProof="0" dirty="0"/>
              <a:t>Modifiez le style du titre</a:t>
            </a:r>
          </a:p>
        </p:txBody>
      </p:sp>
      <p:sp>
        <p:nvSpPr>
          <p:cNvPr id="7" name="Espace réservé du texte 7">
            <a:extLst>
              <a:ext uri="{FF2B5EF4-FFF2-40B4-BE49-F238E27FC236}">
                <a16:creationId xmlns:a16="http://schemas.microsoft.com/office/drawing/2014/main" xmlns="" id="{D886EC2C-ED69-4D02-9ABD-C34F6CDD8CAE}"/>
              </a:ext>
            </a:extLst>
          </p:cNvPr>
          <p:cNvSpPr>
            <a:spLocks noGrp="1"/>
          </p:cNvSpPr>
          <p:nvPr>
            <p:ph type="body" sz="quarter" idx="13"/>
          </p:nvPr>
        </p:nvSpPr>
        <p:spPr>
          <a:xfrm>
            <a:off x="2137644" y="2161725"/>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9" name="Espace réservé du texte 7">
            <a:extLst>
              <a:ext uri="{FF2B5EF4-FFF2-40B4-BE49-F238E27FC236}">
                <a16:creationId xmlns:a16="http://schemas.microsoft.com/office/drawing/2014/main" xmlns="" id="{175C5D49-1651-4AE2-BD9D-AEB3D3404E9C}"/>
              </a:ext>
            </a:extLst>
          </p:cNvPr>
          <p:cNvSpPr>
            <a:spLocks noGrp="1"/>
          </p:cNvSpPr>
          <p:nvPr>
            <p:ph type="body" sz="quarter" idx="14"/>
          </p:nvPr>
        </p:nvSpPr>
        <p:spPr>
          <a:xfrm>
            <a:off x="2137644" y="3104499"/>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2" name="Espace réservé du texte 7">
            <a:extLst>
              <a:ext uri="{FF2B5EF4-FFF2-40B4-BE49-F238E27FC236}">
                <a16:creationId xmlns:a16="http://schemas.microsoft.com/office/drawing/2014/main" xmlns="" id="{75831AFC-71D0-4842-A7ED-9A9BCCA741EE}"/>
              </a:ext>
            </a:extLst>
          </p:cNvPr>
          <p:cNvSpPr>
            <a:spLocks noGrp="1"/>
          </p:cNvSpPr>
          <p:nvPr>
            <p:ph type="body" sz="quarter" idx="15"/>
          </p:nvPr>
        </p:nvSpPr>
        <p:spPr>
          <a:xfrm>
            <a:off x="2137644" y="4047273"/>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3" name="Espace réservé du texte 7">
            <a:extLst>
              <a:ext uri="{FF2B5EF4-FFF2-40B4-BE49-F238E27FC236}">
                <a16:creationId xmlns:a16="http://schemas.microsoft.com/office/drawing/2014/main" xmlns="" id="{8ACD009F-34EB-4DD2-A922-29413673EC5D}"/>
              </a:ext>
            </a:extLst>
          </p:cNvPr>
          <p:cNvSpPr>
            <a:spLocks noGrp="1"/>
          </p:cNvSpPr>
          <p:nvPr>
            <p:ph type="body" sz="quarter" idx="16"/>
          </p:nvPr>
        </p:nvSpPr>
        <p:spPr>
          <a:xfrm>
            <a:off x="2137644" y="4990046"/>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45073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1090482"/>
          </a:xfrm>
        </p:spPr>
        <p:txBody>
          <a:bodyPr rtlCol="0" anchor="ctr" anchorCtr="0">
            <a:normAutofit/>
          </a:bodyPr>
          <a:lstStyle>
            <a:lvl1pPr>
              <a:defRPr sz="2400"/>
            </a:lvl1pPr>
          </a:lstStyle>
          <a:p>
            <a:pPr rtl="0"/>
            <a:r>
              <a:rPr lang="fr-FR" noProof="0"/>
              <a:t>Modifiez le style du titre</a:t>
            </a:r>
            <a:endParaRPr lang="fr-FR" noProof="0" dirty="0"/>
          </a:p>
        </p:txBody>
      </p:sp>
      <p:sp>
        <p:nvSpPr>
          <p:cNvPr id="5" name="Espace réservé de la date 4"/>
          <p:cNvSpPr>
            <a:spLocks noGrp="1"/>
          </p:cNvSpPr>
          <p:nvPr>
            <p:ph type="dt" sz="half" idx="10"/>
          </p:nvPr>
        </p:nvSpPr>
        <p:spPr>
          <a:xfrm>
            <a:off x="262465" y="6356350"/>
            <a:ext cx="2743200" cy="365125"/>
          </a:xfrm>
          <a:prstGeom prst="rect">
            <a:avLst/>
          </a:prstGeom>
        </p:spPr>
        <p:txBody>
          <a:bodyPr rtlCol="0"/>
          <a:lstStyle/>
          <a:p>
            <a:pPr rtl="0"/>
            <a:fld id="{EFFE4D36-C97F-4F69-AA0E-16774CF41637}" type="datetime1">
              <a:rPr lang="fr-FR" noProof="0" smtClean="0"/>
              <a:t>04/09/2019</a:t>
            </a:fld>
            <a:endParaRPr lang="fr-FR" noProof="0" dirty="0"/>
          </a:p>
        </p:txBody>
      </p:sp>
      <p:sp>
        <p:nvSpPr>
          <p:cNvPr id="6" name="Espace réservé du pied de page 5"/>
          <p:cNvSpPr>
            <a:spLocks noGrp="1"/>
          </p:cNvSpPr>
          <p:nvPr>
            <p:ph type="ftr" sz="quarter" idx="11"/>
          </p:nvPr>
        </p:nvSpPr>
        <p:spPr>
          <a:xfrm>
            <a:off x="3869268" y="6356350"/>
            <a:ext cx="5911517" cy="365125"/>
          </a:xfrm>
          <a:prstGeom prst="rect">
            <a:avLst/>
          </a:prstGeom>
        </p:spPr>
        <p:txBody>
          <a:bodyPr rtlCol="0"/>
          <a:lstStyle/>
          <a:p>
            <a:pPr rtl="0"/>
            <a:r>
              <a:rPr lang="fr-FR" noProof="0" dirty="0"/>
              <a:t>Ajouter un pied de page</a:t>
            </a:r>
          </a:p>
        </p:txBody>
      </p:sp>
      <p:sp>
        <p:nvSpPr>
          <p:cNvPr id="7" name="Espace réservé au numéro de diapositive 6"/>
          <p:cNvSpPr>
            <a:spLocks noGrp="1"/>
          </p:cNvSpPr>
          <p:nvPr>
            <p:ph type="sldNum" sz="quarter" idx="12"/>
          </p:nvPr>
        </p:nvSpPr>
        <p:spPr>
          <a:xfrm>
            <a:off x="10729455" y="4711309"/>
            <a:ext cx="1154151" cy="1090789"/>
          </a:xfrm>
          <a:prstGeom prst="rect">
            <a:avLst/>
          </a:prstGeom>
        </p:spPr>
        <p:txBody>
          <a:bodyPr rtlCol="0"/>
          <a:lstStyle/>
          <a:p>
            <a:pPr rtl="0"/>
            <a:fld id="{9E3FA76C-C565-46B6-8652-D75785E2521F}" type="slidenum">
              <a:rPr lang="fr-FR" noProof="0" smtClean="0"/>
              <a:t>‹N°›</a:t>
            </a:fld>
            <a:endParaRPr lang="fr-FR" noProof="0" dirty="0"/>
          </a:p>
        </p:txBody>
      </p:sp>
      <p:sp>
        <p:nvSpPr>
          <p:cNvPr id="13" name="Espace réservé au SmartArt 12">
            <a:extLst>
              <a:ext uri="{FF2B5EF4-FFF2-40B4-BE49-F238E27FC236}">
                <a16:creationId xmlns:a16="http://schemas.microsoft.com/office/drawing/2014/main" xmlns="" id="{DBD7FBFD-679C-4A5B-A176-220004B60453}"/>
              </a:ext>
            </a:extLst>
          </p:cNvPr>
          <p:cNvSpPr>
            <a:spLocks noGrp="1"/>
          </p:cNvSpPr>
          <p:nvPr>
            <p:ph type="dgm" sz="quarter" idx="13"/>
          </p:nvPr>
        </p:nvSpPr>
        <p:spPr>
          <a:xfrm>
            <a:off x="680321" y="386862"/>
            <a:ext cx="9614617" cy="3867638"/>
          </a:xfrm>
        </p:spPr>
        <p:txBody>
          <a:bodyPr rtlCol="0"/>
          <a:lstStyle/>
          <a:p>
            <a:pPr rtl="0"/>
            <a:r>
              <a:rPr lang="fr-FR" noProof="0"/>
              <a:t>Cliquez sur l'icône pour ajouter un graphique SmartArt</a:t>
            </a:r>
            <a:endParaRPr lang="fr-FR" noProof="0" dirty="0"/>
          </a:p>
        </p:txBody>
      </p:sp>
    </p:spTree>
    <p:extLst>
      <p:ext uri="{BB962C8B-B14F-4D97-AF65-F5344CB8AC3E}">
        <p14:creationId xmlns:p14="http://schemas.microsoft.com/office/powerpoint/2010/main" val="4205906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853598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45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 2">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9296400" y="1679585"/>
            <a:ext cx="711200" cy="1121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custDataLst>
                <p:tags r:id="rId2"/>
              </p:custDataLst>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0"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p:cNvSpPr txBox="1"/>
          <p:nvPr userDrawn="1"/>
        </p:nvSpPr>
        <p:spPr>
          <a:xfrm rot="5400000">
            <a:off x="9255936" y="2093009"/>
            <a:ext cx="1121801" cy="307777"/>
          </a:xfrm>
          <a:prstGeom prst="rect">
            <a:avLst/>
          </a:prstGeom>
          <a:noFill/>
        </p:spPr>
        <p:txBody>
          <a:bodyPr wrap="square" rtlCol="0">
            <a:spAutoFit/>
          </a:bodyPr>
          <a:lstStyle/>
          <a:p>
            <a:pPr algn="ctr"/>
            <a:r>
              <a:rPr lang="en-US" sz="1400" dirty="0">
                <a:solidFill>
                  <a:schemeClr val="accent5">
                    <a:lumMod val="50000"/>
                  </a:schemeClr>
                </a:solidFill>
                <a:latin typeface="Rockwell Condensed" panose="02060603050405020104" pitchFamily="18" charset="0"/>
              </a:rPr>
              <a:t>ONGLET N°2</a:t>
            </a:r>
          </a:p>
        </p:txBody>
      </p:sp>
      <p:sp>
        <p:nvSpPr>
          <p:cNvPr id="2" name="Title 1"/>
          <p:cNvSpPr>
            <a:spLocks noGrp="1"/>
          </p:cNvSpPr>
          <p:nvPr>
            <p:ph type="title"/>
          </p:nvPr>
        </p:nvSpPr>
        <p:spPr>
          <a:xfrm>
            <a:off x="609600" y="-13716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2917027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 3">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ectangle 21"/>
          <p:cNvSpPr/>
          <p:nvPr userDrawn="1"/>
        </p:nvSpPr>
        <p:spPr>
          <a:xfrm>
            <a:off x="9296400" y="2834235"/>
            <a:ext cx="711200" cy="1121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custDataLst>
                <p:tags r:id="rId2"/>
              </p:custDataLst>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rot="5400000">
            <a:off x="9255936" y="3241246"/>
            <a:ext cx="1121801" cy="307777"/>
          </a:xfrm>
          <a:prstGeom prst="rect">
            <a:avLst/>
          </a:prstGeom>
          <a:noFill/>
        </p:spPr>
        <p:txBody>
          <a:bodyPr wrap="square" rtlCol="0">
            <a:spAutoFit/>
          </a:bodyPr>
          <a:lstStyle/>
          <a:p>
            <a:pPr algn="ctr"/>
            <a:r>
              <a:rPr lang="en-US" sz="1400" dirty="0">
                <a:solidFill>
                  <a:schemeClr val="accent5">
                    <a:lumMod val="50000"/>
                  </a:schemeClr>
                </a:solidFill>
                <a:latin typeface="Rockwell Condensed" panose="02060603050405020104" pitchFamily="18" charset="0"/>
              </a:rPr>
              <a:t>ONGLET N°3</a:t>
            </a:r>
          </a:p>
        </p:txBody>
      </p:sp>
      <p:sp>
        <p:nvSpPr>
          <p:cNvPr id="2" name="Title 1"/>
          <p:cNvSpPr>
            <a:spLocks noGrp="1"/>
          </p:cNvSpPr>
          <p:nvPr>
            <p:ph type="title"/>
          </p:nvPr>
        </p:nvSpPr>
        <p:spPr>
          <a:xfrm>
            <a:off x="609600" y="-12954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929404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 4">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3" name="Rectangle 22"/>
          <p:cNvSpPr/>
          <p:nvPr userDrawn="1"/>
        </p:nvSpPr>
        <p:spPr>
          <a:xfrm>
            <a:off x="9296400" y="3988885"/>
            <a:ext cx="711200" cy="1121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custDataLst>
                <p:tags r:id="rId2"/>
              </p:custDataLst>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p:cNvSpPr txBox="1"/>
          <p:nvPr userDrawn="1"/>
        </p:nvSpPr>
        <p:spPr>
          <a:xfrm rot="5400000">
            <a:off x="9255936" y="4408529"/>
            <a:ext cx="1121801" cy="307777"/>
          </a:xfrm>
          <a:prstGeom prst="rect">
            <a:avLst/>
          </a:prstGeom>
          <a:noFill/>
        </p:spPr>
        <p:txBody>
          <a:bodyPr wrap="square" rtlCol="0">
            <a:spAutoFit/>
          </a:bodyPr>
          <a:lstStyle/>
          <a:p>
            <a:pPr algn="ctr"/>
            <a:r>
              <a:rPr lang="en-US" sz="1400" dirty="0">
                <a:solidFill>
                  <a:schemeClr val="accent5">
                    <a:lumMod val="50000"/>
                  </a:schemeClr>
                </a:solidFill>
                <a:latin typeface="Rockwell Condensed" panose="02060603050405020104" pitchFamily="18" charset="0"/>
              </a:rPr>
              <a:t>ONGLET N°4</a:t>
            </a:r>
          </a:p>
        </p:txBody>
      </p:sp>
      <p:sp>
        <p:nvSpPr>
          <p:cNvPr id="2" name="Title 1"/>
          <p:cNvSpPr>
            <a:spLocks noGrp="1"/>
          </p:cNvSpPr>
          <p:nvPr>
            <p:ph type="title"/>
          </p:nvPr>
        </p:nvSpPr>
        <p:spPr>
          <a:xfrm>
            <a:off x="609600" y="-12192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4276127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 5">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p:cNvSpPr/>
          <p:nvPr userDrawn="1"/>
        </p:nvSpPr>
        <p:spPr>
          <a:xfrm>
            <a:off x="9296400" y="5143534"/>
            <a:ext cx="711200" cy="1121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custDataLst>
                <p:tags r:id="rId2"/>
              </p:custDataLst>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p:cNvSpPr txBox="1"/>
          <p:nvPr userDrawn="1"/>
        </p:nvSpPr>
        <p:spPr>
          <a:xfrm rot="5400000">
            <a:off x="9255936" y="5530330"/>
            <a:ext cx="1121801" cy="307777"/>
          </a:xfrm>
          <a:prstGeom prst="rect">
            <a:avLst/>
          </a:prstGeom>
          <a:noFill/>
        </p:spPr>
        <p:txBody>
          <a:bodyPr wrap="square" rtlCol="0">
            <a:spAutoFit/>
          </a:bodyPr>
          <a:lstStyle/>
          <a:p>
            <a:pPr algn="ctr"/>
            <a:r>
              <a:rPr lang="en-US" sz="1400" dirty="0">
                <a:solidFill>
                  <a:schemeClr val="accent5">
                    <a:lumMod val="50000"/>
                  </a:schemeClr>
                </a:solidFill>
                <a:latin typeface="Rockwell Condensed" panose="02060603050405020104" pitchFamily="18" charset="0"/>
              </a:rPr>
              <a:t>ONGLET N°5</a:t>
            </a:r>
          </a:p>
        </p:txBody>
      </p:sp>
      <p:sp>
        <p:nvSpPr>
          <p:cNvPr id="2" name="Title 1"/>
          <p:cNvSpPr>
            <a:spLocks noGrp="1"/>
          </p:cNvSpPr>
          <p:nvPr>
            <p:ph type="title"/>
          </p:nvPr>
        </p:nvSpPr>
        <p:spPr>
          <a:xfrm>
            <a:off x="609600" y="-1219200"/>
            <a:ext cx="10972800" cy="1143000"/>
          </a:xfrm>
          <a:prstGeom prst="rect">
            <a:avLst/>
          </a:prstGeom>
        </p:spPr>
        <p:txBody>
          <a:bodyPr/>
          <a:lstStyle/>
          <a:p>
            <a:r>
              <a:rPr lang="en-US"/>
              <a:t>Click to edit Master title style</a:t>
            </a:r>
          </a:p>
        </p:txBody>
      </p:sp>
      <p:sp>
        <p:nvSpPr>
          <p:cNvPr id="6" name="Action Button: Home 5">
            <a:hlinkClick r:id="" action="ppaction://hlinkshowjump?jump=firstslide" highlightClick="1"/>
          </p:cNvPr>
          <p:cNvSpPr/>
          <p:nvPr userDrawn="1"/>
        </p:nvSpPr>
        <p:spPr>
          <a:xfrm>
            <a:off x="11176000" y="6172200"/>
            <a:ext cx="812800" cy="533400"/>
          </a:xfrm>
          <a:prstGeom prst="actionButtonHome">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sz="1800"/>
          </a:p>
        </p:txBody>
      </p:sp>
    </p:spTree>
    <p:custDataLst>
      <p:tags r:id="rId1"/>
    </p:custDataLst>
    <p:extLst>
      <p:ext uri="{BB962C8B-B14F-4D97-AF65-F5344CB8AC3E}">
        <p14:creationId xmlns:p14="http://schemas.microsoft.com/office/powerpoint/2010/main" val="543313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 1">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9296400" y="524935"/>
            <a:ext cx="711200" cy="112180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custDataLst>
                <p:tags r:id="rId2"/>
              </p:custDataLst>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Box 9"/>
          <p:cNvSpPr txBox="1"/>
          <p:nvPr userDrawn="1"/>
        </p:nvSpPr>
        <p:spPr>
          <a:xfrm rot="5400000">
            <a:off x="9255936" y="931949"/>
            <a:ext cx="1121801" cy="307777"/>
          </a:xfrm>
          <a:prstGeom prst="rect">
            <a:avLst/>
          </a:prstGeom>
          <a:noFill/>
        </p:spPr>
        <p:txBody>
          <a:bodyPr wrap="square" rtlCol="0">
            <a:spAutoFit/>
          </a:bodyPr>
          <a:lstStyle/>
          <a:p>
            <a:pPr algn="ctr"/>
            <a:r>
              <a:rPr lang="en-US" sz="1400" dirty="0">
                <a:solidFill>
                  <a:schemeClr val="accent5">
                    <a:lumMod val="50000"/>
                  </a:schemeClr>
                </a:solidFill>
                <a:latin typeface="Rockwell Condensed" panose="02060603050405020104" pitchFamily="18" charset="0"/>
              </a:rPr>
              <a:t>ONGLET N°1</a:t>
            </a:r>
          </a:p>
        </p:txBody>
      </p:sp>
      <p:sp>
        <p:nvSpPr>
          <p:cNvPr id="2" name="Title 1"/>
          <p:cNvSpPr>
            <a:spLocks noGrp="1"/>
          </p:cNvSpPr>
          <p:nvPr>
            <p:ph type="title"/>
          </p:nvPr>
        </p:nvSpPr>
        <p:spPr>
          <a:xfrm>
            <a:off x="609600" y="-12954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483746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ll tabs">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6" name="Rectangle 25"/>
          <p:cNvSpPr/>
          <p:nvPr userDrawn="1"/>
        </p:nvSpPr>
        <p:spPr>
          <a:xfrm>
            <a:off x="8326687" y="524934"/>
            <a:ext cx="1371600" cy="5740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3"/>
          <p:cNvSpPr/>
          <p:nvPr userDrawn="1"/>
        </p:nvSpPr>
        <p:spPr>
          <a:xfrm>
            <a:off x="2844800" y="457200"/>
            <a:ext cx="6807200" cy="5867400"/>
          </a:xfrm>
          <a:custGeom>
            <a:avLst/>
            <a:gdLst/>
            <a:ahLst/>
            <a:cxnLst/>
            <a:rect l="l" t="t" r="r" b="b"/>
            <a:pathLst>
              <a:path w="5105400" h="5867400">
                <a:moveTo>
                  <a:pt x="0" y="0"/>
                </a:moveTo>
                <a:lnTo>
                  <a:pt x="5105400" y="0"/>
                </a:lnTo>
                <a:lnTo>
                  <a:pt x="5105400" y="5867400"/>
                </a:lnTo>
                <a:lnTo>
                  <a:pt x="0" y="5867400"/>
                </a:lnTo>
                <a:lnTo>
                  <a:pt x="0" y="5724939"/>
                </a:lnTo>
                <a:lnTo>
                  <a:pt x="266700" y="5724939"/>
                </a:lnTo>
                <a:lnTo>
                  <a:pt x="266700" y="5572539"/>
                </a:lnTo>
                <a:lnTo>
                  <a:pt x="0" y="5572539"/>
                </a:lnTo>
                <a:lnTo>
                  <a:pt x="0" y="5499097"/>
                </a:lnTo>
                <a:lnTo>
                  <a:pt x="266700" y="5499097"/>
                </a:lnTo>
                <a:lnTo>
                  <a:pt x="266700" y="5346697"/>
                </a:lnTo>
                <a:lnTo>
                  <a:pt x="0" y="5346697"/>
                </a:lnTo>
                <a:lnTo>
                  <a:pt x="0" y="5273258"/>
                </a:lnTo>
                <a:lnTo>
                  <a:pt x="266700" y="5273258"/>
                </a:lnTo>
                <a:lnTo>
                  <a:pt x="266700" y="5120858"/>
                </a:lnTo>
                <a:lnTo>
                  <a:pt x="0" y="5120858"/>
                </a:lnTo>
                <a:lnTo>
                  <a:pt x="0" y="5047419"/>
                </a:lnTo>
                <a:lnTo>
                  <a:pt x="266700" y="5047419"/>
                </a:lnTo>
                <a:lnTo>
                  <a:pt x="266700" y="4895019"/>
                </a:lnTo>
                <a:lnTo>
                  <a:pt x="0" y="4895019"/>
                </a:lnTo>
                <a:lnTo>
                  <a:pt x="0" y="4821580"/>
                </a:lnTo>
                <a:lnTo>
                  <a:pt x="266700" y="4821580"/>
                </a:lnTo>
                <a:lnTo>
                  <a:pt x="266700" y="4669180"/>
                </a:lnTo>
                <a:lnTo>
                  <a:pt x="0" y="4669180"/>
                </a:lnTo>
                <a:lnTo>
                  <a:pt x="0" y="4595741"/>
                </a:lnTo>
                <a:lnTo>
                  <a:pt x="266700" y="4595741"/>
                </a:lnTo>
                <a:lnTo>
                  <a:pt x="266700" y="4443341"/>
                </a:lnTo>
                <a:lnTo>
                  <a:pt x="0" y="4443341"/>
                </a:lnTo>
                <a:lnTo>
                  <a:pt x="0" y="4369902"/>
                </a:lnTo>
                <a:lnTo>
                  <a:pt x="266700" y="4369902"/>
                </a:lnTo>
                <a:lnTo>
                  <a:pt x="266700" y="4217502"/>
                </a:lnTo>
                <a:lnTo>
                  <a:pt x="0" y="4217502"/>
                </a:lnTo>
                <a:lnTo>
                  <a:pt x="0" y="4144063"/>
                </a:lnTo>
                <a:lnTo>
                  <a:pt x="266700" y="4144063"/>
                </a:lnTo>
                <a:lnTo>
                  <a:pt x="266700" y="3991663"/>
                </a:lnTo>
                <a:lnTo>
                  <a:pt x="0" y="3991663"/>
                </a:lnTo>
                <a:lnTo>
                  <a:pt x="0" y="3918224"/>
                </a:lnTo>
                <a:lnTo>
                  <a:pt x="266700" y="3918224"/>
                </a:lnTo>
                <a:lnTo>
                  <a:pt x="266700" y="3765824"/>
                </a:lnTo>
                <a:lnTo>
                  <a:pt x="0" y="3765824"/>
                </a:lnTo>
                <a:lnTo>
                  <a:pt x="0" y="3692385"/>
                </a:lnTo>
                <a:lnTo>
                  <a:pt x="266700" y="3692385"/>
                </a:lnTo>
                <a:lnTo>
                  <a:pt x="266700" y="3539985"/>
                </a:lnTo>
                <a:lnTo>
                  <a:pt x="0" y="3539985"/>
                </a:lnTo>
                <a:lnTo>
                  <a:pt x="0" y="3466546"/>
                </a:lnTo>
                <a:lnTo>
                  <a:pt x="266700" y="3466546"/>
                </a:lnTo>
                <a:lnTo>
                  <a:pt x="266700" y="3314146"/>
                </a:lnTo>
                <a:lnTo>
                  <a:pt x="0" y="3314146"/>
                </a:lnTo>
                <a:lnTo>
                  <a:pt x="0" y="3240707"/>
                </a:lnTo>
                <a:lnTo>
                  <a:pt x="266700" y="3240707"/>
                </a:lnTo>
                <a:lnTo>
                  <a:pt x="266700" y="3088307"/>
                </a:lnTo>
                <a:lnTo>
                  <a:pt x="0" y="3088307"/>
                </a:lnTo>
                <a:lnTo>
                  <a:pt x="0" y="3014868"/>
                </a:lnTo>
                <a:lnTo>
                  <a:pt x="266700" y="3014868"/>
                </a:lnTo>
                <a:lnTo>
                  <a:pt x="266700" y="2862468"/>
                </a:lnTo>
                <a:lnTo>
                  <a:pt x="0" y="2862468"/>
                </a:lnTo>
                <a:lnTo>
                  <a:pt x="0" y="2789029"/>
                </a:lnTo>
                <a:lnTo>
                  <a:pt x="266700" y="2789029"/>
                </a:lnTo>
                <a:lnTo>
                  <a:pt x="266700" y="2636629"/>
                </a:lnTo>
                <a:lnTo>
                  <a:pt x="0" y="2636629"/>
                </a:lnTo>
                <a:lnTo>
                  <a:pt x="0" y="2563190"/>
                </a:lnTo>
                <a:lnTo>
                  <a:pt x="266700" y="2563190"/>
                </a:lnTo>
                <a:lnTo>
                  <a:pt x="266700" y="2410790"/>
                </a:lnTo>
                <a:lnTo>
                  <a:pt x="0" y="2410790"/>
                </a:lnTo>
                <a:lnTo>
                  <a:pt x="0" y="2337351"/>
                </a:lnTo>
                <a:lnTo>
                  <a:pt x="266700" y="2337351"/>
                </a:lnTo>
                <a:lnTo>
                  <a:pt x="266700" y="2184951"/>
                </a:lnTo>
                <a:lnTo>
                  <a:pt x="0" y="2184951"/>
                </a:lnTo>
                <a:lnTo>
                  <a:pt x="0" y="2111512"/>
                </a:lnTo>
                <a:lnTo>
                  <a:pt x="266700" y="2111512"/>
                </a:lnTo>
                <a:lnTo>
                  <a:pt x="266700" y="1959112"/>
                </a:lnTo>
                <a:lnTo>
                  <a:pt x="0" y="1959112"/>
                </a:lnTo>
                <a:lnTo>
                  <a:pt x="0" y="1885673"/>
                </a:lnTo>
                <a:lnTo>
                  <a:pt x="266700" y="1885673"/>
                </a:lnTo>
                <a:lnTo>
                  <a:pt x="266700" y="1733273"/>
                </a:lnTo>
                <a:lnTo>
                  <a:pt x="0" y="1733273"/>
                </a:lnTo>
                <a:lnTo>
                  <a:pt x="0" y="1659834"/>
                </a:lnTo>
                <a:lnTo>
                  <a:pt x="266700" y="1659834"/>
                </a:lnTo>
                <a:lnTo>
                  <a:pt x="266700" y="1507434"/>
                </a:lnTo>
                <a:lnTo>
                  <a:pt x="0" y="1507434"/>
                </a:lnTo>
                <a:lnTo>
                  <a:pt x="0" y="1433995"/>
                </a:lnTo>
                <a:lnTo>
                  <a:pt x="266700" y="1433995"/>
                </a:lnTo>
                <a:lnTo>
                  <a:pt x="266700" y="1281595"/>
                </a:lnTo>
                <a:lnTo>
                  <a:pt x="0" y="1281595"/>
                </a:lnTo>
                <a:lnTo>
                  <a:pt x="0" y="1208156"/>
                </a:lnTo>
                <a:lnTo>
                  <a:pt x="266700" y="1208156"/>
                </a:lnTo>
                <a:lnTo>
                  <a:pt x="266700" y="1055756"/>
                </a:lnTo>
                <a:lnTo>
                  <a:pt x="0" y="1055756"/>
                </a:lnTo>
                <a:lnTo>
                  <a:pt x="0" y="982317"/>
                </a:lnTo>
                <a:lnTo>
                  <a:pt x="266700" y="982317"/>
                </a:lnTo>
                <a:lnTo>
                  <a:pt x="266700" y="829917"/>
                </a:lnTo>
                <a:lnTo>
                  <a:pt x="0" y="829917"/>
                </a:lnTo>
                <a:lnTo>
                  <a:pt x="0" y="756478"/>
                </a:lnTo>
                <a:lnTo>
                  <a:pt x="266700" y="756478"/>
                </a:lnTo>
                <a:lnTo>
                  <a:pt x="266700" y="604078"/>
                </a:lnTo>
                <a:lnTo>
                  <a:pt x="0" y="604078"/>
                </a:lnTo>
                <a:lnTo>
                  <a:pt x="0" y="530639"/>
                </a:lnTo>
                <a:lnTo>
                  <a:pt x="266700" y="530639"/>
                </a:lnTo>
                <a:lnTo>
                  <a:pt x="266700" y="378239"/>
                </a:lnTo>
                <a:lnTo>
                  <a:pt x="0" y="378239"/>
                </a:lnTo>
                <a:lnTo>
                  <a:pt x="0" y="304800"/>
                </a:lnTo>
                <a:lnTo>
                  <a:pt x="266700" y="304800"/>
                </a:lnTo>
                <a:lnTo>
                  <a:pt x="266700" y="152400"/>
                </a:lnTo>
                <a:lnTo>
                  <a:pt x="0" y="152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userDrawn="1"/>
        </p:nvSpPr>
        <p:spPr>
          <a:xfrm>
            <a:off x="3379304" y="762000"/>
            <a:ext cx="6096000" cy="228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0" name="Group 29"/>
          <p:cNvGrpSpPr/>
          <p:nvPr userDrawn="1"/>
        </p:nvGrpSpPr>
        <p:grpSpPr>
          <a:xfrm>
            <a:off x="8940800" y="5791200"/>
            <a:ext cx="711200" cy="533400"/>
            <a:chOff x="7909338" y="821633"/>
            <a:chExt cx="1234662" cy="1234662"/>
          </a:xfrm>
        </p:grpSpPr>
        <p:sp>
          <p:nvSpPr>
            <p:cNvPr id="31" name="Rectangle 30"/>
            <p:cNvSpPr/>
            <p:nvPr/>
          </p:nvSpPr>
          <p:spPr>
            <a:xfrm>
              <a:off x="7909339" y="821634"/>
              <a:ext cx="1234661" cy="12346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G</a:t>
              </a:r>
            </a:p>
          </p:txBody>
        </p:sp>
        <p:sp>
          <p:nvSpPr>
            <p:cNvPr id="32" name="Right Triangle 31"/>
            <p:cNvSpPr/>
            <p:nvPr/>
          </p:nvSpPr>
          <p:spPr>
            <a:xfrm rot="10800000" flipH="1">
              <a:off x="7909338" y="821633"/>
              <a:ext cx="1234661" cy="1234661"/>
            </a:xfrm>
            <a:prstGeom prst="r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40" name="Rectangle 39"/>
          <p:cNvSpPr/>
          <p:nvPr userDrawn="1"/>
        </p:nvSpPr>
        <p:spPr>
          <a:xfrm>
            <a:off x="0" y="457200"/>
            <a:ext cx="3142176" cy="5867400"/>
          </a:xfrm>
          <a:custGeom>
            <a:avLst/>
            <a:gdLst/>
            <a:ahLst/>
            <a:cxnLst/>
            <a:rect l="l" t="t" r="r" b="b"/>
            <a:pathLst>
              <a:path w="2356632" h="5867400">
                <a:moveTo>
                  <a:pt x="0" y="0"/>
                </a:moveTo>
                <a:lnTo>
                  <a:pt x="1008484" y="0"/>
                </a:lnTo>
                <a:lnTo>
                  <a:pt x="2057400" y="0"/>
                </a:lnTo>
                <a:lnTo>
                  <a:pt x="2057400" y="152400"/>
                </a:lnTo>
                <a:lnTo>
                  <a:pt x="2057400" y="192738"/>
                </a:lnTo>
                <a:lnTo>
                  <a:pt x="2356632" y="192738"/>
                </a:lnTo>
                <a:lnTo>
                  <a:pt x="2356632" y="268938"/>
                </a:lnTo>
                <a:lnTo>
                  <a:pt x="2057400" y="268938"/>
                </a:lnTo>
                <a:lnTo>
                  <a:pt x="2057400" y="304800"/>
                </a:lnTo>
                <a:lnTo>
                  <a:pt x="2057400" y="378239"/>
                </a:lnTo>
                <a:lnTo>
                  <a:pt x="2057400" y="418443"/>
                </a:lnTo>
                <a:lnTo>
                  <a:pt x="2356632" y="418443"/>
                </a:lnTo>
                <a:lnTo>
                  <a:pt x="2356632" y="494643"/>
                </a:lnTo>
                <a:lnTo>
                  <a:pt x="2057400" y="494643"/>
                </a:lnTo>
                <a:lnTo>
                  <a:pt x="2057400" y="530639"/>
                </a:lnTo>
                <a:lnTo>
                  <a:pt x="2057400" y="604078"/>
                </a:lnTo>
                <a:lnTo>
                  <a:pt x="2057400" y="644148"/>
                </a:lnTo>
                <a:lnTo>
                  <a:pt x="2356632" y="644148"/>
                </a:lnTo>
                <a:lnTo>
                  <a:pt x="2356632" y="720348"/>
                </a:lnTo>
                <a:lnTo>
                  <a:pt x="2057400" y="720348"/>
                </a:lnTo>
                <a:lnTo>
                  <a:pt x="2057400" y="756478"/>
                </a:lnTo>
                <a:lnTo>
                  <a:pt x="2057400" y="829917"/>
                </a:lnTo>
                <a:lnTo>
                  <a:pt x="2057400" y="869853"/>
                </a:lnTo>
                <a:lnTo>
                  <a:pt x="2356632" y="869853"/>
                </a:lnTo>
                <a:lnTo>
                  <a:pt x="2356632" y="946053"/>
                </a:lnTo>
                <a:lnTo>
                  <a:pt x="2057400" y="946053"/>
                </a:lnTo>
                <a:lnTo>
                  <a:pt x="2057400" y="982317"/>
                </a:lnTo>
                <a:lnTo>
                  <a:pt x="2057400" y="1055756"/>
                </a:lnTo>
                <a:lnTo>
                  <a:pt x="2057400" y="1095558"/>
                </a:lnTo>
                <a:lnTo>
                  <a:pt x="2356632" y="1095558"/>
                </a:lnTo>
                <a:lnTo>
                  <a:pt x="2356632" y="1171758"/>
                </a:lnTo>
                <a:lnTo>
                  <a:pt x="2057400" y="1171758"/>
                </a:lnTo>
                <a:lnTo>
                  <a:pt x="2057400" y="1208156"/>
                </a:lnTo>
                <a:lnTo>
                  <a:pt x="2057400" y="1281595"/>
                </a:lnTo>
                <a:lnTo>
                  <a:pt x="2057400" y="1321263"/>
                </a:lnTo>
                <a:lnTo>
                  <a:pt x="2356632" y="1321263"/>
                </a:lnTo>
                <a:lnTo>
                  <a:pt x="2356632" y="1397463"/>
                </a:lnTo>
                <a:lnTo>
                  <a:pt x="2057400" y="1397463"/>
                </a:lnTo>
                <a:lnTo>
                  <a:pt x="2057400" y="1433995"/>
                </a:lnTo>
                <a:lnTo>
                  <a:pt x="2057400" y="1507434"/>
                </a:lnTo>
                <a:lnTo>
                  <a:pt x="2057400" y="1546968"/>
                </a:lnTo>
                <a:lnTo>
                  <a:pt x="2356632" y="1546968"/>
                </a:lnTo>
                <a:lnTo>
                  <a:pt x="2356632" y="1623168"/>
                </a:lnTo>
                <a:lnTo>
                  <a:pt x="2057400" y="1623168"/>
                </a:lnTo>
                <a:lnTo>
                  <a:pt x="2057400" y="1659834"/>
                </a:lnTo>
                <a:lnTo>
                  <a:pt x="2057400" y="1733273"/>
                </a:lnTo>
                <a:lnTo>
                  <a:pt x="2057400" y="1772673"/>
                </a:lnTo>
                <a:lnTo>
                  <a:pt x="2356632" y="1772673"/>
                </a:lnTo>
                <a:lnTo>
                  <a:pt x="2356632" y="1848873"/>
                </a:lnTo>
                <a:lnTo>
                  <a:pt x="2057400" y="1848873"/>
                </a:lnTo>
                <a:lnTo>
                  <a:pt x="2057400" y="1885673"/>
                </a:lnTo>
                <a:lnTo>
                  <a:pt x="2057400" y="1959112"/>
                </a:lnTo>
                <a:lnTo>
                  <a:pt x="2057400" y="1998378"/>
                </a:lnTo>
                <a:lnTo>
                  <a:pt x="2356632" y="1998378"/>
                </a:lnTo>
                <a:lnTo>
                  <a:pt x="2356632" y="2074578"/>
                </a:lnTo>
                <a:lnTo>
                  <a:pt x="2057400" y="2074578"/>
                </a:lnTo>
                <a:lnTo>
                  <a:pt x="2057400" y="2111512"/>
                </a:lnTo>
                <a:lnTo>
                  <a:pt x="2057400" y="2184951"/>
                </a:lnTo>
                <a:lnTo>
                  <a:pt x="2057400" y="2224083"/>
                </a:lnTo>
                <a:lnTo>
                  <a:pt x="2356632" y="2224083"/>
                </a:lnTo>
                <a:lnTo>
                  <a:pt x="2356632" y="2300283"/>
                </a:lnTo>
                <a:lnTo>
                  <a:pt x="2057400" y="2300283"/>
                </a:lnTo>
                <a:lnTo>
                  <a:pt x="2057400" y="2337351"/>
                </a:lnTo>
                <a:lnTo>
                  <a:pt x="2057400" y="2410790"/>
                </a:lnTo>
                <a:lnTo>
                  <a:pt x="2057400" y="2449788"/>
                </a:lnTo>
                <a:lnTo>
                  <a:pt x="2356632" y="2449788"/>
                </a:lnTo>
                <a:lnTo>
                  <a:pt x="2356632" y="2525988"/>
                </a:lnTo>
                <a:lnTo>
                  <a:pt x="2057400" y="2525988"/>
                </a:lnTo>
                <a:lnTo>
                  <a:pt x="2057400" y="2563190"/>
                </a:lnTo>
                <a:lnTo>
                  <a:pt x="2057400" y="2636629"/>
                </a:lnTo>
                <a:lnTo>
                  <a:pt x="2057400" y="2675493"/>
                </a:lnTo>
                <a:lnTo>
                  <a:pt x="2356632" y="2675493"/>
                </a:lnTo>
                <a:lnTo>
                  <a:pt x="2356632" y="2751693"/>
                </a:lnTo>
                <a:lnTo>
                  <a:pt x="2057400" y="2751693"/>
                </a:lnTo>
                <a:lnTo>
                  <a:pt x="2057400" y="2789029"/>
                </a:lnTo>
                <a:lnTo>
                  <a:pt x="2057400" y="2862468"/>
                </a:lnTo>
                <a:lnTo>
                  <a:pt x="2057400" y="2901198"/>
                </a:lnTo>
                <a:lnTo>
                  <a:pt x="2356632" y="2901198"/>
                </a:lnTo>
                <a:lnTo>
                  <a:pt x="2356632" y="2977398"/>
                </a:lnTo>
                <a:lnTo>
                  <a:pt x="2057400" y="2977398"/>
                </a:lnTo>
                <a:lnTo>
                  <a:pt x="2057400" y="3014868"/>
                </a:lnTo>
                <a:lnTo>
                  <a:pt x="2057400" y="3088307"/>
                </a:lnTo>
                <a:lnTo>
                  <a:pt x="2057400" y="3126903"/>
                </a:lnTo>
                <a:lnTo>
                  <a:pt x="2356632" y="3126903"/>
                </a:lnTo>
                <a:lnTo>
                  <a:pt x="2356632" y="3203103"/>
                </a:lnTo>
                <a:lnTo>
                  <a:pt x="2057400" y="3203103"/>
                </a:lnTo>
                <a:lnTo>
                  <a:pt x="2057400" y="3240707"/>
                </a:lnTo>
                <a:lnTo>
                  <a:pt x="2057400" y="3314146"/>
                </a:lnTo>
                <a:lnTo>
                  <a:pt x="2057400" y="3352608"/>
                </a:lnTo>
                <a:lnTo>
                  <a:pt x="2356632" y="3352608"/>
                </a:lnTo>
                <a:lnTo>
                  <a:pt x="2356632" y="3428808"/>
                </a:lnTo>
                <a:lnTo>
                  <a:pt x="2057400" y="3428808"/>
                </a:lnTo>
                <a:lnTo>
                  <a:pt x="2057400" y="3466546"/>
                </a:lnTo>
                <a:lnTo>
                  <a:pt x="2057400" y="3539985"/>
                </a:lnTo>
                <a:lnTo>
                  <a:pt x="2057400" y="3578313"/>
                </a:lnTo>
                <a:lnTo>
                  <a:pt x="2356632" y="3578313"/>
                </a:lnTo>
                <a:lnTo>
                  <a:pt x="2356632" y="3654513"/>
                </a:lnTo>
                <a:lnTo>
                  <a:pt x="2057400" y="3654513"/>
                </a:lnTo>
                <a:lnTo>
                  <a:pt x="2057400" y="3692385"/>
                </a:lnTo>
                <a:lnTo>
                  <a:pt x="2057400" y="3765824"/>
                </a:lnTo>
                <a:lnTo>
                  <a:pt x="2057400" y="3804018"/>
                </a:lnTo>
                <a:lnTo>
                  <a:pt x="2356632" y="3804018"/>
                </a:lnTo>
                <a:lnTo>
                  <a:pt x="2356632" y="3880218"/>
                </a:lnTo>
                <a:lnTo>
                  <a:pt x="2057400" y="3880218"/>
                </a:lnTo>
                <a:lnTo>
                  <a:pt x="2057400" y="3918224"/>
                </a:lnTo>
                <a:lnTo>
                  <a:pt x="2057400" y="3991663"/>
                </a:lnTo>
                <a:lnTo>
                  <a:pt x="2057400" y="4029723"/>
                </a:lnTo>
                <a:lnTo>
                  <a:pt x="2356632" y="4029723"/>
                </a:lnTo>
                <a:lnTo>
                  <a:pt x="2356632" y="4105923"/>
                </a:lnTo>
                <a:lnTo>
                  <a:pt x="2057400" y="4105923"/>
                </a:lnTo>
                <a:lnTo>
                  <a:pt x="2057400" y="4144063"/>
                </a:lnTo>
                <a:lnTo>
                  <a:pt x="2057400" y="4217502"/>
                </a:lnTo>
                <a:lnTo>
                  <a:pt x="2057400" y="4255428"/>
                </a:lnTo>
                <a:lnTo>
                  <a:pt x="2356632" y="4255428"/>
                </a:lnTo>
                <a:lnTo>
                  <a:pt x="2356632" y="4331628"/>
                </a:lnTo>
                <a:lnTo>
                  <a:pt x="2057400" y="4331628"/>
                </a:lnTo>
                <a:lnTo>
                  <a:pt x="2057400" y="4369902"/>
                </a:lnTo>
                <a:lnTo>
                  <a:pt x="2057400" y="4443341"/>
                </a:lnTo>
                <a:lnTo>
                  <a:pt x="2057400" y="4481133"/>
                </a:lnTo>
                <a:lnTo>
                  <a:pt x="2356632" y="4481133"/>
                </a:lnTo>
                <a:lnTo>
                  <a:pt x="2356632" y="4557333"/>
                </a:lnTo>
                <a:lnTo>
                  <a:pt x="2057400" y="4557333"/>
                </a:lnTo>
                <a:lnTo>
                  <a:pt x="2057400" y="4595741"/>
                </a:lnTo>
                <a:lnTo>
                  <a:pt x="2057400" y="4669180"/>
                </a:lnTo>
                <a:lnTo>
                  <a:pt x="2057400" y="4706838"/>
                </a:lnTo>
                <a:lnTo>
                  <a:pt x="2356632" y="4706838"/>
                </a:lnTo>
                <a:lnTo>
                  <a:pt x="2356632" y="4783038"/>
                </a:lnTo>
                <a:lnTo>
                  <a:pt x="2057400" y="4783038"/>
                </a:lnTo>
                <a:lnTo>
                  <a:pt x="2057400" y="4821580"/>
                </a:lnTo>
                <a:lnTo>
                  <a:pt x="2057400" y="4895019"/>
                </a:lnTo>
                <a:lnTo>
                  <a:pt x="2057400" y="4932543"/>
                </a:lnTo>
                <a:lnTo>
                  <a:pt x="2356632" y="4932543"/>
                </a:lnTo>
                <a:lnTo>
                  <a:pt x="2356632" y="5008743"/>
                </a:lnTo>
                <a:lnTo>
                  <a:pt x="2057400" y="5008743"/>
                </a:lnTo>
                <a:lnTo>
                  <a:pt x="2057400" y="5047419"/>
                </a:lnTo>
                <a:lnTo>
                  <a:pt x="2057400" y="5120858"/>
                </a:lnTo>
                <a:lnTo>
                  <a:pt x="2057400" y="5158248"/>
                </a:lnTo>
                <a:lnTo>
                  <a:pt x="2356632" y="5158248"/>
                </a:lnTo>
                <a:lnTo>
                  <a:pt x="2356632" y="5234448"/>
                </a:lnTo>
                <a:lnTo>
                  <a:pt x="2057400" y="5234448"/>
                </a:lnTo>
                <a:lnTo>
                  <a:pt x="2057400" y="5273258"/>
                </a:lnTo>
                <a:lnTo>
                  <a:pt x="2057400" y="5346697"/>
                </a:lnTo>
                <a:lnTo>
                  <a:pt x="2057400" y="5383953"/>
                </a:lnTo>
                <a:lnTo>
                  <a:pt x="2356632" y="5383953"/>
                </a:lnTo>
                <a:lnTo>
                  <a:pt x="2356632" y="5460153"/>
                </a:lnTo>
                <a:lnTo>
                  <a:pt x="2057400" y="5460153"/>
                </a:lnTo>
                <a:lnTo>
                  <a:pt x="2057400" y="5499097"/>
                </a:lnTo>
                <a:lnTo>
                  <a:pt x="2057400" y="5572539"/>
                </a:lnTo>
                <a:lnTo>
                  <a:pt x="2057400" y="5609664"/>
                </a:lnTo>
                <a:lnTo>
                  <a:pt x="2356632" y="5609664"/>
                </a:lnTo>
                <a:lnTo>
                  <a:pt x="2356632" y="5685864"/>
                </a:lnTo>
                <a:lnTo>
                  <a:pt x="2057400" y="5685864"/>
                </a:lnTo>
                <a:lnTo>
                  <a:pt x="2057400" y="5724939"/>
                </a:lnTo>
                <a:lnTo>
                  <a:pt x="2057400" y="5867400"/>
                </a:lnTo>
                <a:lnTo>
                  <a:pt x="1008484" y="5867400"/>
                </a:lnTo>
                <a:lnTo>
                  <a:pt x="0" y="5867400"/>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219200"/>
            <a:ext cx="10972800" cy="1143000"/>
          </a:xfrm>
          <a:prstGeom prst="rect">
            <a:avLst/>
          </a:prstGeom>
        </p:spPr>
        <p:txBody>
          <a:bodyPr/>
          <a:lstStyle/>
          <a:p>
            <a:r>
              <a:rPr lang="en-US"/>
              <a:t>Click to edit Master title style</a:t>
            </a:r>
          </a:p>
        </p:txBody>
      </p:sp>
    </p:spTree>
    <p:custDataLst>
      <p:tags r:id="rId1"/>
    </p:custDataLst>
    <p:extLst>
      <p:ext uri="{BB962C8B-B14F-4D97-AF65-F5344CB8AC3E}">
        <p14:creationId xmlns:p14="http://schemas.microsoft.com/office/powerpoint/2010/main" val="1799569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ttom box">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10972800" cy="1143000"/>
          </a:xfrm>
          <a:prstGeom prst="rect">
            <a:avLst/>
          </a:prstGeom>
        </p:spPr>
        <p:txBody>
          <a:bodyPr/>
          <a:lstStyle/>
          <a:p>
            <a:r>
              <a:rPr lang="en-US"/>
              <a:t>Click to edit Master title style</a:t>
            </a:r>
          </a:p>
        </p:txBody>
      </p:sp>
      <p:sp>
        <p:nvSpPr>
          <p:cNvPr id="12" name="Rectangle 11"/>
          <p:cNvSpPr/>
          <p:nvPr userDrawn="1"/>
        </p:nvSpPr>
        <p:spPr>
          <a:xfrm>
            <a:off x="0" y="4953000"/>
            <a:ext cx="12192000" cy="1905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ustDataLst>
      <p:tags r:id="rId1"/>
    </p:custDataLst>
    <p:extLst>
      <p:ext uri="{BB962C8B-B14F-4D97-AF65-F5344CB8AC3E}">
        <p14:creationId xmlns:p14="http://schemas.microsoft.com/office/powerpoint/2010/main" val="684643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3" name="Espace réservé pour une image  12">
            <a:extLst>
              <a:ext uri="{FF2B5EF4-FFF2-40B4-BE49-F238E27FC236}">
                <a16:creationId xmlns:a16="http://schemas.microsoft.com/office/drawing/2014/main" xmlns="" id="{35DE3A79-F847-465F-A97D-A2FF14158CAC}"/>
              </a:ext>
            </a:extLst>
          </p:cNvPr>
          <p:cNvSpPr>
            <a:spLocks noGrp="1"/>
          </p:cNvSpPr>
          <p:nvPr>
            <p:ph type="pic" sz="quarter" idx="13"/>
          </p:nvPr>
        </p:nvSpPr>
        <p:spPr>
          <a:xfrm>
            <a:off x="9266682" y="762000"/>
            <a:ext cx="2925318" cy="5334000"/>
          </a:xfrm>
        </p:spPr>
        <p:txBody>
          <a:bodyPr/>
          <a:lstStyle/>
          <a:p>
            <a:endParaRPr lang="fr-FR"/>
          </a:p>
        </p:txBody>
      </p:sp>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pPr rtl="0"/>
            <a:fld id="{DE2413BF-C683-4D3F-A03A-46EBA095F06B}" type="datetime1">
              <a:rPr lang="fr-FR" noProof="0" smtClean="0"/>
              <a:t>04/09/2019</a:t>
            </a:fld>
            <a:endParaRPr lang="fr-FR" noProof="0"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
        <p:nvSpPr>
          <p:cNvPr id="15" name="Espace réservé pour une image  14">
            <a:extLst>
              <a:ext uri="{FF2B5EF4-FFF2-40B4-BE49-F238E27FC236}">
                <a16:creationId xmlns:a16="http://schemas.microsoft.com/office/drawing/2014/main" xmlns="" id="{26762120-C026-499D-AB05-D0BF81E9D73B}"/>
              </a:ext>
            </a:extLst>
          </p:cNvPr>
          <p:cNvSpPr>
            <a:spLocks noGrp="1"/>
          </p:cNvSpPr>
          <p:nvPr>
            <p:ph type="pic" sz="quarter" idx="14"/>
          </p:nvPr>
        </p:nvSpPr>
        <p:spPr>
          <a:xfrm>
            <a:off x="10710235" y="3053741"/>
            <a:ext cx="1373610" cy="750518"/>
          </a:xfrm>
        </p:spPr>
        <p:txBody>
          <a:bodyPr/>
          <a:lstStyle/>
          <a:p>
            <a:endParaRPr lang="fr-FR" dirty="0"/>
          </a:p>
        </p:txBody>
      </p:sp>
      <p:sp>
        <p:nvSpPr>
          <p:cNvPr id="10" name="Rectangle 12">
            <a:extLst>
              <a:ext uri="{FF2B5EF4-FFF2-40B4-BE49-F238E27FC236}">
                <a16:creationId xmlns:a16="http://schemas.microsoft.com/office/drawing/2014/main" xmlns="" id="{A83D3285-241F-4199-B315-67FB65371CC7}"/>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0543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21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xmlns="" id="{568D94D9-D4EC-437E-AF85-B736CB5248D1}"/>
              </a:ext>
            </a:extLst>
          </p:cNvPr>
          <p:cNvSpPr>
            <a:spLocks noGrp="1"/>
          </p:cNvSpPr>
          <p:nvPr>
            <p:ph sz="quarter" idx="10"/>
          </p:nvPr>
        </p:nvSpPr>
        <p:spPr>
          <a:xfrm>
            <a:off x="422275" y="2278801"/>
            <a:ext cx="11396663" cy="3969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Titre 2">
            <a:extLst>
              <a:ext uri="{FF2B5EF4-FFF2-40B4-BE49-F238E27FC236}">
                <a16:creationId xmlns:a16="http://schemas.microsoft.com/office/drawing/2014/main" xmlns="" id="{DB20F514-CF6B-42F2-BFED-9052C6A19F5E}"/>
              </a:ext>
            </a:extLst>
          </p:cNvPr>
          <p:cNvSpPr>
            <a:spLocks noGrp="1"/>
          </p:cNvSpPr>
          <p:nvPr>
            <p:ph type="title"/>
          </p:nvPr>
        </p:nvSpPr>
        <p:spPr>
          <a:xfrm>
            <a:off x="1944066" y="753227"/>
            <a:ext cx="10021791" cy="1090789"/>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2275739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4" name="Espace réservé du texte 3"/>
          <p:cNvSpPr>
            <a:spLocks noGrp="1"/>
          </p:cNvSpPr>
          <p:nvPr>
            <p:ph type="body" sz="half" idx="2"/>
          </p:nvPr>
        </p:nvSpPr>
        <p:spPr>
          <a:xfrm>
            <a:off x="442191" y="2278801"/>
            <a:ext cx="2620817" cy="3599317"/>
          </a:xfrm>
        </p:spPr>
        <p:txBody>
          <a:bodyPr rtlCol="0" anchor="ct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Cliquez pour modifier les styles du texte du masque</a:t>
            </a:r>
          </a:p>
        </p:txBody>
      </p:sp>
      <p:sp>
        <p:nvSpPr>
          <p:cNvPr id="16" name="Espace réservé d’image 2">
            <a:extLst>
              <a:ext uri="{FF2B5EF4-FFF2-40B4-BE49-F238E27FC236}">
                <a16:creationId xmlns:a16="http://schemas.microsoft.com/office/drawing/2014/main" xmlns="" id="{5E59F855-D2A7-4662-804E-17B59CD1A41D}"/>
              </a:ext>
            </a:extLst>
          </p:cNvPr>
          <p:cNvSpPr>
            <a:spLocks noGrp="1"/>
          </p:cNvSpPr>
          <p:nvPr>
            <p:ph type="pic" idx="1"/>
          </p:nvPr>
        </p:nvSpPr>
        <p:spPr>
          <a:xfrm>
            <a:off x="4209832" y="2291404"/>
            <a:ext cx="6833757" cy="3608712"/>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endParaRPr lang="fr-FR" noProof="0" dirty="0"/>
          </a:p>
        </p:txBody>
      </p:sp>
      <p:sp>
        <p:nvSpPr>
          <p:cNvPr id="3" name="Titre 2">
            <a:extLst>
              <a:ext uri="{FF2B5EF4-FFF2-40B4-BE49-F238E27FC236}">
                <a16:creationId xmlns:a16="http://schemas.microsoft.com/office/drawing/2014/main" xmlns="" id="{DB20F514-CF6B-42F2-BFED-9052C6A19F5E}"/>
              </a:ext>
            </a:extLst>
          </p:cNvPr>
          <p:cNvSpPr>
            <a:spLocks noGrp="1"/>
          </p:cNvSpPr>
          <p:nvPr>
            <p:ph type="title"/>
          </p:nvPr>
        </p:nvSpPr>
        <p:spPr>
          <a:xfrm>
            <a:off x="1944066" y="753227"/>
            <a:ext cx="10021791" cy="1090789"/>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2536579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12" name="Espace réservé du contenu 11">
            <a:extLst>
              <a:ext uri="{FF2B5EF4-FFF2-40B4-BE49-F238E27FC236}">
                <a16:creationId xmlns:a16="http://schemas.microsoft.com/office/drawing/2014/main" xmlns="" id="{568D94D9-D4EC-437E-AF85-B736CB5248D1}"/>
              </a:ext>
            </a:extLst>
          </p:cNvPr>
          <p:cNvSpPr>
            <a:spLocks noGrp="1"/>
          </p:cNvSpPr>
          <p:nvPr>
            <p:ph sz="quarter" idx="10"/>
          </p:nvPr>
        </p:nvSpPr>
        <p:spPr>
          <a:xfrm>
            <a:off x="422275" y="2278801"/>
            <a:ext cx="11396663" cy="396959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chemeClr val="tx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Titre 2">
            <a:extLst>
              <a:ext uri="{FF2B5EF4-FFF2-40B4-BE49-F238E27FC236}">
                <a16:creationId xmlns:a16="http://schemas.microsoft.com/office/drawing/2014/main" xmlns="" id="{DB20F514-CF6B-42F2-BFED-9052C6A19F5E}"/>
              </a:ext>
            </a:extLst>
          </p:cNvPr>
          <p:cNvSpPr>
            <a:spLocks noGrp="1"/>
          </p:cNvSpPr>
          <p:nvPr>
            <p:ph type="title"/>
          </p:nvPr>
        </p:nvSpPr>
        <p:spPr>
          <a:xfrm>
            <a:off x="1944066" y="753227"/>
            <a:ext cx="10021791" cy="1090789"/>
          </a:xfrm>
        </p:spPr>
        <p:txBody>
          <a:bodyPr/>
          <a:lstStyle>
            <a:lvl1pPr>
              <a:defRPr>
                <a:solidFill>
                  <a:schemeClr val="tx1"/>
                </a:solidFill>
              </a:defRPr>
            </a:lvl1pPr>
          </a:lstStyle>
          <a:p>
            <a:r>
              <a:rPr lang="fr-FR" dirty="0"/>
              <a:t>Modifiez le style du titre</a:t>
            </a:r>
          </a:p>
        </p:txBody>
      </p:sp>
    </p:spTree>
    <p:extLst>
      <p:ext uri="{BB962C8B-B14F-4D97-AF65-F5344CB8AC3E}">
        <p14:creationId xmlns:p14="http://schemas.microsoft.com/office/powerpoint/2010/main" val="237477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nne 1_3">
    <p:spTree>
      <p:nvGrpSpPr>
        <p:cNvPr id="1" name=""/>
        <p:cNvGrpSpPr/>
        <p:nvPr/>
      </p:nvGrpSpPr>
      <p:grpSpPr>
        <a:xfrm>
          <a:off x="0" y="0"/>
          <a:ext cx="0" cy="0"/>
          <a:chOff x="0" y="0"/>
          <a:chExt cx="0" cy="0"/>
        </a:xfrm>
      </p:grpSpPr>
      <p:pic>
        <p:nvPicPr>
          <p:cNvPr id="13" name="Imag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Imag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Connecteur droit 32">
            <a:extLst>
              <a:ext uri="{FF2B5EF4-FFF2-40B4-BE49-F238E27FC236}">
                <a16:creationId xmlns:a16="http://schemas.microsoft.com/office/drawing/2014/main" xmlns=""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re 1">
            <a:extLst>
              <a:ext uri="{FF2B5EF4-FFF2-40B4-BE49-F238E27FC236}">
                <a16:creationId xmlns:a16="http://schemas.microsoft.com/office/drawing/2014/main" xmlns=""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rtl="0"/>
            <a:endParaRPr lang="fr-FR" sz="2400" noProof="0" dirty="0"/>
          </a:p>
        </p:txBody>
      </p:sp>
      <p:cxnSp>
        <p:nvCxnSpPr>
          <p:cNvPr id="38" name="Connecteur droit 37">
            <a:extLst>
              <a:ext uri="{FF2B5EF4-FFF2-40B4-BE49-F238E27FC236}">
                <a16:creationId xmlns:a16="http://schemas.microsoft.com/office/drawing/2014/main" xmlns=""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3" name="Espace réservé du texte 52">
            <a:extLst>
              <a:ext uri="{FF2B5EF4-FFF2-40B4-BE49-F238E27FC236}">
                <a16:creationId xmlns:a16="http://schemas.microsoft.com/office/drawing/2014/main" xmlns="" id="{EF340F6C-3335-49B0-AE89-7103CA6A7F5E}"/>
              </a:ext>
            </a:extLst>
          </p:cNvPr>
          <p:cNvSpPr>
            <a:spLocks noGrp="1"/>
          </p:cNvSpPr>
          <p:nvPr>
            <p:ph type="body" sz="quarter" idx="18"/>
          </p:nvPr>
        </p:nvSpPr>
        <p:spPr>
          <a:xfrm>
            <a:off x="5384611" y="735013"/>
            <a:ext cx="3060700" cy="1081087"/>
          </a:xfrm>
        </p:spPr>
        <p:txBody>
          <a:bodyPr rtlCol="0"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fr-FR" noProof="0" dirty="0"/>
              <a:t>Cliquez pour modifier les styles du texte du masque</a:t>
            </a:r>
          </a:p>
        </p:txBody>
      </p:sp>
      <p:sp>
        <p:nvSpPr>
          <p:cNvPr id="55" name="Espace réservé du texte 54">
            <a:extLst>
              <a:ext uri="{FF2B5EF4-FFF2-40B4-BE49-F238E27FC236}">
                <a16:creationId xmlns:a16="http://schemas.microsoft.com/office/drawing/2014/main" xmlns="" id="{1F0AD31D-2FFB-40A9-96C2-F4EE3869BC54}"/>
              </a:ext>
            </a:extLst>
          </p:cNvPr>
          <p:cNvSpPr>
            <a:spLocks noGrp="1"/>
          </p:cNvSpPr>
          <p:nvPr>
            <p:ph type="body" sz="quarter" idx="19"/>
          </p:nvPr>
        </p:nvSpPr>
        <p:spPr>
          <a:xfrm>
            <a:off x="8662988" y="746125"/>
            <a:ext cx="3070225" cy="1058862"/>
          </a:xfrm>
        </p:spPr>
        <p:txBody>
          <a:bodyPr rtlCol="0"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rtl="0"/>
            <a:r>
              <a:rPr lang="fr-FR" noProof="0"/>
              <a:t>Cliquez pour modifier les styles du texte du masque</a:t>
            </a:r>
          </a:p>
        </p:txBody>
      </p:sp>
      <p:sp>
        <p:nvSpPr>
          <p:cNvPr id="57" name="Espace réservé du contenu 56">
            <a:extLst>
              <a:ext uri="{FF2B5EF4-FFF2-40B4-BE49-F238E27FC236}">
                <a16:creationId xmlns:a16="http://schemas.microsoft.com/office/drawing/2014/main" xmlns="" id="{52B689E9-5B4C-4CC0-AAA4-847EB66C3302}"/>
              </a:ext>
            </a:extLst>
          </p:cNvPr>
          <p:cNvSpPr>
            <a:spLocks noGrp="1"/>
          </p:cNvSpPr>
          <p:nvPr>
            <p:ph sz="quarter" idx="20"/>
          </p:nvPr>
        </p:nvSpPr>
        <p:spPr>
          <a:xfrm>
            <a:off x="2106131" y="2116138"/>
            <a:ext cx="3060802" cy="3713162"/>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8" name="Espace réservé du contenu 56">
            <a:extLst>
              <a:ext uri="{FF2B5EF4-FFF2-40B4-BE49-F238E27FC236}">
                <a16:creationId xmlns:a16="http://schemas.microsoft.com/office/drawing/2014/main" xmlns="" id="{1D5202CC-08D0-4157-9CB3-AA1EF4A2C855}"/>
              </a:ext>
            </a:extLst>
          </p:cNvPr>
          <p:cNvSpPr>
            <a:spLocks noGrp="1"/>
          </p:cNvSpPr>
          <p:nvPr>
            <p:ph sz="quarter" idx="21"/>
          </p:nvPr>
        </p:nvSpPr>
        <p:spPr>
          <a:xfrm>
            <a:off x="5384611" y="2103211"/>
            <a:ext cx="3060802" cy="3713162"/>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59" name="Espace réservé du contenu 56">
            <a:extLst>
              <a:ext uri="{FF2B5EF4-FFF2-40B4-BE49-F238E27FC236}">
                <a16:creationId xmlns:a16="http://schemas.microsoft.com/office/drawing/2014/main" xmlns="" id="{7BE8E782-50B7-4C4E-BEA5-DDA27E0F6817}"/>
              </a:ext>
            </a:extLst>
          </p:cNvPr>
          <p:cNvSpPr>
            <a:spLocks noGrp="1"/>
          </p:cNvSpPr>
          <p:nvPr>
            <p:ph sz="quarter" idx="22"/>
          </p:nvPr>
        </p:nvSpPr>
        <p:spPr>
          <a:xfrm>
            <a:off x="8659892" y="2097613"/>
            <a:ext cx="3060802" cy="3713162"/>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
        <p:nvSpPr>
          <p:cNvPr id="18" name="Espace réservé du texte 52">
            <a:extLst>
              <a:ext uri="{FF2B5EF4-FFF2-40B4-BE49-F238E27FC236}">
                <a16:creationId xmlns:a16="http://schemas.microsoft.com/office/drawing/2014/main" xmlns="" id="{C2FD5C51-020F-4D86-BDEE-4BFCD49D061D}"/>
              </a:ext>
            </a:extLst>
          </p:cNvPr>
          <p:cNvSpPr>
            <a:spLocks noGrp="1"/>
          </p:cNvSpPr>
          <p:nvPr>
            <p:ph type="body" sz="quarter" idx="23"/>
          </p:nvPr>
        </p:nvSpPr>
        <p:spPr>
          <a:xfrm>
            <a:off x="2106130" y="735013"/>
            <a:ext cx="3060700" cy="1081087"/>
          </a:xfrm>
        </p:spPr>
        <p:txBody>
          <a:bodyPr rtlCol="0"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fr-FR" noProof="0" dirty="0"/>
              <a:t>Cliquez pour modifier les styles du texte du masque</a:t>
            </a:r>
          </a:p>
        </p:txBody>
      </p:sp>
    </p:spTree>
    <p:extLst>
      <p:ext uri="{BB962C8B-B14F-4D97-AF65-F5344CB8AC3E}">
        <p14:creationId xmlns:p14="http://schemas.microsoft.com/office/powerpoint/2010/main" val="12827081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2137646" y="753228"/>
            <a:ext cx="9613861" cy="1080938"/>
          </a:xfrm>
        </p:spPr>
        <p:txBody>
          <a:bodyPr rtlCol="0"/>
          <a:lstStyle>
            <a:lvl1pPr>
              <a:defRPr>
                <a:solidFill>
                  <a:schemeClr val="tx2"/>
                </a:solidFill>
              </a:defRPr>
            </a:lvl1pPr>
          </a:lstStyle>
          <a:p>
            <a:pPr rtl="0"/>
            <a:r>
              <a:rPr lang="fr-FR" noProof="0" dirty="0"/>
              <a:t>Modifiez le style du titre</a:t>
            </a:r>
          </a:p>
        </p:txBody>
      </p:sp>
      <p:sp>
        <p:nvSpPr>
          <p:cNvPr id="18" name="Espace réservé du contenu 2">
            <a:extLst>
              <a:ext uri="{FF2B5EF4-FFF2-40B4-BE49-F238E27FC236}">
                <a16:creationId xmlns:a16="http://schemas.microsoft.com/office/drawing/2014/main" xmlns="" id="{FD7CD5CF-F924-43C6-9C02-06FBC84A6729}"/>
              </a:ext>
            </a:extLst>
          </p:cNvPr>
          <p:cNvSpPr>
            <a:spLocks noGrp="1"/>
          </p:cNvSpPr>
          <p:nvPr>
            <p:ph idx="1"/>
          </p:nvPr>
        </p:nvSpPr>
        <p:spPr>
          <a:xfrm>
            <a:off x="2137644" y="2161725"/>
            <a:ext cx="9613861" cy="3702647"/>
          </a:xfrm>
        </p:spPr>
        <p:txBody>
          <a:bodyPr rtlCol="0"/>
          <a:lstStyle/>
          <a:p>
            <a:pPr lvl="0" rtl="0"/>
            <a:r>
              <a:rPr lang="fr-FR" noProof="0"/>
              <a:t>Cliquez pour modifier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endParaRPr lang="fr-FR" noProof="0" dirty="0"/>
          </a:p>
        </p:txBody>
      </p:sp>
    </p:spTree>
    <p:extLst>
      <p:ext uri="{BB962C8B-B14F-4D97-AF65-F5344CB8AC3E}">
        <p14:creationId xmlns:p14="http://schemas.microsoft.com/office/powerpoint/2010/main" val="2816428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1090482"/>
          </a:xfrm>
        </p:spPr>
        <p:txBody>
          <a:bodyPr rtlCol="0" anchor="ctr" anchorCtr="0">
            <a:normAutofit/>
          </a:bodyPr>
          <a:lstStyle>
            <a:lvl1pPr>
              <a:defRPr sz="2400"/>
            </a:lvl1pPr>
          </a:lstStyle>
          <a:p>
            <a:pPr rtl="0"/>
            <a:r>
              <a:rPr lang="fr-FR" noProof="0"/>
              <a:t>Modifiez le style du titre</a:t>
            </a:r>
            <a:endParaRPr lang="fr-FR" noProof="0" dirty="0"/>
          </a:p>
        </p:txBody>
      </p:sp>
      <p:sp>
        <p:nvSpPr>
          <p:cNvPr id="13" name="Espace réservé au SmartArt 12">
            <a:extLst>
              <a:ext uri="{FF2B5EF4-FFF2-40B4-BE49-F238E27FC236}">
                <a16:creationId xmlns:a16="http://schemas.microsoft.com/office/drawing/2014/main" xmlns="" id="{DBD7FBFD-679C-4A5B-A176-220004B60453}"/>
              </a:ext>
            </a:extLst>
          </p:cNvPr>
          <p:cNvSpPr>
            <a:spLocks noGrp="1"/>
          </p:cNvSpPr>
          <p:nvPr>
            <p:ph type="dgm" sz="quarter" idx="13"/>
          </p:nvPr>
        </p:nvSpPr>
        <p:spPr>
          <a:xfrm>
            <a:off x="680321" y="386862"/>
            <a:ext cx="9614617" cy="3867638"/>
          </a:xfrm>
        </p:spPr>
        <p:txBody>
          <a:bodyPr rtlCol="0"/>
          <a:lstStyle/>
          <a:p>
            <a:pPr rtl="0"/>
            <a:r>
              <a:rPr lang="fr-FR" noProof="0"/>
              <a:t>Cliquez sur l'icône pour ajouter un graphique SmartArt</a:t>
            </a:r>
            <a:endParaRPr lang="fr-FR" noProof="0" dirty="0"/>
          </a:p>
        </p:txBody>
      </p:sp>
    </p:spTree>
    <p:extLst>
      <p:ext uri="{BB962C8B-B14F-4D97-AF65-F5344CB8AC3E}">
        <p14:creationId xmlns:p14="http://schemas.microsoft.com/office/powerpoint/2010/main" val="595511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panoramiqu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rgbClr val="942D0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re 1"/>
          <p:cNvSpPr>
            <a:spLocks noGrp="1"/>
          </p:cNvSpPr>
          <p:nvPr>
            <p:ph type="title"/>
          </p:nvPr>
        </p:nvSpPr>
        <p:spPr>
          <a:xfrm>
            <a:off x="680322" y="4711616"/>
            <a:ext cx="9613859" cy="1090482"/>
          </a:xfrm>
        </p:spPr>
        <p:txBody>
          <a:bodyPr rtlCol="0" anchor="ctr" anchorCtr="0">
            <a:normAutofit/>
          </a:bodyPr>
          <a:lstStyle>
            <a:lvl1pPr>
              <a:defRPr sz="2400">
                <a:solidFill>
                  <a:schemeClr val="accent1"/>
                </a:solidFill>
              </a:defRPr>
            </a:lvl1pPr>
          </a:lstStyle>
          <a:p>
            <a:pPr rtl="0"/>
            <a:r>
              <a:rPr lang="fr-FR" noProof="0"/>
              <a:t>Modifiez le style du titre</a:t>
            </a:r>
            <a:endParaRPr lang="fr-FR" noProof="0" dirty="0"/>
          </a:p>
        </p:txBody>
      </p:sp>
      <p:sp>
        <p:nvSpPr>
          <p:cNvPr id="4" name="Espace réservé du contenu 3">
            <a:extLst>
              <a:ext uri="{FF2B5EF4-FFF2-40B4-BE49-F238E27FC236}">
                <a16:creationId xmlns:a16="http://schemas.microsoft.com/office/drawing/2014/main" xmlns="" id="{50214D5C-922B-4F7A-AA5B-2FB6471A6D06}"/>
              </a:ext>
            </a:extLst>
          </p:cNvPr>
          <p:cNvSpPr>
            <a:spLocks noGrp="1"/>
          </p:cNvSpPr>
          <p:nvPr>
            <p:ph sz="quarter" idx="14"/>
          </p:nvPr>
        </p:nvSpPr>
        <p:spPr>
          <a:xfrm>
            <a:off x="680323" y="386862"/>
            <a:ext cx="9614616" cy="3867638"/>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0738444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pPr rtl="0"/>
            <a:fld id="{A95DDC45-95DC-4E3B-8F13-8B99ACA7F417}" type="datetime1">
              <a:rPr lang="fr-FR" noProof="0" smtClean="0"/>
              <a:t>04/09/2019</a:t>
            </a:fld>
            <a:endParaRPr lang="fr-FR" noProof="0"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306006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a:xfrm>
            <a:off x="262465" y="6356350"/>
            <a:ext cx="2743200" cy="365125"/>
          </a:xfrm>
          <a:prstGeom prst="rect">
            <a:avLst/>
          </a:prstGeom>
        </p:spPr>
        <p:txBody>
          <a:bodyPr/>
          <a:lstStyle/>
          <a:p>
            <a:pPr rtl="0"/>
            <a:fld id="{472134B5-22E0-4C07-BBC7-A9D38A6C34E4}" type="datetime1">
              <a:rPr lang="fr-FR" noProof="0" smtClean="0"/>
              <a:t>04/09/2019</a:t>
            </a:fld>
            <a:endParaRPr lang="fr-FR" noProof="0" dirty="0"/>
          </a:p>
        </p:txBody>
      </p:sp>
      <p:sp>
        <p:nvSpPr>
          <p:cNvPr id="4" name="Footer Placeholder 3"/>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5" name="Slide Number Placeholder 4"/>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330763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pic>
        <p:nvPicPr>
          <p:cNvPr id="8" name="Imag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4" name="Espace réservé du texte 3"/>
          <p:cNvSpPr>
            <a:spLocks noGrp="1"/>
          </p:cNvSpPr>
          <p:nvPr>
            <p:ph type="body" sz="half" idx="2"/>
          </p:nvPr>
        </p:nvSpPr>
        <p:spPr>
          <a:xfrm>
            <a:off x="442191" y="2278801"/>
            <a:ext cx="2620817" cy="3599317"/>
          </a:xfrm>
        </p:spPr>
        <p:txBody>
          <a:bodyPr rtlCol="0" anchor="ct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dirty="0"/>
              <a:t>Cliquez pour modifier les styles du texte du masque</a:t>
            </a:r>
          </a:p>
        </p:txBody>
      </p:sp>
      <p:sp>
        <p:nvSpPr>
          <p:cNvPr id="3" name="Titre 2">
            <a:extLst>
              <a:ext uri="{FF2B5EF4-FFF2-40B4-BE49-F238E27FC236}">
                <a16:creationId xmlns:a16="http://schemas.microsoft.com/office/drawing/2014/main" xmlns="" id="{DB20F514-CF6B-42F2-BFED-9052C6A19F5E}"/>
              </a:ext>
            </a:extLst>
          </p:cNvPr>
          <p:cNvSpPr>
            <a:spLocks noGrp="1"/>
          </p:cNvSpPr>
          <p:nvPr>
            <p:ph type="title"/>
          </p:nvPr>
        </p:nvSpPr>
        <p:spPr>
          <a:xfrm>
            <a:off x="1944066" y="753227"/>
            <a:ext cx="10021791" cy="1090789"/>
          </a:xfrm>
        </p:spPr>
        <p:txBody>
          <a:bodyPr/>
          <a:lstStyle>
            <a:lvl1pPr>
              <a:defRPr>
                <a:solidFill>
                  <a:schemeClr val="tx1"/>
                </a:solidFill>
              </a:defRPr>
            </a:lvl1pPr>
          </a:lstStyle>
          <a:p>
            <a:r>
              <a:rPr lang="fr-FR" dirty="0"/>
              <a:t>Modifiez le style du titre</a:t>
            </a:r>
          </a:p>
        </p:txBody>
      </p:sp>
      <p:sp>
        <p:nvSpPr>
          <p:cNvPr id="13" name="Content Placeholder 3">
            <a:extLst>
              <a:ext uri="{FF2B5EF4-FFF2-40B4-BE49-F238E27FC236}">
                <a16:creationId xmlns:a16="http://schemas.microsoft.com/office/drawing/2014/main" xmlns="" id="{DFBADB09-B763-40CC-B4BF-BD167266E0FB}"/>
              </a:ext>
            </a:extLst>
          </p:cNvPr>
          <p:cNvSpPr>
            <a:spLocks noGrp="1"/>
          </p:cNvSpPr>
          <p:nvPr>
            <p:ph sz="half" idx="10"/>
          </p:nvPr>
        </p:nvSpPr>
        <p:spPr>
          <a:xfrm>
            <a:off x="3914075" y="2127197"/>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4" name="Content Placeholder 5">
            <a:extLst>
              <a:ext uri="{FF2B5EF4-FFF2-40B4-BE49-F238E27FC236}">
                <a16:creationId xmlns:a16="http://schemas.microsoft.com/office/drawing/2014/main" xmlns="" id="{6298F326-623D-4D31-B8A9-0ECDA0FBAD3C}"/>
              </a:ext>
            </a:extLst>
          </p:cNvPr>
          <p:cNvSpPr>
            <a:spLocks noGrp="1"/>
          </p:cNvSpPr>
          <p:nvPr>
            <p:ph sz="quarter" idx="4"/>
          </p:nvPr>
        </p:nvSpPr>
        <p:spPr>
          <a:xfrm>
            <a:off x="7864626" y="2127197"/>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417836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262465" y="6356350"/>
            <a:ext cx="2743200" cy="365125"/>
          </a:xfrm>
          <a:prstGeom prst="rect">
            <a:avLst/>
          </a:prstGeom>
        </p:spPr>
        <p:txBody>
          <a:bodyPr/>
          <a:lstStyle/>
          <a:p>
            <a:pPr rtl="0"/>
            <a:fld id="{A95DDC45-95DC-4E3B-8F13-8B99ACA7F417}" type="datetime1">
              <a:rPr lang="fr-FR" noProof="0" smtClean="0"/>
              <a:t>04/09/2019</a:t>
            </a:fld>
            <a:endParaRPr lang="fr-FR" noProof="0"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686065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262465" y="6356350"/>
            <a:ext cx="2743200" cy="365125"/>
          </a:xfrm>
          <a:prstGeom prst="rect">
            <a:avLst/>
          </a:prstGeom>
        </p:spPr>
        <p:txBody>
          <a:bodyPr/>
          <a:lstStyle/>
          <a:p>
            <a:pPr rtl="0"/>
            <a:fld id="{543E6839-5146-4416-BF7F-76F76EB84064}" type="datetime1">
              <a:rPr lang="fr-FR" noProof="0" smtClean="0"/>
              <a:t>04/09/2019</a:t>
            </a:fld>
            <a:endParaRPr lang="fr-FR" noProof="0" dirty="0"/>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6" name="Slide Number Placeholder 5"/>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94095993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a:xfrm>
            <a:off x="262465" y="6356350"/>
            <a:ext cx="2743200" cy="365125"/>
          </a:xfrm>
          <a:prstGeom prst="rect">
            <a:avLst/>
          </a:prstGeom>
        </p:spPr>
        <p:txBody>
          <a:bodyPr/>
          <a:lstStyle/>
          <a:p>
            <a:pPr rtl="0"/>
            <a:fld id="{E022BB55-D678-459A-8CE3-D1BF99ED018F}" type="datetime1">
              <a:rPr lang="fr-FR" noProof="0" smtClean="0"/>
              <a:t>04/09/2019</a:t>
            </a:fld>
            <a:endParaRPr lang="fr-FR" noProof="0" dirty="0"/>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10" name="Slide Number Placeholder 9"/>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930811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pPr rtl="0"/>
            <a:fld id="{45061692-43C3-41CE-B96D-D844AD373C9C}" type="datetime1">
              <a:rPr lang="fr-FR" noProof="0" smtClean="0"/>
              <a:t>04/09/2019</a:t>
            </a:fld>
            <a:endParaRPr lang="fr-FR" noProof="0" dirty="0"/>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12" name="Slide Number Placeholder 11"/>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2313173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2" name="Date Placeholder 1"/>
          <p:cNvSpPr>
            <a:spLocks noGrp="1"/>
          </p:cNvSpPr>
          <p:nvPr>
            <p:ph type="dt" sz="half" idx="10"/>
          </p:nvPr>
        </p:nvSpPr>
        <p:spPr>
          <a:xfrm>
            <a:off x="262465" y="6356350"/>
            <a:ext cx="2743200" cy="365125"/>
          </a:xfrm>
          <a:prstGeom prst="rect">
            <a:avLst/>
          </a:prstGeom>
        </p:spPr>
        <p:txBody>
          <a:bodyPr/>
          <a:lstStyle/>
          <a:p>
            <a:pPr rtl="0"/>
            <a:fld id="{543E6839-5146-4416-BF7F-76F76EB84064}" type="datetime1">
              <a:rPr lang="fr-FR" noProof="0" smtClean="0"/>
              <a:t>04/09/2019</a:t>
            </a:fld>
            <a:endParaRPr lang="fr-FR" noProof="0" dirty="0"/>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pPr rtl="0"/>
            <a:r>
              <a:rPr lang="fr-FR" noProof="0"/>
              <a:t>Ajouter un pied de page</a:t>
            </a:r>
            <a:endParaRPr lang="fr-FR" noProof="0" dirty="0"/>
          </a:p>
        </p:txBody>
      </p:sp>
      <p:sp>
        <p:nvSpPr>
          <p:cNvPr id="8" name="Slide Number Placeholder 7"/>
          <p:cNvSpPr>
            <a:spLocks noGrp="1"/>
          </p:cNvSpPr>
          <p:nvPr>
            <p:ph type="sldNum" sz="quarter" idx="12"/>
          </p:nvPr>
        </p:nvSpPr>
        <p:spPr>
          <a:xfrm>
            <a:off x="10634135" y="6356350"/>
            <a:ext cx="1530927" cy="365125"/>
          </a:xfrm>
          <a:prstGeom prst="rect">
            <a:avLst/>
          </a:prstGeom>
        </p:spPr>
        <p:txBody>
          <a:bodyPr/>
          <a:lstStyle/>
          <a:p>
            <a:pPr rtl="0"/>
            <a:fld id="{9E3FA76C-C565-46B6-8652-D75785E2521F}" type="slidenum">
              <a:rPr lang="fr-FR" noProof="0" smtClean="0"/>
              <a:t>‹N°›</a:t>
            </a:fld>
            <a:endParaRPr lang="fr-FR" noProof="0" dirty="0"/>
          </a:p>
        </p:txBody>
      </p:sp>
    </p:spTree>
    <p:extLst>
      <p:ext uri="{BB962C8B-B14F-4D97-AF65-F5344CB8AC3E}">
        <p14:creationId xmlns:p14="http://schemas.microsoft.com/office/powerpoint/2010/main" val="93736625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2.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30625569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92" r:id="rId17"/>
    <p:sldLayoutId id="2147483780"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414216266"/>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681" r:id="rId3"/>
    <p:sldLayoutId id="2147483794" r:id="rId4"/>
    <p:sldLayoutId id="2147483781" r:id="rId5"/>
    <p:sldLayoutId id="2147483791" r:id="rId6"/>
    <p:sldLayoutId id="2147483790" r:id="rId7"/>
    <p:sldLayoutId id="2147483793" r:id="rId8"/>
    <p:sldLayoutId id="2147483726" r:id="rId9"/>
    <p:sldLayoutId id="2147483737" r:id="rId10"/>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slide" Target="slide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3.xml"/><Relationship Id="rId6" Type="http://schemas.openxmlformats.org/officeDocument/2006/relationships/slide" Target="slide15.xml"/><Relationship Id="rId11" Type="http://schemas.openxmlformats.org/officeDocument/2006/relationships/image" Target="../media/image13.svg"/><Relationship Id="rId5" Type="http://schemas.openxmlformats.org/officeDocument/2006/relationships/slide" Target="slide22.xml"/><Relationship Id="rId10" Type="http://schemas.openxmlformats.org/officeDocument/2006/relationships/image" Target="../media/image10.png"/><Relationship Id="rId4" Type="http://schemas.openxmlformats.org/officeDocument/2006/relationships/slide" Target="slide21.xml"/><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slide" Target="slide17.xml"/><Relationship Id="rId7" Type="http://schemas.openxmlformats.org/officeDocument/2006/relationships/image" Target="../media/image150.png"/><Relationship Id="rId12" Type="http://schemas.openxmlformats.org/officeDocument/2006/relationships/image" Target="../media/image11.svg"/><Relationship Id="rId2" Type="http://schemas.openxmlformats.org/officeDocument/2006/relationships/slide" Target="slide16.xml"/><Relationship Id="rId1" Type="http://schemas.openxmlformats.org/officeDocument/2006/relationships/slideLayout" Target="../slideLayouts/slideLayout7.xml"/><Relationship Id="rId5" Type="http://schemas.openxmlformats.org/officeDocument/2006/relationships/image" Target="../media/image15.png"/><Relationship Id="rId1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slide" Target="slide14.xml"/><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5.xml"/><Relationship Id="rId7" Type="http://schemas.openxmlformats.org/officeDocument/2006/relationships/image" Target="../media/image10.png"/><Relationship Id="rId2" Type="http://schemas.openxmlformats.org/officeDocument/2006/relationships/chart" Target="../charts/chart3.xml"/><Relationship Id="rId1" Type="http://schemas.openxmlformats.org/officeDocument/2006/relationships/slideLayout" Target="../slideLayouts/slideLayout5.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8.png"/><Relationship Id="rId7"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15.xml"/><Relationship Id="rId9"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19.xml"/><Relationship Id="rId7" Type="http://schemas.openxmlformats.org/officeDocument/2006/relationships/image" Target="../media/image11.svg"/><Relationship Id="rId2"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slide" Target="slide14.xml"/><Relationship Id="rId10" Type="http://schemas.openxmlformats.org/officeDocument/2006/relationships/image" Target="../media/image13.svg"/><Relationship Id="rId4" Type="http://schemas.openxmlformats.org/officeDocument/2006/relationships/slide" Target="slide20.xml"/><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8.xml"/><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slide" Target="slide4.xml"/><Relationship Id="rId7" Type="http://schemas.openxmlformats.org/officeDocument/2006/relationships/slide" Target="slide3.xml"/><Relationship Id="rId12" Type="http://schemas.openxmlformats.org/officeDocument/2006/relationships/slide" Target="slide25.xml"/><Relationship Id="rId2" Type="http://schemas.openxmlformats.org/officeDocument/2006/relationships/slide" Target="slide14.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8.sv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slide" Target="slide5.xml"/><Relationship Id="rId9" Type="http://schemas.microsoft.com/office/2007/relationships/hdphoto" Target="../media/hdphoto2.wdp"/><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8.xml"/><Relationship Id="rId7"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32.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14.xml"/><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16.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24.xml"/><Relationship Id="rId7" Type="http://schemas.openxmlformats.org/officeDocument/2006/relationships/slide" Target="slide2.xml"/><Relationship Id="rId2" Type="http://schemas.openxmlformats.org/officeDocument/2006/relationships/slide" Target="slide23.xml"/><Relationship Id="rId1" Type="http://schemas.openxmlformats.org/officeDocument/2006/relationships/slideLayout" Target="../slideLayouts/slideLayout32.xml"/><Relationship Id="rId6" Type="http://schemas.openxmlformats.org/officeDocument/2006/relationships/image" Target="../media/image11.svg"/><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slide" Target="slide14.xml"/><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2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22.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hdphoto" Target="../media/hdphoto5.wdp"/><Relationship Id="rId7" Type="http://schemas.openxmlformats.org/officeDocument/2006/relationships/image" Target="../media/image24.jpg"/><Relationship Id="rId12"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30.xml"/><Relationship Id="rId6" Type="http://schemas.openxmlformats.org/officeDocument/2006/relationships/image" Target="../media/image23.jpg"/><Relationship Id="rId11" Type="http://schemas.openxmlformats.org/officeDocument/2006/relationships/image" Target="../media/image10.png"/><Relationship Id="rId5" Type="http://schemas.microsoft.com/office/2007/relationships/hdphoto" Target="../media/hdphoto6.wdp"/><Relationship Id="rId10" Type="http://schemas.openxmlformats.org/officeDocument/2006/relationships/image" Target="../media/image11.svg"/><Relationship Id="rId4" Type="http://schemas.openxmlformats.org/officeDocument/2006/relationships/image" Target="../media/image22.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1.png"/><Relationship Id="rId7" Type="http://schemas.openxmlformats.org/officeDocument/2006/relationships/image" Target="../media/image11.svg"/><Relationship Id="rId2" Type="http://schemas.openxmlformats.org/officeDocument/2006/relationships/slide" Target="slide27.xml"/><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slide" Target="slide25.xml"/><Relationship Id="rId10" Type="http://schemas.openxmlformats.org/officeDocument/2006/relationships/image" Target="../media/image13.svg"/><Relationship Id="rId4" Type="http://schemas.microsoft.com/office/2007/relationships/hdphoto" Target="../media/hdphoto5.wdp"/><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slide" Target="slide28.xml"/><Relationship Id="rId1" Type="http://schemas.openxmlformats.org/officeDocument/2006/relationships/slideLayout" Target="../slideLayouts/slideLayout3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26.xml"/><Relationship Id="rId9" Type="http://schemas.openxmlformats.org/officeDocument/2006/relationships/image" Target="../media/image13.svg"/></Relationships>
</file>

<file path=ppt/slides/_rels/slide2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27.xml"/><Relationship Id="rId7" Type="http://schemas.openxmlformats.org/officeDocument/2006/relationships/image" Target="../media/image10.png"/><Relationship Id="rId2" Type="http://schemas.openxmlformats.org/officeDocument/2006/relationships/slide" Target="slide29.xml"/><Relationship Id="rId1" Type="http://schemas.openxmlformats.org/officeDocument/2006/relationships/slideLayout" Target="../slideLayouts/slideLayout34.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25.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slide" Target="slide2.xml"/><Relationship Id="rId10" Type="http://schemas.microsoft.com/office/2007/relationships/hdphoto" Target="../media/hdphoto6.wdp"/><Relationship Id="rId4" Type="http://schemas.openxmlformats.org/officeDocument/2006/relationships/image" Target="../media/image11.sv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3.sv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11.sv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hdphoto" Target="../media/hdphoto6.wdp"/><Relationship Id="rId7" Type="http://schemas.openxmlformats.org/officeDocument/2006/relationships/image" Target="../media/image11.svg"/><Relationship Id="rId2" Type="http://schemas.openxmlformats.org/officeDocument/2006/relationships/image" Target="../media/image22.png"/><Relationship Id="rId1" Type="http://schemas.openxmlformats.org/officeDocument/2006/relationships/slideLayout" Target="../slideLayouts/slideLayout34.xml"/><Relationship Id="rId6" Type="http://schemas.openxmlformats.org/officeDocument/2006/relationships/image" Target="../media/image9.png"/><Relationship Id="rId5" Type="http://schemas.openxmlformats.org/officeDocument/2006/relationships/slide" Target="slide25.xml"/><Relationship Id="rId10" Type="http://schemas.openxmlformats.org/officeDocument/2006/relationships/image" Target="../media/image13.svg"/><Relationship Id="rId4" Type="http://schemas.openxmlformats.org/officeDocument/2006/relationships/slide" Target="slide18.xml"/><Relationship Id="rId9"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image" Target="../media/image26.png"/><Relationship Id="rId1" Type="http://schemas.openxmlformats.org/officeDocument/2006/relationships/slideLayout" Target="../slideLayouts/slideLayout3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30.xml"/><Relationship Id="rId9" Type="http://schemas.openxmlformats.org/officeDocument/2006/relationships/image" Target="../media/image13.svg"/></Relationships>
</file>

<file path=ppt/slides/_rels/slide3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31.xml"/><Relationship Id="rId7" Type="http://schemas.openxmlformats.org/officeDocument/2006/relationships/image" Target="../media/image10.png"/><Relationship Id="rId2" Type="http://schemas.openxmlformats.org/officeDocument/2006/relationships/slide" Target="slide18.xml"/><Relationship Id="rId1" Type="http://schemas.openxmlformats.org/officeDocument/2006/relationships/slideLayout" Target="../slideLayouts/slideLayout34.xml"/><Relationship Id="rId6" Type="http://schemas.openxmlformats.org/officeDocument/2006/relationships/slide" Target="slide2.xml"/><Relationship Id="rId5" Type="http://schemas.openxmlformats.org/officeDocument/2006/relationships/image" Target="../media/image11.sv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jpg"/><Relationship Id="rId7" Type="http://schemas.openxmlformats.org/officeDocument/2006/relationships/slide" Target="slide2.xml"/><Relationship Id="rId2" Type="http://schemas.openxmlformats.org/officeDocument/2006/relationships/slide" Target="slide34.xml"/><Relationship Id="rId1" Type="http://schemas.openxmlformats.org/officeDocument/2006/relationships/slideLayout" Target="../slideLayouts/slideLayout3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25.xml"/><Relationship Id="rId9" Type="http://schemas.openxmlformats.org/officeDocument/2006/relationships/image" Target="../media/image13.svg"/></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18.xml"/><Relationship Id="rId7" Type="http://schemas.openxmlformats.org/officeDocument/2006/relationships/slide" Target="slide2.xml"/><Relationship Id="rId2" Type="http://schemas.openxmlformats.org/officeDocument/2006/relationships/image" Target="../media/image23.jpg"/><Relationship Id="rId1" Type="http://schemas.openxmlformats.org/officeDocument/2006/relationships/slideLayout" Target="../slideLayouts/slideLayout3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25.xml"/><Relationship Id="rId9"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 Target="slide25.xml"/><Relationship Id="rId7"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slide" Target="slide2.xml"/><Relationship Id="rId5" Type="http://schemas.openxmlformats.org/officeDocument/2006/relationships/image" Target="../media/image11.svg"/><Relationship Id="rId10" Type="http://schemas.openxmlformats.org/officeDocument/2006/relationships/image" Target="../media/image24.jpg"/><Relationship Id="rId4" Type="http://schemas.openxmlformats.org/officeDocument/2006/relationships/image" Target="../media/image9.png"/><Relationship Id="rId9" Type="http://schemas.openxmlformats.org/officeDocument/2006/relationships/slide" Target="slide36.xml"/></Relationships>
</file>

<file path=ppt/slides/_rels/slide3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7.xml"/><Relationship Id="rId7" Type="http://schemas.openxmlformats.org/officeDocument/2006/relationships/slide" Target="slide2.xml"/><Relationship Id="rId2" Type="http://schemas.openxmlformats.org/officeDocument/2006/relationships/image" Target="../media/image24.jpg"/><Relationship Id="rId1" Type="http://schemas.openxmlformats.org/officeDocument/2006/relationships/slideLayout" Target="../slideLayouts/slideLayout34.xml"/><Relationship Id="rId6" Type="http://schemas.openxmlformats.org/officeDocument/2006/relationships/image" Target="../media/image11.svg"/><Relationship Id="rId5" Type="http://schemas.openxmlformats.org/officeDocument/2006/relationships/image" Target="../media/image9.png"/><Relationship Id="rId4" Type="http://schemas.openxmlformats.org/officeDocument/2006/relationships/slide" Target="slide25.xml"/><Relationship Id="rId9"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25.xml"/><Relationship Id="rId1" Type="http://schemas.openxmlformats.org/officeDocument/2006/relationships/slideLayout" Target="../slideLayouts/slideLayout34.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1.png"/><Relationship Id="rId7" Type="http://schemas.microsoft.com/office/2007/relationships/hdphoto" Target="../media/hdphoto2.wdp"/><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image" Target="../media/image11.svg"/><Relationship Id="rId3" Type="http://schemas.openxmlformats.org/officeDocument/2006/relationships/slide" Target="slide8.xml"/><Relationship Id="rId7" Type="http://schemas.openxmlformats.org/officeDocument/2006/relationships/slide" Target="slide12.xml"/><Relationship Id="rId12" Type="http://schemas.openxmlformats.org/officeDocument/2006/relationships/image" Target="../media/image9.png"/><Relationship Id="rId2" Type="http://schemas.openxmlformats.org/officeDocument/2006/relationships/slide" Target="slide7.xml"/><Relationship Id="rId16" Type="http://schemas.openxmlformats.org/officeDocument/2006/relationships/image" Target="../media/image13.svg"/><Relationship Id="rId1" Type="http://schemas.openxmlformats.org/officeDocument/2006/relationships/slideLayout" Target="../slideLayouts/slideLayout33.xml"/><Relationship Id="rId6" Type="http://schemas.openxmlformats.org/officeDocument/2006/relationships/slide" Target="slide11.xml"/><Relationship Id="rId11" Type="http://schemas.openxmlformats.org/officeDocument/2006/relationships/slide" Target="slide5.xml"/><Relationship Id="rId5" Type="http://schemas.openxmlformats.org/officeDocument/2006/relationships/slide" Target="slide10.xml"/><Relationship Id="rId15" Type="http://schemas.openxmlformats.org/officeDocument/2006/relationships/image" Target="../media/image10.png"/><Relationship Id="rId10" Type="http://schemas.microsoft.com/office/2007/relationships/hdphoto" Target="../media/hdphoto4.wdp"/><Relationship Id="rId4" Type="http://schemas.openxmlformats.org/officeDocument/2006/relationships/slide" Target="slide9.xml"/><Relationship Id="rId9" Type="http://schemas.openxmlformats.org/officeDocument/2006/relationships/image" Target="../media/image13.png"/><Relationship Id="rId1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slide" Target="slide6.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slide" Target="slide2.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Espace réservé pour une image  19" descr="Une image contenant intérieur, assis, table&#10;&#10;Description générée automatiquement">
            <a:extLst>
              <a:ext uri="{FF2B5EF4-FFF2-40B4-BE49-F238E27FC236}">
                <a16:creationId xmlns:a16="http://schemas.microsoft.com/office/drawing/2014/main" xmlns="" id="{C27EA52B-9CE1-47BC-8075-F10F225F1831}"/>
              </a:ext>
            </a:extLst>
          </p:cNvPr>
          <p:cNvPicPr>
            <a:picLocks noGrp="1" noChangeAspect="1"/>
          </p:cNvPicPr>
          <p:nvPr>
            <p:ph type="pic" sz="quarter" idx="13"/>
          </p:nvPr>
        </p:nvPicPr>
        <p:blipFill>
          <a:blip r:embed="rId3">
            <a:duotone>
              <a:schemeClr val="accent2">
                <a:shade val="45000"/>
                <a:satMod val="135000"/>
              </a:schemeClr>
              <a:prstClr val="white"/>
            </a:duotone>
          </a:blip>
          <a:srcRect l="31853" r="31853"/>
          <a:stretch>
            <a:fillRect/>
          </a:stretch>
        </p:blipFill>
        <p:spPr>
          <a:xfrm>
            <a:off x="9276514" y="752659"/>
            <a:ext cx="2925318" cy="5334000"/>
          </a:xfrm>
        </p:spPr>
      </p:pic>
      <p:sp>
        <p:nvSpPr>
          <p:cNvPr id="2" name="Titre 1">
            <a:extLst>
              <a:ext uri="{FF2B5EF4-FFF2-40B4-BE49-F238E27FC236}">
                <a16:creationId xmlns:a16="http://schemas.microsoft.com/office/drawing/2014/main" xmlns="" id="{8B98BBFB-4314-436C-A688-96F483D693AB}"/>
              </a:ext>
            </a:extLst>
          </p:cNvPr>
          <p:cNvSpPr>
            <a:spLocks noGrp="1"/>
          </p:cNvSpPr>
          <p:nvPr>
            <p:ph type="ctrTitle"/>
          </p:nvPr>
        </p:nvSpPr>
        <p:spPr>
          <a:xfrm>
            <a:off x="1069848" y="1298448"/>
            <a:ext cx="7570060" cy="3255264"/>
          </a:xfrm>
        </p:spPr>
        <p:txBody>
          <a:bodyPr rtlCol="0" anchor="ctr" anchorCtr="0">
            <a:normAutofit/>
          </a:bodyPr>
          <a:lstStyle/>
          <a:p>
            <a:pPr rtl="0"/>
            <a:r>
              <a:rPr lang="fr-FR" dirty="0"/>
              <a:t>Nouveau protocole d’administration de NAC</a:t>
            </a:r>
          </a:p>
        </p:txBody>
      </p:sp>
      <p:sp>
        <p:nvSpPr>
          <p:cNvPr id="3" name="Sous-titre 2">
            <a:extLst>
              <a:ext uri="{FF2B5EF4-FFF2-40B4-BE49-F238E27FC236}">
                <a16:creationId xmlns:a16="http://schemas.microsoft.com/office/drawing/2014/main" xmlns="" id="{6AA173D3-8B7E-4F91-B862-AC30CB0D2705}"/>
              </a:ext>
            </a:extLst>
          </p:cNvPr>
          <p:cNvSpPr>
            <a:spLocks noGrp="1"/>
          </p:cNvSpPr>
          <p:nvPr>
            <p:ph type="subTitle" idx="1"/>
          </p:nvPr>
        </p:nvSpPr>
        <p:spPr/>
        <p:txBody>
          <a:bodyPr rtlCol="0">
            <a:normAutofit/>
          </a:bodyPr>
          <a:lstStyle/>
          <a:p>
            <a:pPr rtl="0"/>
            <a:r>
              <a:rPr lang="fr-FR" sz="2800" dirty="0">
                <a:hlinkClick r:id="" action="ppaction://hlinkshowjump?jump=nextslide"/>
              </a:rPr>
              <a:t>Commencer la formation</a:t>
            </a:r>
          </a:p>
        </p:txBody>
      </p:sp>
      <p:sp>
        <p:nvSpPr>
          <p:cNvPr id="21" name="Rectangle 20">
            <a:extLst>
              <a:ext uri="{FF2B5EF4-FFF2-40B4-BE49-F238E27FC236}">
                <a16:creationId xmlns:a16="http://schemas.microsoft.com/office/drawing/2014/main" xmlns="" id="{6DE89C65-1C30-4647-A98B-484E03DED21C}"/>
              </a:ext>
            </a:extLst>
          </p:cNvPr>
          <p:cNvSpPr/>
          <p:nvPr/>
        </p:nvSpPr>
        <p:spPr>
          <a:xfrm>
            <a:off x="10618839" y="2591784"/>
            <a:ext cx="1582993" cy="165575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Espace réservé pour une image  17">
            <a:extLst>
              <a:ext uri="{FF2B5EF4-FFF2-40B4-BE49-F238E27FC236}">
                <a16:creationId xmlns:a16="http://schemas.microsoft.com/office/drawing/2014/main" xmlns="" id="{F28A7BCA-ACED-4442-8333-9F207F5C6B76}"/>
              </a:ext>
            </a:extLst>
          </p:cNvPr>
          <p:cNvPicPr>
            <a:picLocks noGrp="1" noChangeAspect="1"/>
          </p:cNvPicPr>
          <p:nvPr>
            <p:ph type="pic" sz="quarter" idx="14"/>
          </p:nvPr>
        </p:nvPicPr>
        <p:blipFill>
          <a:blip r:embed="rId4"/>
          <a:srcRect l="3359" r="3359"/>
          <a:stretch>
            <a:fillRect/>
          </a:stretch>
        </p:blipFill>
        <p:spPr/>
      </p:pic>
      <p:sp>
        <p:nvSpPr>
          <p:cNvPr id="8" name="Flèche : pentagone 7">
            <a:hlinkClick r:id="rId5" action="ppaction://hlinksldjump"/>
            <a:extLst>
              <a:ext uri="{FF2B5EF4-FFF2-40B4-BE49-F238E27FC236}">
                <a16:creationId xmlns:a16="http://schemas.microsoft.com/office/drawing/2014/main" xmlns="" id="{19B171BA-3B53-4E16-A8DC-D73D25EDD9EB}"/>
              </a:ext>
            </a:extLst>
          </p:cNvPr>
          <p:cNvSpPr/>
          <p:nvPr/>
        </p:nvSpPr>
        <p:spPr>
          <a:xfrm>
            <a:off x="5841407" y="4530218"/>
            <a:ext cx="3004457" cy="755779"/>
          </a:xfrm>
          <a:prstGeom prst="homePlate">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dirty="0"/>
              <a:t>Commencer la formation</a:t>
            </a:r>
          </a:p>
        </p:txBody>
      </p:sp>
      <p:sp>
        <p:nvSpPr>
          <p:cNvPr id="22" name="ZoneTexte 21">
            <a:extLst>
              <a:ext uri="{FF2B5EF4-FFF2-40B4-BE49-F238E27FC236}">
                <a16:creationId xmlns:a16="http://schemas.microsoft.com/office/drawing/2014/main" xmlns="" id="{F0F5940C-3273-4A28-B271-6F01C2F66086}"/>
              </a:ext>
            </a:extLst>
          </p:cNvPr>
          <p:cNvSpPr txBox="1"/>
          <p:nvPr/>
        </p:nvSpPr>
        <p:spPr>
          <a:xfrm>
            <a:off x="1292469" y="6316931"/>
            <a:ext cx="9607061" cy="369332"/>
          </a:xfrm>
          <a:prstGeom prst="rect">
            <a:avLst/>
          </a:prstGeom>
          <a:noFill/>
        </p:spPr>
        <p:txBody>
          <a:bodyPr wrap="square" rtlCol="0">
            <a:spAutoFit/>
          </a:bodyPr>
          <a:lstStyle/>
          <a:p>
            <a:pPr algn="ctr"/>
            <a:r>
              <a:rPr lang="fr-FR" b="1" dirty="0"/>
              <a:t>Utilisez les boutons des diapositives pour naviguer dans la formation</a:t>
            </a:r>
          </a:p>
        </p:txBody>
      </p:sp>
    </p:spTree>
    <p:extLst>
      <p:ext uri="{BB962C8B-B14F-4D97-AF65-F5344CB8AC3E}">
        <p14:creationId xmlns:p14="http://schemas.microsoft.com/office/powerpoint/2010/main" val="19065309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4</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a:bodyPr>
          <a:lstStyle/>
          <a:p>
            <a:r>
              <a:rPr lang="fr-CA" dirty="0" err="1"/>
              <a:t>Smilkstein</a:t>
            </a:r>
            <a:r>
              <a:rPr lang="fr-CA" dirty="0"/>
              <a:t> MJ, Bronstein AC, Linden C, </a:t>
            </a:r>
            <a:r>
              <a:rPr lang="fr-CA" dirty="0" err="1"/>
              <a:t>Augenstein</a:t>
            </a:r>
            <a:r>
              <a:rPr lang="fr-CA" dirty="0"/>
              <a:t> WL, </a:t>
            </a:r>
            <a:r>
              <a:rPr lang="fr-CA" dirty="0" err="1"/>
              <a:t>Kulig</a:t>
            </a:r>
            <a:r>
              <a:rPr lang="fr-CA" dirty="0"/>
              <a:t> KW, </a:t>
            </a:r>
            <a:r>
              <a:rPr lang="fr-CA" dirty="0" err="1"/>
              <a:t>Rumack</a:t>
            </a:r>
            <a:r>
              <a:rPr lang="fr-CA" dirty="0"/>
              <a:t> BH. </a:t>
            </a:r>
            <a:r>
              <a:rPr lang="fr-CA" dirty="0" err="1"/>
              <a:t>Acetaminophen</a:t>
            </a:r>
            <a:r>
              <a:rPr lang="fr-CA" dirty="0"/>
              <a:t> overdose: a 48-hour </a:t>
            </a:r>
            <a:r>
              <a:rPr lang="fr-CA" dirty="0" err="1"/>
              <a:t>intravenous</a:t>
            </a:r>
            <a:r>
              <a:rPr lang="fr-CA" dirty="0"/>
              <a:t> N-</a:t>
            </a:r>
            <a:r>
              <a:rPr lang="fr-CA" dirty="0" err="1"/>
              <a:t>acetylcysteine</a:t>
            </a:r>
            <a:r>
              <a:rPr lang="fr-CA" dirty="0"/>
              <a:t> </a:t>
            </a:r>
            <a:r>
              <a:rPr lang="fr-CA" dirty="0" err="1"/>
              <a:t>treatment</a:t>
            </a:r>
            <a:r>
              <a:rPr lang="fr-CA" dirty="0"/>
              <a:t> </a:t>
            </a:r>
            <a:r>
              <a:rPr lang="fr-CA" dirty="0" err="1"/>
              <a:t>protocol</a:t>
            </a:r>
            <a:r>
              <a:rPr lang="fr-CA" dirty="0"/>
              <a:t>. Ann </a:t>
            </a:r>
            <a:r>
              <a:rPr lang="fr-CA" dirty="0" err="1"/>
              <a:t>Emerg</a:t>
            </a:r>
            <a:r>
              <a:rPr lang="fr-CA" dirty="0"/>
              <a:t> Med. </a:t>
            </a:r>
            <a:r>
              <a:rPr lang="fr-CA" dirty="0" err="1"/>
              <a:t>oct</a:t>
            </a:r>
            <a:r>
              <a:rPr lang="fr-CA" dirty="0"/>
              <a:t> 1991;20(10):1058‑63.</a:t>
            </a:r>
            <a:endParaRPr lang="fr-FR" dirty="0"/>
          </a:p>
        </p:txBody>
      </p:sp>
      <p:grpSp>
        <p:nvGrpSpPr>
          <p:cNvPr id="9" name="Groupe 8">
            <a:extLst>
              <a:ext uri="{FF2B5EF4-FFF2-40B4-BE49-F238E27FC236}">
                <a16:creationId xmlns:a16="http://schemas.microsoft.com/office/drawing/2014/main" xmlns="" id="{44E78F92-293C-48A9-9BCE-07A67C72B265}"/>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521104AF-8F65-4AC7-AC5A-3CBC02DBD93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AB56E8DE-EFA3-4035-A13A-797C52F06932}"/>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483F472F-CD91-445A-A0F7-86DF75CFD70E}"/>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467D00DA-D853-4D3E-BD4F-29DF7ED1F1E8}"/>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883212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5</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a:bodyPr>
          <a:lstStyle/>
          <a:p>
            <a:r>
              <a:rPr lang="fr-CA" dirty="0"/>
              <a:t>Daly FFS, </a:t>
            </a:r>
            <a:r>
              <a:rPr lang="fr-CA" dirty="0" err="1"/>
              <a:t>Fountain</a:t>
            </a:r>
            <a:r>
              <a:rPr lang="fr-CA" dirty="0"/>
              <a:t> JS, Murray L, </a:t>
            </a:r>
            <a:r>
              <a:rPr lang="fr-CA" dirty="0" err="1"/>
              <a:t>Graudins</a:t>
            </a:r>
            <a:r>
              <a:rPr lang="fr-CA" dirty="0"/>
              <a:t> A, Buckley NA. Guidelines for the management of </a:t>
            </a:r>
            <a:r>
              <a:rPr lang="fr-CA" dirty="0" err="1"/>
              <a:t>paracetamol</a:t>
            </a:r>
            <a:r>
              <a:rPr lang="fr-CA" dirty="0"/>
              <a:t> </a:t>
            </a:r>
            <a:r>
              <a:rPr lang="fr-CA" dirty="0" err="1"/>
              <a:t>poisoning</a:t>
            </a:r>
            <a:r>
              <a:rPr lang="fr-CA" dirty="0"/>
              <a:t> in </a:t>
            </a:r>
            <a:r>
              <a:rPr lang="fr-CA" dirty="0" err="1"/>
              <a:t>Australia</a:t>
            </a:r>
            <a:r>
              <a:rPr lang="fr-CA" dirty="0"/>
              <a:t> and New </a:t>
            </a:r>
            <a:r>
              <a:rPr lang="fr-CA" dirty="0" err="1"/>
              <a:t>Zealand</a:t>
            </a:r>
            <a:r>
              <a:rPr lang="fr-CA" dirty="0"/>
              <a:t> — </a:t>
            </a:r>
            <a:r>
              <a:rPr lang="fr-CA" dirty="0" err="1"/>
              <a:t>explanation</a:t>
            </a:r>
            <a:r>
              <a:rPr lang="fr-CA" dirty="0"/>
              <a:t> and </a:t>
            </a:r>
            <a:r>
              <a:rPr lang="fr-CA" dirty="0" err="1"/>
              <a:t>elaboration</a:t>
            </a:r>
            <a:r>
              <a:rPr lang="fr-CA" dirty="0"/>
              <a:t>. Med J </a:t>
            </a:r>
            <a:r>
              <a:rPr lang="fr-CA" dirty="0" err="1"/>
              <a:t>Aust</a:t>
            </a:r>
            <a:r>
              <a:rPr lang="fr-CA" dirty="0"/>
              <a:t> [Internet]. 2008 ;188(5):296‑302. </a:t>
            </a:r>
          </a:p>
          <a:p>
            <a:r>
              <a:rPr lang="fr-CA" dirty="0"/>
              <a:t>Wong A, </a:t>
            </a:r>
            <a:r>
              <a:rPr lang="fr-CA" dirty="0" err="1"/>
              <a:t>Gunja</a:t>
            </a:r>
            <a:r>
              <a:rPr lang="fr-CA" dirty="0"/>
              <a:t> N, </a:t>
            </a:r>
            <a:r>
              <a:rPr lang="fr-CA" dirty="0" err="1"/>
              <a:t>McNulty</a:t>
            </a:r>
            <a:r>
              <a:rPr lang="fr-CA" dirty="0"/>
              <a:t> R, </a:t>
            </a:r>
            <a:r>
              <a:rPr lang="fr-CA" dirty="0" err="1"/>
              <a:t>Graudins</a:t>
            </a:r>
            <a:r>
              <a:rPr lang="fr-CA" dirty="0"/>
              <a:t> A. </a:t>
            </a:r>
            <a:r>
              <a:rPr lang="fr-CA" dirty="0" err="1"/>
              <a:t>Analysis</a:t>
            </a:r>
            <a:r>
              <a:rPr lang="fr-CA" dirty="0"/>
              <a:t> of an 8-hour </a:t>
            </a:r>
            <a:r>
              <a:rPr lang="fr-CA" dirty="0" err="1"/>
              <a:t>acetylcysteine</a:t>
            </a:r>
            <a:r>
              <a:rPr lang="fr-CA" dirty="0"/>
              <a:t> infusion </a:t>
            </a:r>
            <a:r>
              <a:rPr lang="fr-CA" dirty="0" err="1"/>
              <a:t>protocol</a:t>
            </a:r>
            <a:r>
              <a:rPr lang="fr-CA" dirty="0"/>
              <a:t> for </a:t>
            </a:r>
            <a:r>
              <a:rPr lang="fr-CA" dirty="0" err="1"/>
              <a:t>repeated</a:t>
            </a:r>
            <a:r>
              <a:rPr lang="fr-CA" dirty="0"/>
              <a:t> </a:t>
            </a:r>
            <a:r>
              <a:rPr lang="fr-CA" dirty="0" err="1"/>
              <a:t>supratherapeutic</a:t>
            </a:r>
            <a:r>
              <a:rPr lang="fr-CA" dirty="0"/>
              <a:t> ingestion (RSTI) of </a:t>
            </a:r>
            <a:r>
              <a:rPr lang="fr-CA" dirty="0" err="1"/>
              <a:t>paracetamol</a:t>
            </a:r>
            <a:r>
              <a:rPr lang="fr-CA" dirty="0"/>
              <a:t>. Clin </a:t>
            </a:r>
            <a:r>
              <a:rPr lang="fr-CA" dirty="0" err="1"/>
              <a:t>Toxicol</a:t>
            </a:r>
            <a:r>
              <a:rPr lang="fr-CA" dirty="0"/>
              <a:t> [Internet]. 4 mars 2018;56(3):199‑203.</a:t>
            </a:r>
            <a:endParaRPr lang="fr-FR" dirty="0"/>
          </a:p>
        </p:txBody>
      </p:sp>
      <p:grpSp>
        <p:nvGrpSpPr>
          <p:cNvPr id="9" name="Groupe 8">
            <a:extLst>
              <a:ext uri="{FF2B5EF4-FFF2-40B4-BE49-F238E27FC236}">
                <a16:creationId xmlns:a16="http://schemas.microsoft.com/office/drawing/2014/main" xmlns="" id="{6971676E-9862-4CE0-BC5C-B0A6DC1BB09C}"/>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5FAD85BA-0109-473A-BD9F-8C03D73AC23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C3827F33-EDB7-4367-8ED3-E51913A063DA}"/>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8DAE104E-F583-4E63-981D-EB27DAE2EF8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5991C47B-37AD-4E43-A6EE-72E4AEADEA38}"/>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575063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6</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a:bodyPr>
          <a:lstStyle/>
          <a:p>
            <a:r>
              <a:rPr lang="fr-CA" dirty="0"/>
              <a:t>Bateman DN. </a:t>
            </a:r>
            <a:r>
              <a:rPr lang="fr-CA" dirty="0" err="1"/>
              <a:t>Changing</a:t>
            </a:r>
            <a:r>
              <a:rPr lang="fr-CA" dirty="0"/>
              <a:t> the Management of </a:t>
            </a:r>
            <a:r>
              <a:rPr lang="fr-CA" dirty="0" err="1"/>
              <a:t>Paracetamol</a:t>
            </a:r>
            <a:r>
              <a:rPr lang="fr-CA" dirty="0"/>
              <a:t> </a:t>
            </a:r>
            <a:r>
              <a:rPr lang="fr-CA" dirty="0" err="1"/>
              <a:t>Poisoning</a:t>
            </a:r>
            <a:r>
              <a:rPr lang="fr-CA" dirty="0"/>
              <a:t>. Clin </a:t>
            </a:r>
            <a:r>
              <a:rPr lang="fr-CA" dirty="0" err="1"/>
              <a:t>Ther</a:t>
            </a:r>
            <a:r>
              <a:rPr lang="fr-CA" dirty="0"/>
              <a:t>. sept 2015;37(9):2135‑41. </a:t>
            </a:r>
          </a:p>
          <a:p>
            <a:r>
              <a:rPr lang="fr-CA" dirty="0"/>
              <a:t>Bateman DN, </a:t>
            </a:r>
            <a:r>
              <a:rPr lang="fr-CA" dirty="0" err="1"/>
              <a:t>Dear</a:t>
            </a:r>
            <a:r>
              <a:rPr lang="fr-CA" dirty="0"/>
              <a:t> JW, </a:t>
            </a:r>
            <a:r>
              <a:rPr lang="fr-CA" dirty="0" err="1"/>
              <a:t>Thanacoody</a:t>
            </a:r>
            <a:r>
              <a:rPr lang="fr-CA" dirty="0"/>
              <a:t> HKR, Thomas SHL, </a:t>
            </a:r>
            <a:r>
              <a:rPr lang="fr-CA" dirty="0" err="1"/>
              <a:t>Eddleston</a:t>
            </a:r>
            <a:r>
              <a:rPr lang="fr-CA" dirty="0"/>
              <a:t> M, </a:t>
            </a:r>
            <a:r>
              <a:rPr lang="fr-CA" dirty="0" err="1"/>
              <a:t>Sandilands</a:t>
            </a:r>
            <a:r>
              <a:rPr lang="fr-CA" dirty="0"/>
              <a:t> EA, et al. Reduction of adverse </a:t>
            </a:r>
            <a:r>
              <a:rPr lang="fr-CA" dirty="0" err="1"/>
              <a:t>effects</a:t>
            </a:r>
            <a:r>
              <a:rPr lang="fr-CA" dirty="0"/>
              <a:t> </a:t>
            </a:r>
            <a:r>
              <a:rPr lang="fr-CA" dirty="0" err="1"/>
              <a:t>from</a:t>
            </a:r>
            <a:r>
              <a:rPr lang="fr-CA" dirty="0"/>
              <a:t> </a:t>
            </a:r>
            <a:r>
              <a:rPr lang="fr-CA" dirty="0" err="1"/>
              <a:t>intravenous</a:t>
            </a:r>
            <a:r>
              <a:rPr lang="fr-CA" dirty="0"/>
              <a:t> </a:t>
            </a:r>
            <a:r>
              <a:rPr lang="fr-CA" dirty="0" err="1"/>
              <a:t>acetylcysteine</a:t>
            </a:r>
            <a:r>
              <a:rPr lang="fr-CA" dirty="0"/>
              <a:t> </a:t>
            </a:r>
            <a:r>
              <a:rPr lang="fr-CA" dirty="0" err="1"/>
              <a:t>treatment</a:t>
            </a:r>
            <a:r>
              <a:rPr lang="fr-CA" dirty="0"/>
              <a:t> for </a:t>
            </a:r>
            <a:r>
              <a:rPr lang="fr-CA" dirty="0" err="1"/>
              <a:t>paracetamol</a:t>
            </a:r>
            <a:r>
              <a:rPr lang="fr-CA" dirty="0"/>
              <a:t> </a:t>
            </a:r>
            <a:r>
              <a:rPr lang="fr-CA" dirty="0" err="1"/>
              <a:t>poisoning</a:t>
            </a:r>
            <a:r>
              <a:rPr lang="fr-CA" dirty="0"/>
              <a:t>: a </a:t>
            </a:r>
            <a:r>
              <a:rPr lang="fr-CA" dirty="0" err="1"/>
              <a:t>randomised</a:t>
            </a:r>
            <a:r>
              <a:rPr lang="fr-CA" dirty="0"/>
              <a:t> </a:t>
            </a:r>
            <a:r>
              <a:rPr lang="fr-CA" dirty="0" err="1"/>
              <a:t>controlled</a:t>
            </a:r>
            <a:r>
              <a:rPr lang="fr-CA" dirty="0"/>
              <a:t> trial. The Lancet. </a:t>
            </a:r>
            <a:r>
              <a:rPr lang="fr-CA" dirty="0" err="1"/>
              <a:t>févr</a:t>
            </a:r>
            <a:r>
              <a:rPr lang="fr-CA" dirty="0"/>
              <a:t> 2014; 383(9918):697‑704.</a:t>
            </a:r>
            <a:endParaRPr lang="fr-FR" dirty="0"/>
          </a:p>
          <a:p>
            <a:r>
              <a:rPr lang="fr-FR" dirty="0" err="1"/>
              <a:t>Thanacoody</a:t>
            </a:r>
            <a:r>
              <a:rPr lang="fr-FR" dirty="0"/>
              <a:t>, H. K. R., Gray, A., </a:t>
            </a:r>
            <a:r>
              <a:rPr lang="fr-FR" dirty="0" err="1"/>
              <a:t>Dear</a:t>
            </a:r>
            <a:r>
              <a:rPr lang="fr-FR" dirty="0"/>
              <a:t>, J. W., </a:t>
            </a:r>
            <a:r>
              <a:rPr lang="fr-FR" dirty="0" err="1"/>
              <a:t>Coyle</a:t>
            </a:r>
            <a:r>
              <a:rPr lang="fr-FR" dirty="0"/>
              <a:t>, J., </a:t>
            </a:r>
            <a:r>
              <a:rPr lang="fr-FR" dirty="0" err="1"/>
              <a:t>Sandilands</a:t>
            </a:r>
            <a:r>
              <a:rPr lang="fr-FR" dirty="0"/>
              <a:t>, E. A., Webb, D. J., … Bateman, D. N. (2013). Scottish and Newcastle </a:t>
            </a:r>
            <a:r>
              <a:rPr lang="fr-FR" dirty="0" err="1"/>
              <a:t>antiemetic</a:t>
            </a:r>
            <a:r>
              <a:rPr lang="fr-FR" dirty="0"/>
              <a:t> </a:t>
            </a:r>
            <a:r>
              <a:rPr lang="fr-FR" dirty="0" err="1"/>
              <a:t>pre-treatment</a:t>
            </a:r>
            <a:r>
              <a:rPr lang="fr-FR" dirty="0"/>
              <a:t> for </a:t>
            </a:r>
            <a:r>
              <a:rPr lang="fr-FR" dirty="0" err="1"/>
              <a:t>paracetamol</a:t>
            </a:r>
            <a:r>
              <a:rPr lang="fr-FR" dirty="0"/>
              <a:t> </a:t>
            </a:r>
            <a:r>
              <a:rPr lang="fr-FR" dirty="0" err="1"/>
              <a:t>poisoning</a:t>
            </a:r>
            <a:r>
              <a:rPr lang="fr-FR" dirty="0"/>
              <a:t> </a:t>
            </a:r>
            <a:r>
              <a:rPr lang="fr-FR" dirty="0" err="1"/>
              <a:t>study</a:t>
            </a:r>
            <a:r>
              <a:rPr lang="fr-FR" dirty="0"/>
              <a:t> (SNAP). </a:t>
            </a:r>
            <a:r>
              <a:rPr lang="fr-FR" i="1" dirty="0"/>
              <a:t>BMC </a:t>
            </a:r>
            <a:r>
              <a:rPr lang="fr-FR" i="1" dirty="0" err="1"/>
              <a:t>pharmacology</a:t>
            </a:r>
            <a:r>
              <a:rPr lang="fr-FR" i="1" dirty="0"/>
              <a:t> &amp; </a:t>
            </a:r>
            <a:r>
              <a:rPr lang="fr-FR" i="1" dirty="0" err="1"/>
              <a:t>toxicology</a:t>
            </a:r>
            <a:r>
              <a:rPr lang="fr-FR" dirty="0"/>
              <a:t>, </a:t>
            </a:r>
            <a:r>
              <a:rPr lang="fr-FR" i="1" dirty="0"/>
              <a:t>14</a:t>
            </a:r>
            <a:r>
              <a:rPr lang="fr-FR" dirty="0"/>
              <a:t>, 20. </a:t>
            </a:r>
          </a:p>
        </p:txBody>
      </p:sp>
      <p:grpSp>
        <p:nvGrpSpPr>
          <p:cNvPr id="9" name="Groupe 8">
            <a:extLst>
              <a:ext uri="{FF2B5EF4-FFF2-40B4-BE49-F238E27FC236}">
                <a16:creationId xmlns:a16="http://schemas.microsoft.com/office/drawing/2014/main" xmlns="" id="{F7860488-AB3D-4697-9C69-7CD252ABCE41}"/>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5809353F-9209-4F28-BC3B-C68D2B8468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F61D14EB-1793-496E-BCE6-EA977C41289F}"/>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1E06F4FD-BE1F-4E60-9028-245F2DE2CDC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ABCA0B9F-9AEC-4C87-A63E-4CC3FB9B6106}"/>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068624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7</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a:bodyPr>
          <a:lstStyle/>
          <a:p>
            <a:r>
              <a:rPr lang="fr-FR" dirty="0"/>
              <a:t>Ontario Poison Centre (2019) </a:t>
            </a:r>
            <a:r>
              <a:rPr lang="en-CA" dirty="0"/>
              <a:t>Intravenous n-acetylcysteine (NAC) Typical Dosing Scenario</a:t>
            </a:r>
            <a:endParaRPr lang="fr-FR" dirty="0"/>
          </a:p>
        </p:txBody>
      </p:sp>
      <p:grpSp>
        <p:nvGrpSpPr>
          <p:cNvPr id="9" name="Groupe 8">
            <a:extLst>
              <a:ext uri="{FF2B5EF4-FFF2-40B4-BE49-F238E27FC236}">
                <a16:creationId xmlns:a16="http://schemas.microsoft.com/office/drawing/2014/main" xmlns="" id="{AFC72252-268A-4B79-85CF-E8F0DAC12374}"/>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7B056F7C-5F4F-47AA-922E-61A6F3E09FE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5C1C467E-7027-4B68-87B2-D70CA42E0E8D}"/>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CCD34829-4077-4AEF-BBCD-4B8AA4C90285}"/>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78F9A66E-5D86-41D1-A8EF-F2CDF8DE0111}"/>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015384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xmlns="" id="{DD01195E-EF1E-4D24-B6C7-F4CF1E1D193A}"/>
              </a:ext>
            </a:extLst>
          </p:cNvPr>
          <p:cNvGraphicFramePr>
            <a:graphicFrameLocks/>
          </p:cNvGraphicFramePr>
          <p:nvPr>
            <p:extLst>
              <p:ext uri="{D42A27DB-BD31-4B8C-83A1-F6EECF244321}">
                <p14:modId xmlns:p14="http://schemas.microsoft.com/office/powerpoint/2010/main" val="463953444"/>
              </p:ext>
            </p:extLst>
          </p:nvPr>
        </p:nvGraphicFramePr>
        <p:xfrm>
          <a:off x="4209832" y="2242080"/>
          <a:ext cx="6833756" cy="3599317"/>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a:extLst>
              <a:ext uri="{FF2B5EF4-FFF2-40B4-BE49-F238E27FC236}">
                <a16:creationId xmlns:a16="http://schemas.microsoft.com/office/drawing/2014/main" xmlns="" id="{B65E44EB-1EE0-4148-997F-EFFB958F0EF1}"/>
              </a:ext>
            </a:extLst>
          </p:cNvPr>
          <p:cNvSpPr>
            <a:spLocks noGrp="1"/>
          </p:cNvSpPr>
          <p:nvPr>
            <p:ph type="body" sz="half" idx="2"/>
          </p:nvPr>
        </p:nvSpPr>
        <p:spPr>
          <a:xfrm>
            <a:off x="442191" y="2278802"/>
            <a:ext cx="2620817" cy="2816888"/>
          </a:xfrm>
        </p:spPr>
        <p:txBody>
          <a:bodyPr>
            <a:normAutofit/>
          </a:bodyPr>
          <a:lstStyle/>
          <a:p>
            <a:pPr algn="ctr"/>
            <a:r>
              <a:rPr lang="fr-FR" sz="2000" b="1" dirty="0"/>
              <a:t>Protocole en 2 étapes (1 poche)</a:t>
            </a:r>
          </a:p>
          <a:p>
            <a:pPr marL="285750" indent="-285750">
              <a:buFont typeface="Arial" panose="020B0604020202020204" pitchFamily="34" charset="0"/>
              <a:buChar char="•"/>
            </a:pPr>
            <a:r>
              <a:rPr lang="fr-FR" sz="1400" dirty="0"/>
              <a:t>Étape 1 : 150 mg/kg en 1h</a:t>
            </a:r>
          </a:p>
          <a:p>
            <a:pPr marL="285750" indent="-285750">
              <a:buFont typeface="Arial" panose="020B0604020202020204" pitchFamily="34" charset="0"/>
              <a:buChar char="•"/>
            </a:pPr>
            <a:r>
              <a:rPr lang="fr-FR" sz="1400" dirty="0"/>
              <a:t>Étape 2 : 15 mg/kg/h pendant 20h</a:t>
            </a:r>
          </a:p>
        </p:txBody>
      </p:sp>
      <p:sp>
        <p:nvSpPr>
          <p:cNvPr id="2" name="Titre 1">
            <a:extLst>
              <a:ext uri="{FF2B5EF4-FFF2-40B4-BE49-F238E27FC236}">
                <a16:creationId xmlns:a16="http://schemas.microsoft.com/office/drawing/2014/main" xmlns="" id="{8620A71E-319E-4311-8758-243839704A94}"/>
              </a:ext>
            </a:extLst>
          </p:cNvPr>
          <p:cNvSpPr>
            <a:spLocks noGrp="1"/>
          </p:cNvSpPr>
          <p:nvPr>
            <p:ph type="title"/>
          </p:nvPr>
        </p:nvSpPr>
        <p:spPr/>
        <p:txBody>
          <a:bodyPr/>
          <a:lstStyle/>
          <a:p>
            <a:r>
              <a:rPr lang="fr-FR" dirty="0"/>
              <a:t>Description du nouveau protocole</a:t>
            </a:r>
          </a:p>
        </p:txBody>
      </p:sp>
      <p:sp>
        <p:nvSpPr>
          <p:cNvPr id="9" name="Rectangle 8">
            <a:extLst>
              <a:ext uri="{FF2B5EF4-FFF2-40B4-BE49-F238E27FC236}">
                <a16:creationId xmlns:a16="http://schemas.microsoft.com/office/drawing/2014/main" xmlns="" id="{B77194A5-D4CF-47E1-B867-CBB51FDA3CF4}"/>
              </a:ext>
            </a:extLst>
          </p:cNvPr>
          <p:cNvSpPr/>
          <p:nvPr/>
        </p:nvSpPr>
        <p:spPr>
          <a:xfrm>
            <a:off x="315043" y="714030"/>
            <a:ext cx="980357" cy="1180563"/>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a:scene3d>
            <a:camera prst="orthographicFront">
              <a:rot lat="21068441" lon="1955742" rev="20944981"/>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latin typeface="Julius Sans One" panose="02000000000000000000" pitchFamily="2" charset="0"/>
                <a:ea typeface="Source Sans Pro" panose="020B0503030403020204" pitchFamily="34" charset="0"/>
              </a:rPr>
              <a:t>Nouveau protocole</a:t>
            </a:r>
          </a:p>
        </p:txBody>
      </p:sp>
      <p:sp>
        <p:nvSpPr>
          <p:cNvPr id="13" name="Organigramme : Terminateur 12">
            <a:hlinkClick r:id="rId3" action="ppaction://hlinksldjump"/>
            <a:extLst>
              <a:ext uri="{FF2B5EF4-FFF2-40B4-BE49-F238E27FC236}">
                <a16:creationId xmlns:a16="http://schemas.microsoft.com/office/drawing/2014/main" xmlns="" id="{C8E25C25-3DB3-468F-A687-2B18495E55FD}"/>
              </a:ext>
            </a:extLst>
          </p:cNvPr>
          <p:cNvSpPr/>
          <p:nvPr/>
        </p:nvSpPr>
        <p:spPr>
          <a:xfrm>
            <a:off x="3636374" y="5841397"/>
            <a:ext cx="2019571"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Comment prescrire ?</a:t>
            </a:r>
          </a:p>
        </p:txBody>
      </p:sp>
      <p:sp>
        <p:nvSpPr>
          <p:cNvPr id="14" name="Organigramme : Terminateur 13">
            <a:hlinkClick r:id="rId4" action="ppaction://hlinksldjump"/>
            <a:extLst>
              <a:ext uri="{FF2B5EF4-FFF2-40B4-BE49-F238E27FC236}">
                <a16:creationId xmlns:a16="http://schemas.microsoft.com/office/drawing/2014/main" xmlns="" id="{1C7D138B-4993-4794-97C2-629212573E0B}"/>
              </a:ext>
            </a:extLst>
          </p:cNvPr>
          <p:cNvSpPr/>
          <p:nvPr/>
        </p:nvSpPr>
        <p:spPr>
          <a:xfrm>
            <a:off x="6021322" y="5841397"/>
            <a:ext cx="2019571"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Comment préparer et administrer ?</a:t>
            </a:r>
          </a:p>
        </p:txBody>
      </p:sp>
      <p:sp>
        <p:nvSpPr>
          <p:cNvPr id="16" name="Organigramme : Terminateur 15">
            <a:hlinkClick r:id="rId5" action="ppaction://hlinksldjump"/>
            <a:extLst>
              <a:ext uri="{FF2B5EF4-FFF2-40B4-BE49-F238E27FC236}">
                <a16:creationId xmlns:a16="http://schemas.microsoft.com/office/drawing/2014/main" xmlns="" id="{45B8C5D2-761F-489A-A2E1-8FCFF7025E33}"/>
              </a:ext>
            </a:extLst>
          </p:cNvPr>
          <p:cNvSpPr/>
          <p:nvPr/>
        </p:nvSpPr>
        <p:spPr>
          <a:xfrm>
            <a:off x="8406271" y="5841397"/>
            <a:ext cx="2019571"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Données pharmaceutiques</a:t>
            </a:r>
          </a:p>
        </p:txBody>
      </p:sp>
      <p:sp>
        <p:nvSpPr>
          <p:cNvPr id="24" name="Organigramme : Terminateur 23">
            <a:hlinkClick r:id="rId6" action="ppaction://hlinksldjump"/>
            <a:extLst>
              <a:ext uri="{FF2B5EF4-FFF2-40B4-BE49-F238E27FC236}">
                <a16:creationId xmlns:a16="http://schemas.microsoft.com/office/drawing/2014/main" xmlns="" id="{AC3D6969-55E8-4A87-922F-DA140CEC413B}"/>
              </a:ext>
            </a:extLst>
          </p:cNvPr>
          <p:cNvSpPr/>
          <p:nvPr/>
        </p:nvSpPr>
        <p:spPr>
          <a:xfrm>
            <a:off x="544868" y="5337848"/>
            <a:ext cx="2415461" cy="550673"/>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Comparer avec le protocole traditionnel</a:t>
            </a:r>
          </a:p>
        </p:txBody>
      </p:sp>
      <p:grpSp>
        <p:nvGrpSpPr>
          <p:cNvPr id="26" name="Groupe 25">
            <a:extLst>
              <a:ext uri="{FF2B5EF4-FFF2-40B4-BE49-F238E27FC236}">
                <a16:creationId xmlns:a16="http://schemas.microsoft.com/office/drawing/2014/main" xmlns="" id="{D384B906-C425-444F-9EB5-D3138CAEFB75}"/>
              </a:ext>
            </a:extLst>
          </p:cNvPr>
          <p:cNvGrpSpPr/>
          <p:nvPr/>
        </p:nvGrpSpPr>
        <p:grpSpPr>
          <a:xfrm>
            <a:off x="10510796" y="5783510"/>
            <a:ext cx="1773810" cy="974500"/>
            <a:chOff x="9973649" y="5488411"/>
            <a:chExt cx="2310957" cy="1269599"/>
          </a:xfrm>
        </p:grpSpPr>
        <p:pic>
          <p:nvPicPr>
            <p:cNvPr id="27" name="Graphique 26" descr="Cercle avec flèche droite ">
              <a:hlinkClick r:id="rId7" action="ppaction://hlinksldjump"/>
              <a:extLst>
                <a:ext uri="{FF2B5EF4-FFF2-40B4-BE49-F238E27FC236}">
                  <a16:creationId xmlns:a16="http://schemas.microsoft.com/office/drawing/2014/main" xmlns="" id="{E523924C-C958-43AF-9C0D-F7586BA0289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159387" y="5843610"/>
              <a:ext cx="914400" cy="914400"/>
            </a:xfrm>
            <a:prstGeom prst="rect">
              <a:avLst/>
            </a:prstGeom>
          </p:spPr>
        </p:pic>
        <p:sp>
          <p:nvSpPr>
            <p:cNvPr id="28" name="ZoneTexte 27">
              <a:hlinkClick r:id="rId7" action="ppaction://hlinksldjump"/>
              <a:extLst>
                <a:ext uri="{FF2B5EF4-FFF2-40B4-BE49-F238E27FC236}">
                  <a16:creationId xmlns:a16="http://schemas.microsoft.com/office/drawing/2014/main" xmlns="" id="{123D63D5-BC7A-4CEC-9429-38BE3707D5D2}"/>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29" name="Graphique 28" descr="Liste">
              <a:hlinkClick r:id="rId7" action="ppaction://hlinksldjump"/>
              <a:extLst>
                <a:ext uri="{FF2B5EF4-FFF2-40B4-BE49-F238E27FC236}">
                  <a16:creationId xmlns:a16="http://schemas.microsoft.com/office/drawing/2014/main" xmlns="" id="{20A42389-B79F-4606-96B9-B17E56BF2BAE}"/>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1184468" y="5841397"/>
              <a:ext cx="914400" cy="914400"/>
            </a:xfrm>
            <a:prstGeom prst="rect">
              <a:avLst/>
            </a:prstGeom>
          </p:spPr>
        </p:pic>
        <p:sp>
          <p:nvSpPr>
            <p:cNvPr id="30" name="ZoneTexte 29">
              <a:hlinkClick r:id="rId7" action="ppaction://hlinksldjump"/>
              <a:extLst>
                <a:ext uri="{FF2B5EF4-FFF2-40B4-BE49-F238E27FC236}">
                  <a16:creationId xmlns:a16="http://schemas.microsoft.com/office/drawing/2014/main" xmlns="" id="{DAAEE5F9-ED58-4060-95C5-28363817E639}"/>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151549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41A41C9-3815-4786-9703-7EC726068A20}"/>
              </a:ext>
            </a:extLst>
          </p:cNvPr>
          <p:cNvSpPr>
            <a:spLocks noGrp="1"/>
          </p:cNvSpPr>
          <p:nvPr>
            <p:ph type="title"/>
          </p:nvPr>
        </p:nvSpPr>
        <p:spPr/>
        <p:txBody>
          <a:bodyPr/>
          <a:lstStyle/>
          <a:p>
            <a:r>
              <a:rPr lang="fr-FR" dirty="0"/>
              <a:t>Comparer le protocole traditionnel et le nouveau protocole</a:t>
            </a:r>
          </a:p>
        </p:txBody>
      </p:sp>
      <p:sp>
        <p:nvSpPr>
          <p:cNvPr id="3" name="Espace réservé du contenu 2">
            <a:extLst>
              <a:ext uri="{FF2B5EF4-FFF2-40B4-BE49-F238E27FC236}">
                <a16:creationId xmlns:a16="http://schemas.microsoft.com/office/drawing/2014/main" xmlns="" id="{E11626C3-ADE9-47A2-86A8-9F117A4BD775}"/>
              </a:ext>
            </a:extLst>
          </p:cNvPr>
          <p:cNvSpPr>
            <a:spLocks noGrp="1"/>
          </p:cNvSpPr>
          <p:nvPr>
            <p:ph sz="half" idx="1"/>
          </p:nvPr>
        </p:nvSpPr>
        <p:spPr>
          <a:xfrm>
            <a:off x="3574098" y="1795780"/>
            <a:ext cx="3972589" cy="3474720"/>
          </a:xfrm>
          <a:prstGeom prst="rect">
            <a:avLst/>
          </a:prstGeom>
          <a:solidFill>
            <a:schemeClr val="accent2"/>
          </a:solidFill>
        </p:spPr>
        <p:txBody>
          <a:bodyPr anchor="t"/>
          <a:lstStyle/>
          <a:p>
            <a:pPr marL="0" indent="0" algn="ctr">
              <a:buNone/>
            </a:pPr>
            <a:endParaRPr lang="fr-FR" b="1" dirty="0">
              <a:solidFill>
                <a:schemeClr val="bg1"/>
              </a:solidFill>
              <a:hlinkClick r:id="rId2" action="ppaction://hlinksldjump">
                <a:extLst>
                  <a:ext uri="{A12FA001-AC4F-418D-AE19-62706E023703}">
                    <ahyp:hlinkClr xmlns:ahyp="http://schemas.microsoft.com/office/drawing/2018/hyperlinkcolor" xmlns="" val="tx"/>
                  </a:ext>
                </a:extLst>
              </a:hlinkClick>
            </a:endParaRPr>
          </a:p>
          <a:p>
            <a:pPr marL="0" indent="0" algn="ctr">
              <a:buNone/>
            </a:pPr>
            <a:r>
              <a:rPr lang="fr-FR" b="1" dirty="0">
                <a:solidFill>
                  <a:schemeClr val="bg1"/>
                </a:solidFill>
                <a:hlinkClick r:id="rId2" action="ppaction://hlinksldjump">
                  <a:extLst>
                    <a:ext uri="{A12FA001-AC4F-418D-AE19-62706E023703}">
                      <ahyp:hlinkClr xmlns:ahyp="http://schemas.microsoft.com/office/drawing/2018/hyperlinkcolor" xmlns="" val="tx"/>
                    </a:ext>
                  </a:extLst>
                </a:hlinkClick>
              </a:rPr>
              <a:t>Description des étapes</a:t>
            </a:r>
          </a:p>
        </p:txBody>
      </p:sp>
      <p:sp>
        <p:nvSpPr>
          <p:cNvPr id="4" name="Espace réservé du contenu 3">
            <a:extLst>
              <a:ext uri="{FF2B5EF4-FFF2-40B4-BE49-F238E27FC236}">
                <a16:creationId xmlns:a16="http://schemas.microsoft.com/office/drawing/2014/main" xmlns="" id="{37FE554F-060E-4D07-A272-EC611A14CAF1}"/>
              </a:ext>
            </a:extLst>
          </p:cNvPr>
          <p:cNvSpPr>
            <a:spLocks noGrp="1"/>
          </p:cNvSpPr>
          <p:nvPr>
            <p:ph sz="half" idx="2"/>
          </p:nvPr>
        </p:nvSpPr>
        <p:spPr>
          <a:xfrm>
            <a:off x="7694473" y="1795780"/>
            <a:ext cx="3989520" cy="3474720"/>
          </a:xfrm>
          <a:solidFill>
            <a:schemeClr val="accent2"/>
          </a:solidFill>
        </p:spPr>
        <p:txBody>
          <a:bodyPr anchor="t"/>
          <a:lstStyle/>
          <a:p>
            <a:pPr marL="0" indent="0" algn="ctr">
              <a:buNone/>
            </a:pPr>
            <a:endParaRPr lang="fr-FR" b="1" dirty="0">
              <a:solidFill>
                <a:schemeClr val="bg1"/>
              </a:solidFill>
              <a:hlinkClick r:id="rId3" action="ppaction://hlinksldjump">
                <a:extLst>
                  <a:ext uri="{A12FA001-AC4F-418D-AE19-62706E023703}">
                    <ahyp:hlinkClr xmlns:ahyp="http://schemas.microsoft.com/office/drawing/2018/hyperlinkcolor" xmlns="" val="tx"/>
                  </a:ext>
                </a:extLst>
              </a:hlinkClick>
            </a:endParaRPr>
          </a:p>
          <a:p>
            <a:pPr marL="0" indent="0" algn="ctr">
              <a:buNone/>
            </a:pPr>
            <a:r>
              <a:rPr lang="fr-FR" b="1" dirty="0">
                <a:solidFill>
                  <a:schemeClr val="bg1"/>
                </a:solidFill>
                <a:hlinkClick r:id="rId3" action="ppaction://hlinksldjump">
                  <a:extLst>
                    <a:ext uri="{A12FA001-AC4F-418D-AE19-62706E023703}">
                      <ahyp:hlinkClr xmlns:ahyp="http://schemas.microsoft.com/office/drawing/2018/hyperlinkcolor" xmlns="" val="tx"/>
                    </a:ext>
                  </a:extLst>
                </a:hlinkClick>
              </a:rPr>
              <a:t>Préparation et administration</a:t>
            </a:r>
          </a:p>
        </p:txBody>
      </p:sp>
      <mc:AlternateContent xmlns:mc="http://schemas.openxmlformats.org/markup-compatibility/2006">
        <mc:Choice xmlns:pslz="http://schemas.microsoft.com/office/powerpoint/2016/slidezoom" xmlns="" Requires="pslz">
          <p:graphicFrame>
            <p:nvGraphicFramePr>
              <p:cNvPr id="6" name="Zoom de diapositive 5">
                <a:extLst>
                  <a:ext uri="{FF2B5EF4-FFF2-40B4-BE49-F238E27FC236}">
                    <a16:creationId xmlns="" xmlns:a16="http://schemas.microsoft.com/office/drawing/2014/main" id="{14C8E28F-A827-412F-B731-F7079B220632}"/>
                  </a:ext>
                </a:extLst>
              </p:cNvPr>
              <p:cNvGraphicFramePr>
                <a:graphicFrameLocks noChangeAspect="1"/>
              </p:cNvGraphicFramePr>
              <p:nvPr>
                <p:extLst>
                  <p:ext uri="{D42A27DB-BD31-4B8C-83A1-F6EECF244321}">
                    <p14:modId xmlns:p14="http://schemas.microsoft.com/office/powerpoint/2010/main" val="3084878000"/>
                  </p:ext>
                </p:extLst>
              </p:nvPr>
            </p:nvGraphicFramePr>
            <p:xfrm>
              <a:off x="3721884" y="2928239"/>
              <a:ext cx="3677017" cy="2068322"/>
            </p:xfrm>
            <a:graphic>
              <a:graphicData uri="http://schemas.microsoft.com/office/powerpoint/2016/slidezoom">
                <pslz:sldZm>
                  <pslz:sldZmObj sldId="293" cId="3078542268">
                    <pslz:zmPr id="{E20404E2-C70D-43AD-B9A7-B4FA92CE9C81}" returnToParent="0" transitionDur="1000">
                      <p166:blipFill xmlns:p166="http://schemas.microsoft.com/office/powerpoint/2016/6/main">
                        <a:blip r:embed="rId4"/>
                        <a:stretch>
                          <a:fillRect/>
                        </a:stretch>
                      </p166:blipFill>
                      <p166:spPr xmlns:p166="http://schemas.microsoft.com/office/powerpoint/2016/6/main">
                        <a:xfrm>
                          <a:off x="0" y="0"/>
                          <a:ext cx="3677017" cy="2068322"/>
                        </a:xfrm>
                        <a:prstGeom prst="rect">
                          <a:avLst/>
                        </a:prstGeom>
                        <a:ln w="3175">
                          <a:solidFill>
                            <a:prstClr val="ltGray"/>
                          </a:solidFill>
                        </a:ln>
                      </p166:spPr>
                    </pslz:zmPr>
                  </pslz:sldZmObj>
                </pslz:sldZm>
              </a:graphicData>
            </a:graphic>
          </p:graphicFrame>
        </mc:Choice>
        <mc:Fallback>
          <p:pic>
            <p:nvPicPr>
              <p:cNvPr id="6" name="Zoom de diapositive 5">
                <a:hlinkClick r:id="rId2" action="ppaction://hlinksldjump"/>
                <a:extLst>
                  <a:ext uri="{FF2B5EF4-FFF2-40B4-BE49-F238E27FC236}">
                    <a16:creationId xmlns:a16="http://schemas.microsoft.com/office/drawing/2014/main" xmlns="" xmlns:pslz="http://schemas.microsoft.com/office/powerpoint/2016/slidezoom" id="{14C8E28F-A827-412F-B731-F7079B220632}"/>
                  </a:ext>
                </a:extLst>
              </p:cNvPr>
              <p:cNvPicPr>
                <a:picLocks noGrp="1" noRot="1" noChangeAspect="1" noMove="1" noResize="1" noEditPoints="1" noAdjustHandles="1" noChangeArrowheads="1" noChangeShapeType="1"/>
              </p:cNvPicPr>
              <p:nvPr/>
            </p:nvPicPr>
            <p:blipFill>
              <a:blip r:embed="rId5"/>
              <a:stretch>
                <a:fillRect/>
              </a:stretch>
            </p:blipFill>
            <p:spPr>
              <a:xfrm>
                <a:off x="3721884" y="2928239"/>
                <a:ext cx="3677017" cy="2068322"/>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xmlns="" Requires="pslz">
          <p:graphicFrame>
            <p:nvGraphicFramePr>
              <p:cNvPr id="8" name="Zoom de diapositive 7">
                <a:extLst>
                  <a:ext uri="{FF2B5EF4-FFF2-40B4-BE49-F238E27FC236}">
                    <a16:creationId xmlns="" xmlns:a16="http://schemas.microsoft.com/office/drawing/2014/main" id="{0F721648-7A84-4698-BD30-7E9E97B9ACDB}"/>
                  </a:ext>
                </a:extLst>
              </p:cNvPr>
              <p:cNvGraphicFramePr>
                <a:graphicFrameLocks noChangeAspect="1"/>
              </p:cNvGraphicFramePr>
              <p:nvPr>
                <p:extLst>
                  <p:ext uri="{D42A27DB-BD31-4B8C-83A1-F6EECF244321}">
                    <p14:modId xmlns:p14="http://schemas.microsoft.com/office/powerpoint/2010/main" val="2572038095"/>
                  </p:ext>
                </p:extLst>
              </p:nvPr>
            </p:nvGraphicFramePr>
            <p:xfrm>
              <a:off x="7850725" y="2928239"/>
              <a:ext cx="3677017" cy="2068322"/>
            </p:xfrm>
            <a:graphic>
              <a:graphicData uri="http://schemas.microsoft.com/office/powerpoint/2016/slidezoom">
                <pslz:sldZm>
                  <pslz:sldZmObj sldId="294" cId="658333554">
                    <pslz:zmPr id="{33B33C01-1C79-4D09-9571-269C1578F783}" returnToParent="0" transitionDur="1000">
                      <p166:blipFill xmlns:p166="http://schemas.microsoft.com/office/powerpoint/2016/6/main">
                        <a:blip r:embed="rId7"/>
                        <a:stretch>
                          <a:fillRect/>
                        </a:stretch>
                      </p166:blipFill>
                      <p166:spPr xmlns:p166="http://schemas.microsoft.com/office/powerpoint/2016/6/main">
                        <a:xfrm>
                          <a:off x="0" y="0"/>
                          <a:ext cx="3677017" cy="2068322"/>
                        </a:xfrm>
                        <a:prstGeom prst="rect">
                          <a:avLst/>
                        </a:prstGeom>
                        <a:ln w="3175">
                          <a:solidFill>
                            <a:prstClr val="ltGray"/>
                          </a:solidFill>
                        </a:ln>
                      </p166:spPr>
                    </pslz:zmPr>
                  </pslz:sldZmObj>
                </pslz:sldZm>
              </a:graphicData>
            </a:graphic>
          </p:graphicFrame>
        </mc:Choice>
        <mc:Fallback>
          <p:pic>
            <p:nvPicPr>
              <p:cNvPr id="8" name="Zoom de diapositive 7">
                <a:hlinkClick r:id="rId3" action="ppaction://hlinksldjump"/>
                <a:extLst>
                  <a:ext uri="{FF2B5EF4-FFF2-40B4-BE49-F238E27FC236}">
                    <a16:creationId xmlns:a16="http://schemas.microsoft.com/office/drawing/2014/main" xmlns="" xmlns:pslz="http://schemas.microsoft.com/office/powerpoint/2016/slidezoom" id="{0F721648-7A84-4698-BD30-7E9E97B9ACDB}"/>
                  </a:ext>
                </a:extLst>
              </p:cNvPr>
              <p:cNvPicPr>
                <a:picLocks noGrp="1" noRot="1" noChangeAspect="1" noMove="1" noResize="1" noEditPoints="1" noAdjustHandles="1" noChangeArrowheads="1" noChangeShapeType="1"/>
              </p:cNvPicPr>
              <p:nvPr/>
            </p:nvPicPr>
            <p:blipFill>
              <a:blip r:embed="rId8"/>
              <a:stretch>
                <a:fillRect/>
              </a:stretch>
            </p:blipFill>
            <p:spPr>
              <a:xfrm>
                <a:off x="7850725" y="2928239"/>
                <a:ext cx="3677017" cy="2068322"/>
              </a:xfrm>
              <a:prstGeom prst="rect">
                <a:avLst/>
              </a:prstGeom>
              <a:ln w="3175">
                <a:solidFill>
                  <a:prstClr val="ltGray"/>
                </a:solidFill>
              </a:ln>
            </p:spPr>
          </p:pic>
        </mc:Fallback>
      </mc:AlternateContent>
      <p:grpSp>
        <p:nvGrpSpPr>
          <p:cNvPr id="9" name="Groupe 8">
            <a:extLst>
              <a:ext uri="{FF2B5EF4-FFF2-40B4-BE49-F238E27FC236}">
                <a16:creationId xmlns:a16="http://schemas.microsoft.com/office/drawing/2014/main" xmlns="" id="{3C065593-B7C0-4B3C-91C6-F3C146BD4027}"/>
              </a:ext>
            </a:extLst>
          </p:cNvPr>
          <p:cNvGrpSpPr/>
          <p:nvPr/>
        </p:nvGrpSpPr>
        <p:grpSpPr>
          <a:xfrm>
            <a:off x="9973649" y="5488411"/>
            <a:ext cx="2310957" cy="1269599"/>
            <a:chOff x="9973649" y="5488411"/>
            <a:chExt cx="2310957" cy="1269599"/>
          </a:xfrm>
        </p:grpSpPr>
        <p:pic>
          <p:nvPicPr>
            <p:cNvPr id="10" name="Graphique 9" descr="Cercle avec flèche droite ">
              <a:hlinkClick r:id="rId9" action="ppaction://hlinksldjump"/>
              <a:extLst>
                <a:ext uri="{FF2B5EF4-FFF2-40B4-BE49-F238E27FC236}">
                  <a16:creationId xmlns:a16="http://schemas.microsoft.com/office/drawing/2014/main" xmlns="" id="{8D22F291-0257-43FD-944F-F5AAD2DC1498}"/>
                </a:ext>
              </a:extLst>
            </p:cNvPr>
            <p:cNvPicPr>
              <a:picLocks noChangeAspect="1"/>
            </p:cNvPicPr>
            <p:nvPr/>
          </p:nvPicPr>
          <p:blipFill>
            <a:blip r:embed="rId10">
              <a:extLst>
                <a:ext uri="{96DAC541-7B7A-43D3-8B79-37D633B846F1}">
                  <asvg:svgBlip xmlns:asvg="http://schemas.microsoft.com/office/drawing/2016/SVG/main" xmlns="" r:embed="rId12"/>
                </a:ext>
              </a:extLst>
            </a:blip>
            <a:stretch>
              <a:fillRect/>
            </a:stretch>
          </p:blipFill>
          <p:spPr>
            <a:xfrm>
              <a:off x="10159387" y="5843610"/>
              <a:ext cx="914400" cy="914400"/>
            </a:xfrm>
            <a:prstGeom prst="rect">
              <a:avLst/>
            </a:prstGeom>
          </p:spPr>
        </p:pic>
        <p:sp>
          <p:nvSpPr>
            <p:cNvPr id="11" name="ZoneTexte 10">
              <a:hlinkClick r:id="rId9" action="ppaction://hlinksldjump"/>
              <a:extLst>
                <a:ext uri="{FF2B5EF4-FFF2-40B4-BE49-F238E27FC236}">
                  <a16:creationId xmlns:a16="http://schemas.microsoft.com/office/drawing/2014/main" xmlns="" id="{1BFBF433-98C1-41D2-985B-40D9657526FC}"/>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2" name="Graphique 11" descr="Liste">
              <a:hlinkClick r:id="rId13" action="ppaction://hlinksldjump"/>
              <a:extLst>
                <a:ext uri="{FF2B5EF4-FFF2-40B4-BE49-F238E27FC236}">
                  <a16:creationId xmlns:a16="http://schemas.microsoft.com/office/drawing/2014/main" xmlns="" id="{C6FA70F6-A99F-42F4-8B7E-A9F0DDE99F5C}"/>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11184468" y="5841397"/>
              <a:ext cx="914400" cy="914400"/>
            </a:xfrm>
            <a:prstGeom prst="rect">
              <a:avLst/>
            </a:prstGeom>
          </p:spPr>
        </p:pic>
        <p:sp>
          <p:nvSpPr>
            <p:cNvPr id="13" name="ZoneTexte 12">
              <a:hlinkClick r:id="rId13" action="ppaction://hlinksldjump"/>
              <a:extLst>
                <a:ext uri="{FF2B5EF4-FFF2-40B4-BE49-F238E27FC236}">
                  <a16:creationId xmlns:a16="http://schemas.microsoft.com/office/drawing/2014/main" xmlns="" id="{4BEF4E54-4084-404D-BD11-892A1D30935F}"/>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0434520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5615DB1-FCBE-4F3F-94A0-76DEF6F86738}"/>
              </a:ext>
            </a:extLst>
          </p:cNvPr>
          <p:cNvSpPr>
            <a:spLocks noGrp="1"/>
          </p:cNvSpPr>
          <p:nvPr>
            <p:ph type="title"/>
          </p:nvPr>
        </p:nvSpPr>
        <p:spPr/>
        <p:txBody>
          <a:bodyPr>
            <a:normAutofit/>
          </a:bodyPr>
          <a:lstStyle/>
          <a:p>
            <a:r>
              <a:rPr lang="fr-FR" sz="3200" dirty="0">
                <a:solidFill>
                  <a:schemeClr val="bg1"/>
                </a:solidFill>
              </a:rPr>
              <a:t>Description des étapes</a:t>
            </a:r>
          </a:p>
        </p:txBody>
      </p:sp>
      <p:graphicFrame>
        <p:nvGraphicFramePr>
          <p:cNvPr id="4" name="Espace réservé du contenu 3">
            <a:extLst>
              <a:ext uri="{FF2B5EF4-FFF2-40B4-BE49-F238E27FC236}">
                <a16:creationId xmlns:a16="http://schemas.microsoft.com/office/drawing/2014/main" xmlns="" id="{BB154FE9-E445-495F-8792-CD04CC4A0FE9}"/>
              </a:ext>
            </a:extLst>
          </p:cNvPr>
          <p:cNvGraphicFramePr>
            <a:graphicFrameLocks noGrp="1"/>
          </p:cNvGraphicFramePr>
          <p:nvPr>
            <p:ph idx="1"/>
            <p:extLst>
              <p:ext uri="{D42A27DB-BD31-4B8C-83A1-F6EECF244321}">
                <p14:modId xmlns:p14="http://schemas.microsoft.com/office/powerpoint/2010/main" val="1659432108"/>
              </p:ext>
            </p:extLst>
          </p:nvPr>
        </p:nvGraphicFramePr>
        <p:xfrm>
          <a:off x="3641299" y="269520"/>
          <a:ext cx="8014612" cy="3337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au 5">
            <a:extLst>
              <a:ext uri="{FF2B5EF4-FFF2-40B4-BE49-F238E27FC236}">
                <a16:creationId xmlns:a16="http://schemas.microsoft.com/office/drawing/2014/main" xmlns="" id="{5F8F7874-8930-41C7-92A9-41BEC42ED6D6}"/>
              </a:ext>
            </a:extLst>
          </p:cNvPr>
          <p:cNvGraphicFramePr>
            <a:graphicFrameLocks noGrp="1"/>
          </p:cNvGraphicFramePr>
          <p:nvPr>
            <p:extLst>
              <p:ext uri="{D42A27DB-BD31-4B8C-83A1-F6EECF244321}">
                <p14:modId xmlns:p14="http://schemas.microsoft.com/office/powerpoint/2010/main" val="2460216970"/>
              </p:ext>
            </p:extLst>
          </p:nvPr>
        </p:nvGraphicFramePr>
        <p:xfrm>
          <a:off x="7719398" y="3636649"/>
          <a:ext cx="3936513" cy="1257300"/>
        </p:xfrm>
        <a:graphic>
          <a:graphicData uri="http://schemas.openxmlformats.org/drawingml/2006/table">
            <a:tbl>
              <a:tblPr firstRow="1" firstCol="1" bandRow="1">
                <a:tableStyleId>{85BE263C-DBD7-4A20-BB59-AAB30ACAA65A}</a:tableStyleId>
              </a:tblPr>
              <a:tblGrid>
                <a:gridCol w="617922">
                  <a:extLst>
                    <a:ext uri="{9D8B030D-6E8A-4147-A177-3AD203B41FA5}">
                      <a16:colId xmlns:a16="http://schemas.microsoft.com/office/drawing/2014/main" xmlns="" val="4271850211"/>
                    </a:ext>
                  </a:extLst>
                </a:gridCol>
                <a:gridCol w="617922">
                  <a:extLst>
                    <a:ext uri="{9D8B030D-6E8A-4147-A177-3AD203B41FA5}">
                      <a16:colId xmlns:a16="http://schemas.microsoft.com/office/drawing/2014/main" xmlns="" val="1515767926"/>
                    </a:ext>
                  </a:extLst>
                </a:gridCol>
                <a:gridCol w="651108">
                  <a:extLst>
                    <a:ext uri="{9D8B030D-6E8A-4147-A177-3AD203B41FA5}">
                      <a16:colId xmlns:a16="http://schemas.microsoft.com/office/drawing/2014/main" xmlns="" val="2452463436"/>
                    </a:ext>
                  </a:extLst>
                </a:gridCol>
                <a:gridCol w="945134">
                  <a:extLst>
                    <a:ext uri="{9D8B030D-6E8A-4147-A177-3AD203B41FA5}">
                      <a16:colId xmlns:a16="http://schemas.microsoft.com/office/drawing/2014/main" xmlns="" val="2595694835"/>
                    </a:ext>
                  </a:extLst>
                </a:gridCol>
                <a:gridCol w="1104427">
                  <a:extLst>
                    <a:ext uri="{9D8B030D-6E8A-4147-A177-3AD203B41FA5}">
                      <a16:colId xmlns:a16="http://schemas.microsoft.com/office/drawing/2014/main" xmlns="" val="2643844332"/>
                    </a:ext>
                  </a:extLst>
                </a:gridCol>
              </a:tblGrid>
              <a:tr h="0">
                <a:tc rowSpan="4">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Nouveau protocole</a:t>
                      </a:r>
                    </a:p>
                  </a:txBody>
                  <a:tcPr marL="68580" marR="68580" marT="0" marB="0" vert="vert270"/>
                </a:tc>
                <a:tc>
                  <a:txBody>
                    <a:bodyPr/>
                    <a:lstStyle/>
                    <a:p>
                      <a:pPr algn="ctr">
                        <a:lnSpc>
                          <a:spcPct val="150000"/>
                        </a:lnSpc>
                        <a:spcAft>
                          <a:spcPts val="0"/>
                        </a:spcAft>
                      </a:pPr>
                      <a:r>
                        <a:rPr lang="fr-FR" sz="1100" dirty="0">
                          <a:effectLst/>
                        </a:rPr>
                        <a:t>Étape</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Durée (h)</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Débit NAC (mg/kg/h)</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Quantité NAC (mg/kg)</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7226949"/>
                  </a:ext>
                </a:extLst>
              </a:tr>
              <a:tr h="0">
                <a:tc vMerge="1">
                  <a:txBody>
                    <a:bodyPr/>
                    <a:lstStyle/>
                    <a:p>
                      <a:pPr algn="ctr">
                        <a:lnSpc>
                          <a:spcPct val="150000"/>
                        </a:lnSpc>
                        <a:spcAft>
                          <a:spcPts val="0"/>
                        </a:spcAft>
                      </a:pP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1</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ctr">
                        <a:lnSpc>
                          <a:spcPct val="150000"/>
                        </a:lnSpc>
                        <a:spcAft>
                          <a:spcPts val="0"/>
                        </a:spcAft>
                      </a:pPr>
                      <a:r>
                        <a:rPr lang="fr-FR" sz="1100" dirty="0">
                          <a:effectLst/>
                        </a:rPr>
                        <a:t>150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150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62094493"/>
                  </a:ext>
                </a:extLst>
              </a:tr>
              <a:tr h="0">
                <a:tc vMerge="1">
                  <a:txBody>
                    <a:bodyPr/>
                    <a:lstStyle/>
                    <a:p>
                      <a:pPr algn="ctr">
                        <a:lnSpc>
                          <a:spcPct val="150000"/>
                        </a:lnSpc>
                        <a:spcAft>
                          <a:spcPts val="0"/>
                        </a:spcAft>
                      </a:pP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2</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20</a:t>
                      </a:r>
                    </a:p>
                  </a:txBody>
                  <a:tcPr marL="68580" marR="68580" marT="0" marB="0"/>
                </a:tc>
                <a:tc>
                  <a:txBody>
                    <a:bodyPr/>
                    <a:lstStyle/>
                    <a:p>
                      <a:pPr algn="ctr">
                        <a:lnSpc>
                          <a:spcPct val="150000"/>
                        </a:lnSpc>
                        <a:spcAft>
                          <a:spcPts val="0"/>
                        </a:spcAft>
                      </a:pPr>
                      <a:r>
                        <a:rPr lang="fr-FR" sz="1100" dirty="0">
                          <a:effectLst/>
                        </a:rPr>
                        <a:t>15</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300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77706089"/>
                  </a:ext>
                </a:extLst>
              </a:tr>
              <a:tr h="0">
                <a:tc vMerge="1">
                  <a:txBody>
                    <a:bodyPr/>
                    <a:lstStyle/>
                    <a:p>
                      <a:pPr algn="ctr">
                        <a:lnSpc>
                          <a:spcPct val="150000"/>
                        </a:lnSpc>
                        <a:spcAft>
                          <a:spcPts val="0"/>
                        </a:spcAft>
                      </a:pP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Total</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21</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 </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450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30203031"/>
                  </a:ext>
                </a:extLst>
              </a:tr>
            </a:tbl>
          </a:graphicData>
        </a:graphic>
      </p:graphicFrame>
      <p:graphicFrame>
        <p:nvGraphicFramePr>
          <p:cNvPr id="7" name="Tableau 6">
            <a:extLst>
              <a:ext uri="{FF2B5EF4-FFF2-40B4-BE49-F238E27FC236}">
                <a16:creationId xmlns:a16="http://schemas.microsoft.com/office/drawing/2014/main" xmlns="" id="{C56B2770-2CD4-4F26-882B-A6076FA6F03D}"/>
              </a:ext>
            </a:extLst>
          </p:cNvPr>
          <p:cNvGraphicFramePr>
            <a:graphicFrameLocks noGrp="1"/>
          </p:cNvGraphicFramePr>
          <p:nvPr>
            <p:extLst>
              <p:ext uri="{D42A27DB-BD31-4B8C-83A1-F6EECF244321}">
                <p14:modId xmlns:p14="http://schemas.microsoft.com/office/powerpoint/2010/main" val="2804789708"/>
              </p:ext>
            </p:extLst>
          </p:nvPr>
        </p:nvGraphicFramePr>
        <p:xfrm>
          <a:off x="3641300" y="3636649"/>
          <a:ext cx="3936513" cy="1508760"/>
        </p:xfrm>
        <a:graphic>
          <a:graphicData uri="http://schemas.openxmlformats.org/drawingml/2006/table">
            <a:tbl>
              <a:tblPr firstRow="1" firstCol="1" bandRow="1">
                <a:tableStyleId>{85BE263C-DBD7-4A20-BB59-AAB30ACAA65A}</a:tableStyleId>
              </a:tblPr>
              <a:tblGrid>
                <a:gridCol w="617922">
                  <a:extLst>
                    <a:ext uri="{9D8B030D-6E8A-4147-A177-3AD203B41FA5}">
                      <a16:colId xmlns:a16="http://schemas.microsoft.com/office/drawing/2014/main" xmlns="" val="667388946"/>
                    </a:ext>
                  </a:extLst>
                </a:gridCol>
                <a:gridCol w="617922">
                  <a:extLst>
                    <a:ext uri="{9D8B030D-6E8A-4147-A177-3AD203B41FA5}">
                      <a16:colId xmlns:a16="http://schemas.microsoft.com/office/drawing/2014/main" xmlns="" val="1515767926"/>
                    </a:ext>
                  </a:extLst>
                </a:gridCol>
                <a:gridCol w="651108">
                  <a:extLst>
                    <a:ext uri="{9D8B030D-6E8A-4147-A177-3AD203B41FA5}">
                      <a16:colId xmlns:a16="http://schemas.microsoft.com/office/drawing/2014/main" xmlns="" val="2452463436"/>
                    </a:ext>
                  </a:extLst>
                </a:gridCol>
                <a:gridCol w="945134">
                  <a:extLst>
                    <a:ext uri="{9D8B030D-6E8A-4147-A177-3AD203B41FA5}">
                      <a16:colId xmlns:a16="http://schemas.microsoft.com/office/drawing/2014/main" xmlns="" val="2595694835"/>
                    </a:ext>
                  </a:extLst>
                </a:gridCol>
                <a:gridCol w="1104427">
                  <a:extLst>
                    <a:ext uri="{9D8B030D-6E8A-4147-A177-3AD203B41FA5}">
                      <a16:colId xmlns:a16="http://schemas.microsoft.com/office/drawing/2014/main" xmlns="" val="2643844332"/>
                    </a:ext>
                  </a:extLst>
                </a:gridCol>
              </a:tblGrid>
              <a:tr h="0">
                <a:tc rowSpan="5">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Protocole traditionnel</a:t>
                      </a:r>
                    </a:p>
                  </a:txBody>
                  <a:tcPr marL="68580" marR="68580" marT="0" marB="0" vert="vert270"/>
                </a:tc>
                <a:tc>
                  <a:txBody>
                    <a:bodyPr/>
                    <a:lstStyle/>
                    <a:p>
                      <a:pPr algn="ctr">
                        <a:lnSpc>
                          <a:spcPct val="150000"/>
                        </a:lnSpc>
                        <a:spcAft>
                          <a:spcPts val="0"/>
                        </a:spcAft>
                      </a:pPr>
                      <a:r>
                        <a:rPr lang="fr-FR" sz="1100" dirty="0">
                          <a:effectLst/>
                        </a:rPr>
                        <a:t>Étape</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Durée (h)</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Débit NAC (mg/kg/h)</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Quantité NAC (mg/kg)</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7226949"/>
                  </a:ext>
                </a:extLst>
              </a:tr>
              <a:tr h="0">
                <a:tc vMerge="1">
                  <a:txBody>
                    <a:bodyPr/>
                    <a:lstStyle/>
                    <a:p>
                      <a:pPr algn="ctr">
                        <a:lnSpc>
                          <a:spcPct val="150000"/>
                        </a:lnSpc>
                        <a:spcAft>
                          <a:spcPts val="0"/>
                        </a:spcAft>
                      </a:pP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1</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1</a:t>
                      </a:r>
                    </a:p>
                  </a:txBody>
                  <a:tcPr marL="68580" marR="68580" marT="0" marB="0"/>
                </a:tc>
                <a:tc>
                  <a:txBody>
                    <a:bodyPr/>
                    <a:lstStyle/>
                    <a:p>
                      <a:pPr algn="ctr">
                        <a:lnSpc>
                          <a:spcPct val="150000"/>
                        </a:lnSpc>
                        <a:spcAft>
                          <a:spcPts val="0"/>
                        </a:spcAft>
                      </a:pPr>
                      <a:r>
                        <a:rPr lang="fr-FR" sz="1100">
                          <a:effectLst/>
                        </a:rPr>
                        <a:t>150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150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62094493"/>
                  </a:ext>
                </a:extLst>
              </a:tr>
              <a:tr h="0">
                <a:tc vMerge="1">
                  <a:txBody>
                    <a:bodyPr/>
                    <a:lstStyle/>
                    <a:p>
                      <a:pPr algn="ctr">
                        <a:lnSpc>
                          <a:spcPct val="150000"/>
                        </a:lnSpc>
                        <a:spcAft>
                          <a:spcPts val="0"/>
                        </a:spcAft>
                      </a:pP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2</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4</a:t>
                      </a:r>
                    </a:p>
                  </a:txBody>
                  <a:tcPr marL="68580" marR="68580" marT="0" marB="0"/>
                </a:tc>
                <a:tc>
                  <a:txBody>
                    <a:bodyPr/>
                    <a:lstStyle/>
                    <a:p>
                      <a:pPr algn="ctr">
                        <a:lnSpc>
                          <a:spcPct val="150000"/>
                        </a:lnSpc>
                        <a:spcAft>
                          <a:spcPts val="0"/>
                        </a:spcAft>
                      </a:pPr>
                      <a:r>
                        <a:rPr lang="fr-FR" sz="1100" dirty="0">
                          <a:effectLst/>
                        </a:rPr>
                        <a:t>12,5</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50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77706089"/>
                  </a:ext>
                </a:extLst>
              </a:tr>
              <a:tr h="0">
                <a:tc vMerge="1">
                  <a:txBody>
                    <a:bodyPr/>
                    <a:lstStyle/>
                    <a:p>
                      <a:pPr algn="ctr">
                        <a:lnSpc>
                          <a:spcPct val="150000"/>
                        </a:lnSpc>
                        <a:spcAft>
                          <a:spcPts val="0"/>
                        </a:spcAft>
                      </a:pP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3</a:t>
                      </a: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16</a:t>
                      </a: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6,25*</a:t>
                      </a:r>
                    </a:p>
                  </a:txBody>
                  <a:tcPr marL="68580" marR="68580" marT="0" marB="0"/>
                </a:tc>
                <a:tc>
                  <a:txBody>
                    <a:bodyPr/>
                    <a:lstStyle/>
                    <a:p>
                      <a:pPr algn="ctr">
                        <a:lnSpc>
                          <a:spcPct val="150000"/>
                        </a:lnSpc>
                        <a:spcAft>
                          <a:spcPts val="0"/>
                        </a:spcAft>
                      </a:pPr>
                      <a:r>
                        <a:rPr lang="fr-FR" sz="1100" dirty="0">
                          <a:effectLst/>
                          <a:latin typeface="Open Sans" panose="020B0606030504020204" pitchFamily="34" charset="0"/>
                          <a:ea typeface="Times New Roman" panose="02020603050405020304" pitchFamily="18" charset="0"/>
                          <a:cs typeface="Times New Roman" panose="02020603050405020304" pitchFamily="18" charset="0"/>
                        </a:rPr>
                        <a:t>100</a:t>
                      </a:r>
                    </a:p>
                  </a:txBody>
                  <a:tcPr marL="68580" marR="68580" marT="0" marB="0"/>
                </a:tc>
                <a:extLst>
                  <a:ext uri="{0D108BD9-81ED-4DB2-BD59-A6C34878D82A}">
                    <a16:rowId xmlns:a16="http://schemas.microsoft.com/office/drawing/2014/main" xmlns="" val="2660874670"/>
                  </a:ext>
                </a:extLst>
              </a:tr>
              <a:tr h="0">
                <a:tc vMerge="1">
                  <a:txBody>
                    <a:bodyPr/>
                    <a:lstStyle/>
                    <a:p>
                      <a:pPr algn="ctr">
                        <a:lnSpc>
                          <a:spcPct val="150000"/>
                        </a:lnSpc>
                        <a:spcAft>
                          <a:spcPts val="0"/>
                        </a:spcAft>
                      </a:pP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Total</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21</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a:effectLst/>
                        </a:rPr>
                        <a:t> </a:t>
                      </a:r>
                      <a:endParaRPr lang="fr-FR" sz="110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100" dirty="0">
                          <a:effectLst/>
                        </a:rPr>
                        <a:t>300</a:t>
                      </a:r>
                      <a:endParaRPr lang="fr-FR" sz="1100" dirty="0">
                        <a:effectLst/>
                        <a:latin typeface="Open Sans" panose="020B0606030504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30203031"/>
                  </a:ext>
                </a:extLst>
              </a:tr>
            </a:tbl>
          </a:graphicData>
        </a:graphic>
      </p:graphicFrame>
      <p:sp>
        <p:nvSpPr>
          <p:cNvPr id="8" name="ZoneTexte 7">
            <a:extLst>
              <a:ext uri="{FF2B5EF4-FFF2-40B4-BE49-F238E27FC236}">
                <a16:creationId xmlns:a16="http://schemas.microsoft.com/office/drawing/2014/main" xmlns="" id="{84ED170A-AB4B-4E39-A97B-FEA0F2ABC0A9}"/>
              </a:ext>
            </a:extLst>
          </p:cNvPr>
          <p:cNvSpPr txBox="1"/>
          <p:nvPr/>
        </p:nvSpPr>
        <p:spPr>
          <a:xfrm>
            <a:off x="3641299" y="5042545"/>
            <a:ext cx="3936513" cy="461665"/>
          </a:xfrm>
          <a:prstGeom prst="rect">
            <a:avLst/>
          </a:prstGeom>
          <a:noFill/>
        </p:spPr>
        <p:txBody>
          <a:bodyPr wrap="square" rtlCol="0">
            <a:spAutoFit/>
          </a:bodyPr>
          <a:lstStyle/>
          <a:p>
            <a:r>
              <a:rPr lang="fr-FR" sz="1200" dirty="0"/>
              <a:t>*Dans certains cas, la concentration est doublée à la 3</a:t>
            </a:r>
            <a:r>
              <a:rPr lang="fr-FR" sz="1200" baseline="30000" dirty="0"/>
              <a:t>ème</a:t>
            </a:r>
            <a:r>
              <a:rPr lang="fr-FR" sz="1200" dirty="0"/>
              <a:t> étape : patients dialysés, ingestions massives…</a:t>
            </a:r>
          </a:p>
        </p:txBody>
      </p:sp>
      <p:sp>
        <p:nvSpPr>
          <p:cNvPr id="10" name="ZoneTexte 9">
            <a:extLst>
              <a:ext uri="{FF2B5EF4-FFF2-40B4-BE49-F238E27FC236}">
                <a16:creationId xmlns:a16="http://schemas.microsoft.com/office/drawing/2014/main" xmlns="" id="{63810A97-5A53-45D1-A587-951CBD441D30}"/>
              </a:ext>
            </a:extLst>
          </p:cNvPr>
          <p:cNvSpPr txBox="1"/>
          <p:nvPr/>
        </p:nvSpPr>
        <p:spPr>
          <a:xfrm>
            <a:off x="7705155" y="4788033"/>
            <a:ext cx="4055045" cy="830997"/>
          </a:xfrm>
          <a:prstGeom prst="rect">
            <a:avLst/>
          </a:prstGeom>
          <a:noFill/>
        </p:spPr>
        <p:txBody>
          <a:bodyPr wrap="square" rtlCol="0">
            <a:spAutoFit/>
          </a:bodyPr>
          <a:lstStyle/>
          <a:p>
            <a:r>
              <a:rPr lang="fr-FR" sz="1200" dirty="0"/>
              <a:t>Le protocole administrant déjà une dose de NAC supérieure au protocole traditionnel, il n’est pas nécessaire de doubler la perfusion chez les patients dialysés ou dans les cas d’ingestions massives.</a:t>
            </a:r>
          </a:p>
        </p:txBody>
      </p:sp>
      <p:grpSp>
        <p:nvGrpSpPr>
          <p:cNvPr id="11" name="Groupe 10">
            <a:extLst>
              <a:ext uri="{FF2B5EF4-FFF2-40B4-BE49-F238E27FC236}">
                <a16:creationId xmlns:a16="http://schemas.microsoft.com/office/drawing/2014/main" xmlns="" id="{09454C2D-691C-4041-A171-636EFF193335}"/>
              </a:ext>
            </a:extLst>
          </p:cNvPr>
          <p:cNvGrpSpPr/>
          <p:nvPr/>
        </p:nvGrpSpPr>
        <p:grpSpPr>
          <a:xfrm>
            <a:off x="9973649" y="5488411"/>
            <a:ext cx="2310957" cy="1269599"/>
            <a:chOff x="9973649" y="5488411"/>
            <a:chExt cx="2310957" cy="1269599"/>
          </a:xfrm>
        </p:grpSpPr>
        <p:pic>
          <p:nvPicPr>
            <p:cNvPr id="12" name="Graphique 11" descr="Cercle avec flèche droite ">
              <a:hlinkClick r:id="rId3" action="ppaction://hlinksldjump"/>
              <a:extLst>
                <a:ext uri="{FF2B5EF4-FFF2-40B4-BE49-F238E27FC236}">
                  <a16:creationId xmlns:a16="http://schemas.microsoft.com/office/drawing/2014/main" xmlns="" id="{86B8FE1A-0C58-40AF-9AFB-4075B9304F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3" name="ZoneTexte 12">
              <a:hlinkClick r:id="rId3" action="ppaction://hlinksldjump"/>
              <a:extLst>
                <a:ext uri="{FF2B5EF4-FFF2-40B4-BE49-F238E27FC236}">
                  <a16:creationId xmlns:a16="http://schemas.microsoft.com/office/drawing/2014/main" xmlns="" id="{1DC54325-3503-4A12-BFDB-C0CF5E3EC156}"/>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4" name="Graphique 13" descr="Liste">
              <a:hlinkClick r:id="rId6" action="ppaction://hlinksldjump"/>
              <a:extLst>
                <a:ext uri="{FF2B5EF4-FFF2-40B4-BE49-F238E27FC236}">
                  <a16:creationId xmlns:a16="http://schemas.microsoft.com/office/drawing/2014/main" xmlns="" id="{6C7D5AB9-561F-4724-A48F-2B98D15A63F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5" name="ZoneTexte 14">
              <a:hlinkClick r:id="rId6" action="ppaction://hlinksldjump"/>
              <a:extLst>
                <a:ext uri="{FF2B5EF4-FFF2-40B4-BE49-F238E27FC236}">
                  <a16:creationId xmlns:a16="http://schemas.microsoft.com/office/drawing/2014/main" xmlns="" id="{4AA8D339-FDDF-4FDA-B36A-D672625FEE76}"/>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0785422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xmlns="" id="{38F26239-EA9C-4EAC-AC74-6F65C40EE1E8}"/>
              </a:ext>
            </a:extLst>
          </p:cNvPr>
          <p:cNvSpPr>
            <a:spLocks noGrp="1"/>
          </p:cNvSpPr>
          <p:nvPr>
            <p:ph type="title"/>
          </p:nvPr>
        </p:nvSpPr>
        <p:spPr/>
        <p:txBody>
          <a:bodyPr/>
          <a:lstStyle/>
          <a:p>
            <a:r>
              <a:rPr lang="fr-FR" dirty="0"/>
              <a:t>Préparation et administration </a:t>
            </a:r>
            <a:r>
              <a:rPr lang="fr-FR" sz="2000" dirty="0"/>
              <a:t>(mise en place et programmation de la pompe, surveillance exclue)</a:t>
            </a:r>
            <a:endParaRPr lang="fr-FR" dirty="0"/>
          </a:p>
        </p:txBody>
      </p:sp>
      <p:pic>
        <p:nvPicPr>
          <p:cNvPr id="24" name="Image 23">
            <a:extLst>
              <a:ext uri="{FF2B5EF4-FFF2-40B4-BE49-F238E27FC236}">
                <a16:creationId xmlns:a16="http://schemas.microsoft.com/office/drawing/2014/main" xmlns="" id="{4AD2701C-892A-47A6-9CDD-B7D3BBFC74F3}"/>
              </a:ext>
            </a:extLst>
          </p:cNvPr>
          <p:cNvPicPr>
            <a:picLocks noChangeAspect="1"/>
          </p:cNvPicPr>
          <p:nvPr/>
        </p:nvPicPr>
        <p:blipFill>
          <a:blip r:embed="rId2"/>
          <a:stretch>
            <a:fillRect/>
          </a:stretch>
        </p:blipFill>
        <p:spPr>
          <a:xfrm>
            <a:off x="3618825" y="1339724"/>
            <a:ext cx="7816085" cy="1767826"/>
          </a:xfrm>
          <a:prstGeom prst="rect">
            <a:avLst/>
          </a:prstGeom>
        </p:spPr>
      </p:pic>
      <p:pic>
        <p:nvPicPr>
          <p:cNvPr id="33" name="Image 32">
            <a:extLst>
              <a:ext uri="{FF2B5EF4-FFF2-40B4-BE49-F238E27FC236}">
                <a16:creationId xmlns:a16="http://schemas.microsoft.com/office/drawing/2014/main" xmlns="" id="{B65B166C-3F64-4C42-9F6D-3397CA7635F1}"/>
              </a:ext>
            </a:extLst>
          </p:cNvPr>
          <p:cNvPicPr>
            <a:picLocks noChangeAspect="1"/>
          </p:cNvPicPr>
          <p:nvPr/>
        </p:nvPicPr>
        <p:blipFill>
          <a:blip r:embed="rId3"/>
          <a:stretch>
            <a:fillRect/>
          </a:stretch>
        </p:blipFill>
        <p:spPr>
          <a:xfrm>
            <a:off x="3618825" y="4221973"/>
            <a:ext cx="7816085" cy="1771919"/>
          </a:xfrm>
          <a:prstGeom prst="rect">
            <a:avLst/>
          </a:prstGeom>
        </p:spPr>
      </p:pic>
      <p:sp>
        <p:nvSpPr>
          <p:cNvPr id="34" name="ZoneTexte 33">
            <a:extLst>
              <a:ext uri="{FF2B5EF4-FFF2-40B4-BE49-F238E27FC236}">
                <a16:creationId xmlns:a16="http://schemas.microsoft.com/office/drawing/2014/main" xmlns="" id="{7B0AE3D6-3CB1-49EB-B2B2-23CAA29A1337}"/>
              </a:ext>
            </a:extLst>
          </p:cNvPr>
          <p:cNvSpPr txBox="1"/>
          <p:nvPr/>
        </p:nvSpPr>
        <p:spPr>
          <a:xfrm>
            <a:off x="6972300" y="2592128"/>
            <a:ext cx="2947482" cy="715089"/>
          </a:xfrm>
          <a:prstGeom prst="round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3 étapes de préparation</a:t>
            </a:r>
          </a:p>
          <a:p>
            <a:r>
              <a:rPr lang="fr-FR" dirty="0"/>
              <a:t>3 étapes d’administration</a:t>
            </a:r>
          </a:p>
        </p:txBody>
      </p:sp>
      <p:sp>
        <p:nvSpPr>
          <p:cNvPr id="35" name="ZoneTexte 34">
            <a:extLst>
              <a:ext uri="{FF2B5EF4-FFF2-40B4-BE49-F238E27FC236}">
                <a16:creationId xmlns:a16="http://schemas.microsoft.com/office/drawing/2014/main" xmlns="" id="{03ED4256-F459-429F-A568-3A6E16341CB3}"/>
              </a:ext>
            </a:extLst>
          </p:cNvPr>
          <p:cNvSpPr txBox="1"/>
          <p:nvPr/>
        </p:nvSpPr>
        <p:spPr>
          <a:xfrm>
            <a:off x="6972300" y="5107932"/>
            <a:ext cx="2947482" cy="715089"/>
          </a:xfrm>
          <a:prstGeom prst="roundRect">
            <a:avLst/>
          </a:prstGeom>
          <a:solidFill>
            <a:schemeClr val="accent2">
              <a:lumMod val="20000"/>
              <a:lumOff val="80000"/>
            </a:schemeClr>
          </a:solidFill>
          <a:ln>
            <a:noFill/>
          </a:ln>
        </p:spPr>
        <p:txBody>
          <a:bodyPr wrap="square" rtlCol="0">
            <a:spAutoFit/>
          </a:bodyPr>
          <a:lstStyle/>
          <a:p>
            <a:r>
              <a:rPr lang="fr-FR" dirty="0"/>
              <a:t>1 étape de préparation</a:t>
            </a:r>
          </a:p>
          <a:p>
            <a:r>
              <a:rPr lang="fr-FR" dirty="0"/>
              <a:t>1 étape* d’administration</a:t>
            </a:r>
          </a:p>
        </p:txBody>
      </p:sp>
      <p:sp>
        <p:nvSpPr>
          <p:cNvPr id="36" name="Rectangle 35">
            <a:extLst>
              <a:ext uri="{FF2B5EF4-FFF2-40B4-BE49-F238E27FC236}">
                <a16:creationId xmlns:a16="http://schemas.microsoft.com/office/drawing/2014/main" xmlns="" id="{7967351F-BD80-4B9B-923A-1892BB3F29AB}"/>
              </a:ext>
            </a:extLst>
          </p:cNvPr>
          <p:cNvSpPr/>
          <p:nvPr/>
        </p:nvSpPr>
        <p:spPr>
          <a:xfrm>
            <a:off x="6972300" y="5847566"/>
            <a:ext cx="2947482" cy="646331"/>
          </a:xfrm>
          <a:prstGeom prst="rect">
            <a:avLst/>
          </a:prstGeom>
        </p:spPr>
        <p:txBody>
          <a:bodyPr wrap="square">
            <a:spAutoFit/>
          </a:bodyPr>
          <a:lstStyle/>
          <a:p>
            <a:pPr algn="ctr"/>
            <a:r>
              <a:rPr lang="fr-FR" sz="1200" dirty="0"/>
              <a:t>*selon les fonctions de la pompe, </a:t>
            </a:r>
            <a:r>
              <a:rPr lang="fr-FR" sz="1200" dirty="0" smtClean="0"/>
              <a:t>parfois une seule étape d’administration peut être programmée</a:t>
            </a:r>
            <a:endParaRPr lang="fr-FR" sz="1200" dirty="0"/>
          </a:p>
        </p:txBody>
      </p:sp>
      <p:grpSp>
        <p:nvGrpSpPr>
          <p:cNvPr id="37" name="Groupe 36">
            <a:extLst>
              <a:ext uri="{FF2B5EF4-FFF2-40B4-BE49-F238E27FC236}">
                <a16:creationId xmlns:a16="http://schemas.microsoft.com/office/drawing/2014/main" xmlns="" id="{A287B4A2-C706-4C2E-AC25-5E7958E8A2EF}"/>
              </a:ext>
            </a:extLst>
          </p:cNvPr>
          <p:cNvGrpSpPr/>
          <p:nvPr/>
        </p:nvGrpSpPr>
        <p:grpSpPr>
          <a:xfrm>
            <a:off x="9973649" y="5488411"/>
            <a:ext cx="2310957" cy="1269599"/>
            <a:chOff x="9973649" y="5488411"/>
            <a:chExt cx="2310957" cy="1269599"/>
          </a:xfrm>
        </p:grpSpPr>
        <p:pic>
          <p:nvPicPr>
            <p:cNvPr id="38" name="Graphique 37" descr="Cercle avec flèche droite ">
              <a:hlinkClick r:id="rId4" action="ppaction://hlinksldjump"/>
              <a:extLst>
                <a:ext uri="{FF2B5EF4-FFF2-40B4-BE49-F238E27FC236}">
                  <a16:creationId xmlns:a16="http://schemas.microsoft.com/office/drawing/2014/main" xmlns="" id="{7A964508-BA60-4554-9D4A-AEC7E34DE8F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39" name="ZoneTexte 38">
              <a:hlinkClick r:id="rId4" action="ppaction://hlinksldjump"/>
              <a:extLst>
                <a:ext uri="{FF2B5EF4-FFF2-40B4-BE49-F238E27FC236}">
                  <a16:creationId xmlns:a16="http://schemas.microsoft.com/office/drawing/2014/main" xmlns="" id="{CDBC72A0-BF05-439E-87A3-409D47821D00}"/>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40" name="Graphique 39" descr="Liste">
              <a:hlinkClick r:id="rId7" action="ppaction://hlinksldjump"/>
              <a:extLst>
                <a:ext uri="{FF2B5EF4-FFF2-40B4-BE49-F238E27FC236}">
                  <a16:creationId xmlns:a16="http://schemas.microsoft.com/office/drawing/2014/main" xmlns="" id="{C40CC43A-A0B0-4D2B-A8E6-4C783A85039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41" name="ZoneTexte 40">
              <a:hlinkClick r:id="rId7" action="ppaction://hlinksldjump"/>
              <a:extLst>
                <a:ext uri="{FF2B5EF4-FFF2-40B4-BE49-F238E27FC236}">
                  <a16:creationId xmlns:a16="http://schemas.microsoft.com/office/drawing/2014/main" xmlns="" id="{41F34780-69BA-4565-B348-1DCCC63CB97A}"/>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
        <p:nvSpPr>
          <p:cNvPr id="2" name="ZoneTexte 1">
            <a:extLst>
              <a:ext uri="{FF2B5EF4-FFF2-40B4-BE49-F238E27FC236}">
                <a16:creationId xmlns:a16="http://schemas.microsoft.com/office/drawing/2014/main" xmlns="" id="{D856614D-E971-43D9-BD2F-E6726348323C}"/>
              </a:ext>
            </a:extLst>
          </p:cNvPr>
          <p:cNvSpPr txBox="1"/>
          <p:nvPr/>
        </p:nvSpPr>
        <p:spPr>
          <a:xfrm>
            <a:off x="3825765" y="789996"/>
            <a:ext cx="4004441" cy="400110"/>
          </a:xfrm>
          <a:prstGeom prst="rect">
            <a:avLst/>
          </a:prstGeom>
          <a:noFill/>
        </p:spPr>
        <p:txBody>
          <a:bodyPr wrap="square" rtlCol="0">
            <a:spAutoFit/>
          </a:bodyPr>
          <a:lstStyle/>
          <a:p>
            <a:r>
              <a:rPr lang="fr-FR" sz="2000" b="1" u="sng" dirty="0">
                <a:solidFill>
                  <a:srgbClr val="942D0B"/>
                </a:solidFill>
              </a:rPr>
              <a:t>Protocole traditionnel</a:t>
            </a:r>
          </a:p>
        </p:txBody>
      </p:sp>
      <p:sp>
        <p:nvSpPr>
          <p:cNvPr id="14" name="ZoneTexte 13">
            <a:extLst>
              <a:ext uri="{FF2B5EF4-FFF2-40B4-BE49-F238E27FC236}">
                <a16:creationId xmlns:a16="http://schemas.microsoft.com/office/drawing/2014/main" xmlns="" id="{25501498-C899-4813-A55A-E2C0BBEA7235}"/>
              </a:ext>
            </a:extLst>
          </p:cNvPr>
          <p:cNvSpPr txBox="1"/>
          <p:nvPr/>
        </p:nvSpPr>
        <p:spPr>
          <a:xfrm>
            <a:off x="3825764" y="3666316"/>
            <a:ext cx="4004441" cy="400110"/>
          </a:xfrm>
          <a:prstGeom prst="rect">
            <a:avLst/>
          </a:prstGeom>
          <a:noFill/>
        </p:spPr>
        <p:txBody>
          <a:bodyPr wrap="square" rtlCol="0">
            <a:spAutoFit/>
          </a:bodyPr>
          <a:lstStyle/>
          <a:p>
            <a:r>
              <a:rPr lang="fr-FR" sz="2000" b="1" u="sng" dirty="0">
                <a:solidFill>
                  <a:srgbClr val="942D0B"/>
                </a:solidFill>
              </a:rPr>
              <a:t>Nouveau protocole</a:t>
            </a:r>
          </a:p>
        </p:txBody>
      </p:sp>
    </p:spTree>
    <p:extLst>
      <p:ext uri="{BB962C8B-B14F-4D97-AF65-F5344CB8AC3E}">
        <p14:creationId xmlns:p14="http://schemas.microsoft.com/office/powerpoint/2010/main" val="658333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3774BC-6674-4ED4-875B-998F8D3E277F}"/>
              </a:ext>
            </a:extLst>
          </p:cNvPr>
          <p:cNvSpPr>
            <a:spLocks noGrp="1"/>
          </p:cNvSpPr>
          <p:nvPr>
            <p:ph type="title"/>
          </p:nvPr>
        </p:nvSpPr>
        <p:spPr/>
        <p:txBody>
          <a:bodyPr/>
          <a:lstStyle/>
          <a:p>
            <a:r>
              <a:rPr lang="fr-FR" dirty="0">
                <a:solidFill>
                  <a:schemeClr val="tx2"/>
                </a:solidFill>
              </a:rPr>
              <a:t>Comment prescrire ?</a:t>
            </a:r>
          </a:p>
        </p:txBody>
      </p:sp>
      <p:pic>
        <p:nvPicPr>
          <p:cNvPr id="11" name="Image 10">
            <a:extLst>
              <a:ext uri="{FF2B5EF4-FFF2-40B4-BE49-F238E27FC236}">
                <a16:creationId xmlns:a16="http://schemas.microsoft.com/office/drawing/2014/main" xmlns="" id="{393030C2-4890-4BEC-81F7-D8FB77B9DBA1}"/>
              </a:ext>
            </a:extLst>
          </p:cNvPr>
          <p:cNvPicPr>
            <a:picLocks noChangeAspect="1"/>
          </p:cNvPicPr>
          <p:nvPr/>
        </p:nvPicPr>
        <p:blipFill>
          <a:blip r:embed="rId2">
            <a:lum bright="70000" contrast="-70000"/>
          </a:blip>
          <a:srcRect/>
          <a:stretch/>
        </p:blipFill>
        <p:spPr>
          <a:xfrm>
            <a:off x="357492" y="799343"/>
            <a:ext cx="988708" cy="988708"/>
          </a:xfrm>
          <a:prstGeom prst="rect">
            <a:avLst/>
          </a:prstGeom>
        </p:spPr>
      </p:pic>
      <p:sp>
        <p:nvSpPr>
          <p:cNvPr id="19" name="Rectangle 18">
            <a:extLst>
              <a:ext uri="{FF2B5EF4-FFF2-40B4-BE49-F238E27FC236}">
                <a16:creationId xmlns:a16="http://schemas.microsoft.com/office/drawing/2014/main" xmlns="" id="{35E15906-3216-4F66-B32F-2748AB0E00F6}"/>
              </a:ext>
            </a:extLst>
          </p:cNvPr>
          <p:cNvSpPr/>
          <p:nvPr/>
        </p:nvSpPr>
        <p:spPr>
          <a:xfrm>
            <a:off x="445925" y="2420051"/>
            <a:ext cx="2202428" cy="1069545"/>
          </a:xfrm>
          <a:prstGeom prst="rect">
            <a:avLst/>
          </a:prstGeom>
          <a:gradFill>
            <a:gsLst>
              <a:gs pos="0">
                <a:schemeClr val="accent1">
                  <a:lumMod val="83000"/>
                </a:schemeClr>
              </a:gs>
              <a:gs pos="100000">
                <a:schemeClr val="accent1">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0" name="Rounded Rectangle 6">
            <a:extLst>
              <a:ext uri="{FF2B5EF4-FFF2-40B4-BE49-F238E27FC236}">
                <a16:creationId xmlns:a16="http://schemas.microsoft.com/office/drawing/2014/main" xmlns="" id="{1D032E53-34E0-4038-8B0A-990CCB79061C}"/>
              </a:ext>
            </a:extLst>
          </p:cNvPr>
          <p:cNvSpPr/>
          <p:nvPr/>
        </p:nvSpPr>
        <p:spPr>
          <a:xfrm>
            <a:off x="801279" y="2370609"/>
            <a:ext cx="9684641" cy="1175412"/>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1" name="Isosceles Triangle 3">
            <a:extLst>
              <a:ext uri="{FF2B5EF4-FFF2-40B4-BE49-F238E27FC236}">
                <a16:creationId xmlns:a16="http://schemas.microsoft.com/office/drawing/2014/main" xmlns="" id="{FCDC027C-EE2D-4169-8C93-C6229F9C5C00}"/>
              </a:ext>
            </a:extLst>
          </p:cNvPr>
          <p:cNvSpPr/>
          <p:nvPr/>
        </p:nvSpPr>
        <p:spPr>
          <a:xfrm rot="5400000">
            <a:off x="230745" y="2383358"/>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2" name="Rounded Rectangle 9">
            <a:extLst>
              <a:ext uri="{FF2B5EF4-FFF2-40B4-BE49-F238E27FC236}">
                <a16:creationId xmlns:a16="http://schemas.microsoft.com/office/drawing/2014/main" xmlns="" id="{6F462C4B-1D9C-4039-93CF-239AC3FAEE5F}"/>
              </a:ext>
            </a:extLst>
          </p:cNvPr>
          <p:cNvSpPr/>
          <p:nvPr/>
        </p:nvSpPr>
        <p:spPr>
          <a:xfrm>
            <a:off x="4276872" y="2363958"/>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nvGrpSpPr>
          <p:cNvPr id="23" name="그룹 4">
            <a:extLst>
              <a:ext uri="{FF2B5EF4-FFF2-40B4-BE49-F238E27FC236}">
                <a16:creationId xmlns:a16="http://schemas.microsoft.com/office/drawing/2014/main" xmlns="" id="{AA7C2DA5-32DD-485B-8E60-275F031415C0}"/>
              </a:ext>
            </a:extLst>
          </p:cNvPr>
          <p:cNvGrpSpPr/>
          <p:nvPr/>
        </p:nvGrpSpPr>
        <p:grpSpPr>
          <a:xfrm>
            <a:off x="1506014" y="2508711"/>
            <a:ext cx="2561425" cy="802991"/>
            <a:chOff x="2109621" y="2004617"/>
            <a:chExt cx="2561425" cy="802991"/>
          </a:xfrm>
        </p:grpSpPr>
        <p:sp>
          <p:nvSpPr>
            <p:cNvPr id="24" name="TextBox 7">
              <a:extLst>
                <a:ext uri="{FF2B5EF4-FFF2-40B4-BE49-F238E27FC236}">
                  <a16:creationId xmlns:a16="http://schemas.microsoft.com/office/drawing/2014/main" xmlns="" id="{413ED2B1-7BEC-4495-90F4-DB269815DEC5}"/>
                </a:ext>
              </a:extLst>
            </p:cNvPr>
            <p:cNvSpPr txBox="1"/>
            <p:nvPr/>
          </p:nvSpPr>
          <p:spPr>
            <a:xfrm>
              <a:off x="2131831" y="2345943"/>
              <a:ext cx="2539215" cy="461665"/>
            </a:xfrm>
            <a:prstGeom prst="rect">
              <a:avLst/>
            </a:prstGeom>
            <a:noFill/>
          </p:spPr>
          <p:txBody>
            <a:bodyPr wrap="square" rtlCol="0" anchor="ctr">
              <a:spAutoFit/>
            </a:bodyPr>
            <a:lstStyle/>
            <a:p>
              <a:r>
                <a:rPr lang="fr-FR" sz="1200" dirty="0"/>
                <a:t>Administrer 150 mg/kg en 1h puis 15 mg/kg/h pendant 20h.</a:t>
              </a:r>
            </a:p>
          </p:txBody>
        </p:sp>
        <p:sp>
          <p:nvSpPr>
            <p:cNvPr id="25" name="TextBox 8">
              <a:extLst>
                <a:ext uri="{FF2B5EF4-FFF2-40B4-BE49-F238E27FC236}">
                  <a16:creationId xmlns:a16="http://schemas.microsoft.com/office/drawing/2014/main" xmlns="" id="{02986144-7DDA-4CF0-BD88-963B56764492}"/>
                </a:ext>
              </a:extLst>
            </p:cNvPr>
            <p:cNvSpPr txBox="1"/>
            <p:nvPr/>
          </p:nvSpPr>
          <p:spPr>
            <a:xfrm>
              <a:off x="2109621" y="2004617"/>
              <a:ext cx="2550319" cy="276999"/>
            </a:xfrm>
            <a:prstGeom prst="rect">
              <a:avLst/>
            </a:prstGeom>
            <a:noFill/>
          </p:spPr>
          <p:txBody>
            <a:bodyPr wrap="square" lIns="108000" rIns="108000" rtlCol="0" anchor="ctr">
              <a:spAutoFit/>
            </a:bodyPr>
            <a:lstStyle/>
            <a:p>
              <a:r>
                <a:rPr lang="en-US" altLang="ko-KR" sz="1200" b="1" dirty="0" err="1">
                  <a:solidFill>
                    <a:schemeClr val="tx1">
                      <a:lumMod val="65000"/>
                      <a:lumOff val="35000"/>
                    </a:schemeClr>
                  </a:solidFill>
                </a:rPr>
                <a:t>Débuter</a:t>
              </a:r>
              <a:r>
                <a:rPr lang="en-US" altLang="ko-KR" sz="1200" b="1" dirty="0">
                  <a:solidFill>
                    <a:schemeClr val="tx1">
                      <a:lumMod val="65000"/>
                      <a:lumOff val="35000"/>
                    </a:schemeClr>
                  </a:solidFill>
                </a:rPr>
                <a:t> le </a:t>
              </a:r>
              <a:r>
                <a:rPr lang="en-US" altLang="ko-KR" sz="1200" b="1" dirty="0" err="1">
                  <a:solidFill>
                    <a:schemeClr val="tx1">
                      <a:lumMod val="65000"/>
                      <a:lumOff val="35000"/>
                    </a:schemeClr>
                  </a:solidFill>
                </a:rPr>
                <a:t>traitement</a:t>
              </a:r>
              <a:endParaRPr lang="ko-KR" altLang="en-US" sz="1200" b="1" dirty="0">
                <a:solidFill>
                  <a:schemeClr val="tx1">
                    <a:lumMod val="65000"/>
                    <a:lumOff val="35000"/>
                  </a:schemeClr>
                </a:solidFill>
              </a:endParaRPr>
            </a:p>
          </p:txBody>
        </p:sp>
      </p:grpSp>
      <p:grpSp>
        <p:nvGrpSpPr>
          <p:cNvPr id="26" name="Group 9">
            <a:extLst>
              <a:ext uri="{FF2B5EF4-FFF2-40B4-BE49-F238E27FC236}">
                <a16:creationId xmlns:a16="http://schemas.microsoft.com/office/drawing/2014/main" xmlns="" id="{647BD5E1-359E-4C40-AF05-D2ECD1AA655E}"/>
              </a:ext>
            </a:extLst>
          </p:cNvPr>
          <p:cNvGrpSpPr/>
          <p:nvPr/>
        </p:nvGrpSpPr>
        <p:grpSpPr>
          <a:xfrm>
            <a:off x="4343832" y="2465671"/>
            <a:ext cx="2947370" cy="1084761"/>
            <a:chOff x="4139952" y="1998365"/>
            <a:chExt cx="1357147" cy="930366"/>
          </a:xfrm>
        </p:grpSpPr>
        <p:sp>
          <p:nvSpPr>
            <p:cNvPr id="27" name="TextBox 10">
              <a:extLst>
                <a:ext uri="{FF2B5EF4-FFF2-40B4-BE49-F238E27FC236}">
                  <a16:creationId xmlns:a16="http://schemas.microsoft.com/office/drawing/2014/main" xmlns="" id="{8C3156AC-3FAC-4065-96DA-1C1BEDB51A9C}"/>
                </a:ext>
              </a:extLst>
            </p:cNvPr>
            <p:cNvSpPr txBox="1"/>
            <p:nvPr/>
          </p:nvSpPr>
          <p:spPr>
            <a:xfrm>
              <a:off x="4159001" y="2216011"/>
              <a:ext cx="1338098" cy="712720"/>
            </a:xfrm>
            <a:prstGeom prst="rect">
              <a:avLst/>
            </a:prstGeom>
            <a:noFill/>
          </p:spPr>
          <p:txBody>
            <a:bodyPr wrap="square" rtlCol="0">
              <a:spAutoFit/>
            </a:bodyPr>
            <a:lstStyle/>
            <a:p>
              <a:r>
                <a:rPr lang="fr-FR" sz="1200" dirty="0">
                  <a:solidFill>
                    <a:schemeClr val="bg1"/>
                  </a:solidFill>
                </a:rPr>
                <a:t>Adultes : Utiliser un poids maxi de 100kg </a:t>
              </a:r>
            </a:p>
            <a:p>
              <a:r>
                <a:rPr lang="fr-FR" sz="1200" dirty="0">
                  <a:solidFill>
                    <a:schemeClr val="bg1"/>
                  </a:solidFill>
                </a:rPr>
                <a:t>Enfants : Considérer le poids idéal si le volume administré pour la perfusion dépasse 50% des besoins d’entretien</a:t>
              </a:r>
            </a:p>
          </p:txBody>
        </p:sp>
        <p:sp>
          <p:nvSpPr>
            <p:cNvPr id="28" name="TextBox 11">
              <a:extLst>
                <a:ext uri="{FF2B5EF4-FFF2-40B4-BE49-F238E27FC236}">
                  <a16:creationId xmlns:a16="http://schemas.microsoft.com/office/drawing/2014/main" xmlns="" id="{6A77DE44-062C-4D34-8E0E-93647EB7A0F5}"/>
                </a:ext>
              </a:extLst>
            </p:cNvPr>
            <p:cNvSpPr txBox="1"/>
            <p:nvPr/>
          </p:nvSpPr>
          <p:spPr>
            <a:xfrm>
              <a:off x="4139952" y="1998365"/>
              <a:ext cx="1296144" cy="237573"/>
            </a:xfrm>
            <a:prstGeom prst="rect">
              <a:avLst/>
            </a:prstGeom>
            <a:noFill/>
          </p:spPr>
          <p:txBody>
            <a:bodyPr wrap="square" lIns="108000" rIns="108000" rtlCol="0">
              <a:spAutoFit/>
            </a:bodyPr>
            <a:lstStyle/>
            <a:p>
              <a:r>
                <a:rPr lang="en-US" altLang="ko-KR" sz="1200" b="1" dirty="0" err="1">
                  <a:solidFill>
                    <a:schemeClr val="bg1"/>
                  </a:solidFill>
                </a:rPr>
                <a:t>Surpoids</a:t>
              </a:r>
              <a:r>
                <a:rPr lang="en-US" altLang="ko-KR" sz="1200" b="1" dirty="0">
                  <a:solidFill>
                    <a:schemeClr val="bg1"/>
                  </a:solidFill>
                </a:rPr>
                <a:t>, </a:t>
              </a:r>
              <a:r>
                <a:rPr lang="en-US" altLang="ko-KR" sz="1200" b="1" dirty="0" err="1">
                  <a:solidFill>
                    <a:schemeClr val="bg1"/>
                  </a:solidFill>
                </a:rPr>
                <a:t>obésité</a:t>
              </a:r>
              <a:endParaRPr lang="ko-KR" altLang="en-US" sz="1200" b="1" dirty="0">
                <a:solidFill>
                  <a:schemeClr val="bg1"/>
                </a:solidFill>
              </a:endParaRPr>
            </a:p>
          </p:txBody>
        </p:sp>
      </p:grpSp>
      <p:cxnSp>
        <p:nvCxnSpPr>
          <p:cNvPr id="35" name="Straight Connector 18">
            <a:extLst>
              <a:ext uri="{FF2B5EF4-FFF2-40B4-BE49-F238E27FC236}">
                <a16:creationId xmlns:a16="http://schemas.microsoft.com/office/drawing/2014/main" xmlns="" id="{A8977B98-858D-41DE-948F-90B4D0706D83}"/>
              </a:ext>
            </a:extLst>
          </p:cNvPr>
          <p:cNvCxnSpPr/>
          <p:nvPr/>
        </p:nvCxnSpPr>
        <p:spPr>
          <a:xfrm>
            <a:off x="7342183" y="2611783"/>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xmlns="" id="{16CE00E9-0E1D-4C35-B4F1-EA1F1F2C6109}"/>
              </a:ext>
            </a:extLst>
          </p:cNvPr>
          <p:cNvSpPr/>
          <p:nvPr/>
        </p:nvSpPr>
        <p:spPr>
          <a:xfrm>
            <a:off x="445925" y="3885478"/>
            <a:ext cx="2202428" cy="1069545"/>
          </a:xfrm>
          <a:prstGeom prst="rect">
            <a:avLst/>
          </a:prstGeom>
          <a:gradFill>
            <a:gsLst>
              <a:gs pos="0">
                <a:schemeClr val="accent2">
                  <a:lumMod val="84000"/>
                </a:schemeClr>
              </a:gs>
              <a:gs pos="100000">
                <a:schemeClr val="accent2">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39" name="Rounded Rectangle 31">
            <a:extLst>
              <a:ext uri="{FF2B5EF4-FFF2-40B4-BE49-F238E27FC236}">
                <a16:creationId xmlns:a16="http://schemas.microsoft.com/office/drawing/2014/main" xmlns="" id="{D5B1D54D-E1D9-4CD9-B8C0-0221A2262A4D}"/>
              </a:ext>
            </a:extLst>
          </p:cNvPr>
          <p:cNvSpPr/>
          <p:nvPr/>
        </p:nvSpPr>
        <p:spPr>
          <a:xfrm>
            <a:off x="801279" y="3836036"/>
            <a:ext cx="9684641" cy="1175412"/>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0" name="Isosceles Triangle 3">
            <a:extLst>
              <a:ext uri="{FF2B5EF4-FFF2-40B4-BE49-F238E27FC236}">
                <a16:creationId xmlns:a16="http://schemas.microsoft.com/office/drawing/2014/main" xmlns="" id="{795D5177-6766-4E2C-96EE-86AC605A99F1}"/>
              </a:ext>
            </a:extLst>
          </p:cNvPr>
          <p:cNvSpPr/>
          <p:nvPr/>
        </p:nvSpPr>
        <p:spPr>
          <a:xfrm rot="5400000">
            <a:off x="230745" y="3848785"/>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1" name="Rounded Rectangle 9">
            <a:extLst>
              <a:ext uri="{FF2B5EF4-FFF2-40B4-BE49-F238E27FC236}">
                <a16:creationId xmlns:a16="http://schemas.microsoft.com/office/drawing/2014/main" xmlns="" id="{112B72A3-7F54-4324-8F88-A36E68E0B301}"/>
              </a:ext>
            </a:extLst>
          </p:cNvPr>
          <p:cNvSpPr/>
          <p:nvPr/>
        </p:nvSpPr>
        <p:spPr>
          <a:xfrm>
            <a:off x="4276872" y="3829385"/>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44" name="TextBox 27">
            <a:extLst>
              <a:ext uri="{FF2B5EF4-FFF2-40B4-BE49-F238E27FC236}">
                <a16:creationId xmlns:a16="http://schemas.microsoft.com/office/drawing/2014/main" xmlns="" id="{E9539B8B-2781-469E-A16F-2053D0B13F4C}"/>
              </a:ext>
            </a:extLst>
          </p:cNvPr>
          <p:cNvSpPr txBox="1"/>
          <p:nvPr/>
        </p:nvSpPr>
        <p:spPr>
          <a:xfrm>
            <a:off x="1506014" y="4281750"/>
            <a:ext cx="2550319" cy="276999"/>
          </a:xfrm>
          <a:prstGeom prst="rect">
            <a:avLst/>
          </a:prstGeom>
          <a:noFill/>
        </p:spPr>
        <p:txBody>
          <a:bodyPr wrap="square" lIns="108000" rIns="108000" rtlCol="0" anchor="ctr">
            <a:spAutoFit/>
          </a:bodyPr>
          <a:lstStyle/>
          <a:p>
            <a:r>
              <a:rPr lang="en-US" altLang="ko-KR" sz="1200" b="1" dirty="0" err="1">
                <a:solidFill>
                  <a:schemeClr val="tx1">
                    <a:lumMod val="65000"/>
                    <a:lumOff val="35000"/>
                  </a:schemeClr>
                </a:solidFill>
              </a:rPr>
              <a:t>Surveiller</a:t>
            </a:r>
            <a:endParaRPr lang="ko-KR" altLang="en-US" sz="1200" b="1" dirty="0">
              <a:solidFill>
                <a:schemeClr val="tx1">
                  <a:lumMod val="65000"/>
                  <a:lumOff val="35000"/>
                </a:schemeClr>
              </a:solidFill>
            </a:endParaRPr>
          </a:p>
        </p:txBody>
      </p:sp>
      <p:grpSp>
        <p:nvGrpSpPr>
          <p:cNvPr id="45" name="Group 28">
            <a:extLst>
              <a:ext uri="{FF2B5EF4-FFF2-40B4-BE49-F238E27FC236}">
                <a16:creationId xmlns:a16="http://schemas.microsoft.com/office/drawing/2014/main" xmlns="" id="{55B3DD4C-1040-4D32-A720-421FB20BA89A}"/>
              </a:ext>
            </a:extLst>
          </p:cNvPr>
          <p:cNvGrpSpPr/>
          <p:nvPr/>
        </p:nvGrpSpPr>
        <p:grpSpPr>
          <a:xfrm>
            <a:off x="4677017" y="3931099"/>
            <a:ext cx="1526872" cy="646331"/>
            <a:chOff x="4139952" y="1998365"/>
            <a:chExt cx="1309549" cy="554338"/>
          </a:xfrm>
        </p:grpSpPr>
        <p:sp>
          <p:nvSpPr>
            <p:cNvPr id="46" name="TextBox 29">
              <a:extLst>
                <a:ext uri="{FF2B5EF4-FFF2-40B4-BE49-F238E27FC236}">
                  <a16:creationId xmlns:a16="http://schemas.microsoft.com/office/drawing/2014/main" xmlns="" id="{856765C9-96FE-4F67-9F05-87DCF96E0F4B}"/>
                </a:ext>
              </a:extLst>
            </p:cNvPr>
            <p:cNvSpPr txBox="1"/>
            <p:nvPr/>
          </p:nvSpPr>
          <p:spPr>
            <a:xfrm>
              <a:off x="4159001" y="2216011"/>
              <a:ext cx="1290500" cy="237573"/>
            </a:xfrm>
            <a:prstGeom prst="rect">
              <a:avLst/>
            </a:prstGeom>
            <a:noFill/>
          </p:spPr>
          <p:txBody>
            <a:bodyPr wrap="square" rtlCol="0">
              <a:spAutoFit/>
            </a:bodyPr>
            <a:lstStyle/>
            <a:p>
              <a:endParaRPr lang="en-US" altLang="ko-KR" sz="1200" dirty="0">
                <a:solidFill>
                  <a:schemeClr val="bg1"/>
                </a:solidFill>
              </a:endParaRPr>
            </a:p>
          </p:txBody>
        </p:sp>
        <p:sp>
          <p:nvSpPr>
            <p:cNvPr id="47" name="TextBox 30">
              <a:extLst>
                <a:ext uri="{FF2B5EF4-FFF2-40B4-BE49-F238E27FC236}">
                  <a16:creationId xmlns:a16="http://schemas.microsoft.com/office/drawing/2014/main" xmlns="" id="{06259B2F-8C5D-4334-81E3-9B3D9207B06B}"/>
                </a:ext>
              </a:extLst>
            </p:cNvPr>
            <p:cNvSpPr txBox="1"/>
            <p:nvPr/>
          </p:nvSpPr>
          <p:spPr>
            <a:xfrm>
              <a:off x="4139952" y="1998365"/>
              <a:ext cx="1296144" cy="554338"/>
            </a:xfrm>
            <a:prstGeom prst="rect">
              <a:avLst/>
            </a:prstGeom>
            <a:noFill/>
          </p:spPr>
          <p:txBody>
            <a:bodyPr wrap="square" lIns="108000" rIns="108000" rtlCol="0">
              <a:spAutoFit/>
            </a:bodyPr>
            <a:lstStyle/>
            <a:p>
              <a:r>
                <a:rPr lang="en-US" altLang="ko-KR" sz="1200" b="1" dirty="0">
                  <a:solidFill>
                    <a:schemeClr val="bg1"/>
                  </a:solidFill>
                </a:rPr>
                <a:t>Dosage </a:t>
              </a:r>
              <a:r>
                <a:rPr lang="en-US" altLang="ko-KR" sz="1200" b="1" dirty="0" err="1">
                  <a:solidFill>
                    <a:schemeClr val="bg1"/>
                  </a:solidFill>
                </a:rPr>
                <a:t>acétaminophène</a:t>
              </a:r>
              <a:r>
                <a:rPr lang="en-US" altLang="ko-KR" sz="1200" b="1" dirty="0">
                  <a:solidFill>
                    <a:schemeClr val="bg1"/>
                  </a:solidFill>
                </a:rPr>
                <a:t> </a:t>
              </a:r>
              <a:r>
                <a:rPr lang="en-US" altLang="ko-KR" sz="1200" b="1" dirty="0" err="1">
                  <a:solidFill>
                    <a:schemeClr val="bg1"/>
                  </a:solidFill>
                </a:rPr>
                <a:t>sérique</a:t>
              </a:r>
              <a:endParaRPr lang="ko-KR" altLang="en-US" sz="1200" b="1" dirty="0">
                <a:solidFill>
                  <a:schemeClr val="bg1"/>
                </a:solidFill>
              </a:endParaRPr>
            </a:p>
          </p:txBody>
        </p:sp>
      </p:grpSp>
      <p:grpSp>
        <p:nvGrpSpPr>
          <p:cNvPr id="48" name="Group 31">
            <a:extLst>
              <a:ext uri="{FF2B5EF4-FFF2-40B4-BE49-F238E27FC236}">
                <a16:creationId xmlns:a16="http://schemas.microsoft.com/office/drawing/2014/main" xmlns="" id="{BA8C6430-010F-4B17-AD42-D47431A4E68F}"/>
              </a:ext>
            </a:extLst>
          </p:cNvPr>
          <p:cNvGrpSpPr/>
          <p:nvPr/>
        </p:nvGrpSpPr>
        <p:grpSpPr>
          <a:xfrm>
            <a:off x="6520521" y="3919996"/>
            <a:ext cx="1998554" cy="992429"/>
            <a:chOff x="3938634" y="1998365"/>
            <a:chExt cx="1714095" cy="851175"/>
          </a:xfrm>
        </p:grpSpPr>
        <p:sp>
          <p:nvSpPr>
            <p:cNvPr id="49" name="TextBox 32">
              <a:extLst>
                <a:ext uri="{FF2B5EF4-FFF2-40B4-BE49-F238E27FC236}">
                  <a16:creationId xmlns:a16="http://schemas.microsoft.com/office/drawing/2014/main" xmlns="" id="{A2FA0399-BC5D-4C1E-96FE-64CFED587E2D}"/>
                </a:ext>
              </a:extLst>
            </p:cNvPr>
            <p:cNvSpPr txBox="1"/>
            <p:nvPr/>
          </p:nvSpPr>
          <p:spPr>
            <a:xfrm>
              <a:off x="3938634" y="2216011"/>
              <a:ext cx="1714095" cy="633529"/>
            </a:xfrm>
            <a:prstGeom prst="rect">
              <a:avLst/>
            </a:prstGeom>
            <a:noFill/>
          </p:spPr>
          <p:txBody>
            <a:bodyPr wrap="square" rtlCol="0">
              <a:spAutoFit/>
            </a:bodyPr>
            <a:lstStyle/>
            <a:p>
              <a:r>
                <a:rPr lang="fr-CA" sz="1050" dirty="0">
                  <a:solidFill>
                    <a:schemeClr val="bg1"/>
                  </a:solidFill>
                </a:rPr>
                <a:t>AST/ALT, RNI (AST augmente généralement plus précocement mais ALT sert davantage à suivre l’évolution de l’hépatotoxicité)</a:t>
              </a:r>
              <a:endParaRPr lang="en-US" altLang="ko-KR" sz="1050" dirty="0">
                <a:solidFill>
                  <a:schemeClr val="bg1"/>
                </a:solidFill>
              </a:endParaRPr>
            </a:p>
          </p:txBody>
        </p:sp>
        <p:sp>
          <p:nvSpPr>
            <p:cNvPr id="50" name="TextBox 33">
              <a:extLst>
                <a:ext uri="{FF2B5EF4-FFF2-40B4-BE49-F238E27FC236}">
                  <a16:creationId xmlns:a16="http://schemas.microsoft.com/office/drawing/2014/main" xmlns="" id="{6FDC84FD-C913-4B2F-8A21-2D251387A8A2}"/>
                </a:ext>
              </a:extLst>
            </p:cNvPr>
            <p:cNvSpPr txBox="1"/>
            <p:nvPr/>
          </p:nvSpPr>
          <p:spPr>
            <a:xfrm>
              <a:off x="4139952" y="1998365"/>
              <a:ext cx="1296144" cy="237573"/>
            </a:xfrm>
            <a:prstGeom prst="rect">
              <a:avLst/>
            </a:prstGeom>
            <a:noFill/>
          </p:spPr>
          <p:txBody>
            <a:bodyPr wrap="square" lIns="108000" rIns="108000" rtlCol="0">
              <a:spAutoFit/>
            </a:bodyPr>
            <a:lstStyle/>
            <a:p>
              <a:r>
                <a:rPr lang="en-US" altLang="ko-KR" sz="1200" b="1" dirty="0" err="1">
                  <a:solidFill>
                    <a:schemeClr val="bg1"/>
                  </a:solidFill>
                </a:rPr>
                <a:t>Bilan</a:t>
              </a:r>
              <a:r>
                <a:rPr lang="en-US" altLang="ko-KR" sz="1200" b="1" dirty="0">
                  <a:solidFill>
                    <a:schemeClr val="bg1"/>
                  </a:solidFill>
                </a:rPr>
                <a:t> </a:t>
              </a:r>
              <a:r>
                <a:rPr lang="en-US" altLang="ko-KR" sz="1200" b="1" dirty="0" err="1">
                  <a:solidFill>
                    <a:schemeClr val="bg1"/>
                  </a:solidFill>
                </a:rPr>
                <a:t>hépatique</a:t>
              </a:r>
              <a:endParaRPr lang="ko-KR" altLang="en-US" sz="1200" b="1" dirty="0">
                <a:solidFill>
                  <a:schemeClr val="bg1"/>
                </a:solidFill>
              </a:endParaRPr>
            </a:p>
          </p:txBody>
        </p:sp>
      </p:grpSp>
      <p:grpSp>
        <p:nvGrpSpPr>
          <p:cNvPr id="51" name="Group 34">
            <a:extLst>
              <a:ext uri="{FF2B5EF4-FFF2-40B4-BE49-F238E27FC236}">
                <a16:creationId xmlns:a16="http://schemas.microsoft.com/office/drawing/2014/main" xmlns="" id="{717EC0FD-3BDC-4BD9-B4BA-4C09FBC939A8}"/>
              </a:ext>
            </a:extLst>
          </p:cNvPr>
          <p:cNvGrpSpPr/>
          <p:nvPr/>
        </p:nvGrpSpPr>
        <p:grpSpPr>
          <a:xfrm>
            <a:off x="8542169" y="3920007"/>
            <a:ext cx="1965959" cy="1120761"/>
            <a:chOff x="3890109" y="1998365"/>
            <a:chExt cx="1686140" cy="961238"/>
          </a:xfrm>
        </p:grpSpPr>
        <p:sp>
          <p:nvSpPr>
            <p:cNvPr id="52" name="TextBox 35">
              <a:extLst>
                <a:ext uri="{FF2B5EF4-FFF2-40B4-BE49-F238E27FC236}">
                  <a16:creationId xmlns:a16="http://schemas.microsoft.com/office/drawing/2014/main" xmlns="" id="{48A2B83C-7342-476E-BDBE-9B63A50FC13C}"/>
                </a:ext>
              </a:extLst>
            </p:cNvPr>
            <p:cNvSpPr txBox="1"/>
            <p:nvPr/>
          </p:nvSpPr>
          <p:spPr>
            <a:xfrm>
              <a:off x="3890109" y="2187493"/>
              <a:ext cx="1686140" cy="772110"/>
            </a:xfrm>
            <a:prstGeom prst="rect">
              <a:avLst/>
            </a:prstGeom>
            <a:noFill/>
          </p:spPr>
          <p:txBody>
            <a:bodyPr wrap="square" rtlCol="0">
              <a:spAutoFit/>
            </a:bodyPr>
            <a:lstStyle/>
            <a:p>
              <a:r>
                <a:rPr lang="en-US" altLang="ko-KR" sz="1050" dirty="0">
                  <a:solidFill>
                    <a:schemeClr val="bg1"/>
                  </a:solidFill>
                </a:rPr>
                <a:t>Surtout </a:t>
              </a:r>
              <a:r>
                <a:rPr lang="en-US" altLang="ko-KR" sz="1050" dirty="0" err="1">
                  <a:solidFill>
                    <a:schemeClr val="bg1"/>
                  </a:solidFill>
                </a:rPr>
                <a:t>lors</a:t>
              </a:r>
              <a:r>
                <a:rPr lang="en-US" altLang="ko-KR" sz="1050" dirty="0">
                  <a:solidFill>
                    <a:schemeClr val="bg1"/>
                  </a:solidFill>
                </a:rPr>
                <a:t> de la 1ère </a:t>
              </a:r>
              <a:r>
                <a:rPr lang="en-US" altLang="ko-KR" sz="1050" dirty="0" err="1">
                  <a:solidFill>
                    <a:schemeClr val="bg1"/>
                  </a:solidFill>
                </a:rPr>
                <a:t>étape</a:t>
              </a:r>
              <a:r>
                <a:rPr lang="en-US" altLang="ko-KR" sz="1050" dirty="0">
                  <a:solidFill>
                    <a:schemeClr val="bg1"/>
                  </a:solidFill>
                </a:rPr>
                <a:t>.</a:t>
              </a:r>
            </a:p>
            <a:p>
              <a:r>
                <a:rPr lang="fr-FR" altLang="ko-KR" sz="1050" dirty="0">
                  <a:solidFill>
                    <a:schemeClr val="bg1"/>
                  </a:solidFill>
                </a:rPr>
                <a:t>On peut interrompre temporairement le traitement en cas de réaction anaphylactoïde sévère</a:t>
              </a:r>
              <a:endParaRPr lang="en-US" altLang="ko-KR" sz="1050" dirty="0">
                <a:solidFill>
                  <a:schemeClr val="bg1"/>
                </a:solidFill>
              </a:endParaRPr>
            </a:p>
          </p:txBody>
        </p:sp>
        <p:sp>
          <p:nvSpPr>
            <p:cNvPr id="53" name="TextBox 36">
              <a:extLst>
                <a:ext uri="{FF2B5EF4-FFF2-40B4-BE49-F238E27FC236}">
                  <a16:creationId xmlns:a16="http://schemas.microsoft.com/office/drawing/2014/main" xmlns="" id="{286A096A-5C48-414D-8D54-5AB60E359656}"/>
                </a:ext>
              </a:extLst>
            </p:cNvPr>
            <p:cNvSpPr txBox="1"/>
            <p:nvPr/>
          </p:nvSpPr>
          <p:spPr>
            <a:xfrm>
              <a:off x="4068901" y="1998365"/>
              <a:ext cx="1296144" cy="237573"/>
            </a:xfrm>
            <a:prstGeom prst="rect">
              <a:avLst/>
            </a:prstGeom>
            <a:noFill/>
          </p:spPr>
          <p:txBody>
            <a:bodyPr wrap="square" lIns="108000" rIns="108000" rtlCol="0">
              <a:spAutoFit/>
            </a:bodyPr>
            <a:lstStyle/>
            <a:p>
              <a:r>
                <a:rPr lang="en-US" altLang="ko-KR" sz="1200" b="1" dirty="0" err="1">
                  <a:solidFill>
                    <a:schemeClr val="bg1"/>
                  </a:solidFill>
                </a:rPr>
                <a:t>Effets</a:t>
              </a:r>
              <a:r>
                <a:rPr lang="en-US" altLang="ko-KR" sz="1200" b="1" dirty="0">
                  <a:solidFill>
                    <a:schemeClr val="bg1"/>
                  </a:solidFill>
                </a:rPr>
                <a:t> </a:t>
              </a:r>
              <a:r>
                <a:rPr lang="en-US" altLang="ko-KR" sz="1200" b="1" dirty="0" err="1">
                  <a:solidFill>
                    <a:schemeClr val="bg1"/>
                  </a:solidFill>
                </a:rPr>
                <a:t>indésirables</a:t>
              </a:r>
              <a:endParaRPr lang="ko-KR" altLang="en-US" sz="1200" b="1" dirty="0">
                <a:solidFill>
                  <a:schemeClr val="bg1"/>
                </a:solidFill>
              </a:endParaRPr>
            </a:p>
          </p:txBody>
        </p:sp>
      </p:grpSp>
      <p:cxnSp>
        <p:nvCxnSpPr>
          <p:cNvPr id="54" name="Straight Connector 37">
            <a:extLst>
              <a:ext uri="{FF2B5EF4-FFF2-40B4-BE49-F238E27FC236}">
                <a16:creationId xmlns:a16="http://schemas.microsoft.com/office/drawing/2014/main" xmlns="" id="{C471E9D7-A11D-4DA0-81C0-94557D03C2E9}"/>
              </a:ext>
            </a:extLst>
          </p:cNvPr>
          <p:cNvCxnSpPr/>
          <p:nvPr/>
        </p:nvCxnSpPr>
        <p:spPr>
          <a:xfrm>
            <a:off x="6479568" y="4077210"/>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38">
            <a:extLst>
              <a:ext uri="{FF2B5EF4-FFF2-40B4-BE49-F238E27FC236}">
                <a16:creationId xmlns:a16="http://schemas.microsoft.com/office/drawing/2014/main" xmlns="" id="{259CAE77-0711-4341-92D9-C0BEA977824B}"/>
              </a:ext>
            </a:extLst>
          </p:cNvPr>
          <p:cNvCxnSpPr/>
          <p:nvPr/>
        </p:nvCxnSpPr>
        <p:spPr>
          <a:xfrm>
            <a:off x="8557798" y="4087910"/>
            <a:ext cx="0" cy="733004"/>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xmlns="" id="{249F25E4-2C96-4D28-B58A-B7E8250BEBC9}"/>
              </a:ext>
            </a:extLst>
          </p:cNvPr>
          <p:cNvSpPr/>
          <p:nvPr/>
        </p:nvSpPr>
        <p:spPr>
          <a:xfrm>
            <a:off x="445925" y="5350905"/>
            <a:ext cx="2202428" cy="1069545"/>
          </a:xfrm>
          <a:prstGeom prst="rect">
            <a:avLst/>
          </a:prstGeom>
          <a:gradFill>
            <a:gsLst>
              <a:gs pos="0">
                <a:schemeClr val="accent3">
                  <a:lumMod val="83000"/>
                </a:schemeClr>
              </a:gs>
              <a:gs pos="100000">
                <a:schemeClr val="accent3">
                  <a:lumMod val="84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8" name="Rounded Rectangle 50">
            <a:extLst>
              <a:ext uri="{FF2B5EF4-FFF2-40B4-BE49-F238E27FC236}">
                <a16:creationId xmlns:a16="http://schemas.microsoft.com/office/drawing/2014/main" xmlns="" id="{3A596D3C-4A14-472E-B931-4C3760B6F44D}"/>
              </a:ext>
            </a:extLst>
          </p:cNvPr>
          <p:cNvSpPr/>
          <p:nvPr/>
        </p:nvSpPr>
        <p:spPr>
          <a:xfrm>
            <a:off x="801279" y="5301463"/>
            <a:ext cx="9684641" cy="1175412"/>
          </a:xfrm>
          <a:prstGeom prst="roundRect">
            <a:avLst>
              <a:gd name="adj" fmla="val 5329"/>
            </a:avLst>
          </a:prstGeom>
          <a:solidFill>
            <a:schemeClr val="bg1"/>
          </a:solidFill>
          <a:ln>
            <a:noFill/>
          </a:ln>
          <a:effectLst>
            <a:outerShdw blurRad="635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9" name="Isosceles Triangle 3">
            <a:extLst>
              <a:ext uri="{FF2B5EF4-FFF2-40B4-BE49-F238E27FC236}">
                <a16:creationId xmlns:a16="http://schemas.microsoft.com/office/drawing/2014/main" xmlns="" id="{FE048B9E-C536-4814-A1BB-94BCFCA20A4D}"/>
              </a:ext>
            </a:extLst>
          </p:cNvPr>
          <p:cNvSpPr/>
          <p:nvPr/>
        </p:nvSpPr>
        <p:spPr>
          <a:xfrm rot="5400000">
            <a:off x="230745" y="5314212"/>
            <a:ext cx="1070443" cy="1143829"/>
          </a:xfrm>
          <a:custGeom>
            <a:avLst/>
            <a:gdLst/>
            <a:ahLst/>
            <a:cxnLst/>
            <a:rect l="l" t="t" r="r" b="b"/>
            <a:pathLst>
              <a:path w="1886866" h="2016224">
                <a:moveTo>
                  <a:pt x="943433" y="0"/>
                </a:moveTo>
                <a:lnTo>
                  <a:pt x="1886866" y="1584176"/>
                </a:lnTo>
                <a:cubicBezTo>
                  <a:pt x="1683465" y="1844743"/>
                  <a:pt x="1336825" y="2016224"/>
                  <a:pt x="943433" y="2016224"/>
                </a:cubicBezTo>
                <a:cubicBezTo>
                  <a:pt x="550041" y="2016224"/>
                  <a:pt x="203402" y="1844743"/>
                  <a:pt x="0" y="158417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0" name="Rounded Rectangle 9">
            <a:extLst>
              <a:ext uri="{FF2B5EF4-FFF2-40B4-BE49-F238E27FC236}">
                <a16:creationId xmlns:a16="http://schemas.microsoft.com/office/drawing/2014/main" xmlns="" id="{B7497254-31EE-4B91-B89E-FCA2478DCF85}"/>
              </a:ext>
            </a:extLst>
          </p:cNvPr>
          <p:cNvSpPr/>
          <p:nvPr/>
        </p:nvSpPr>
        <p:spPr>
          <a:xfrm>
            <a:off x="4276872" y="5294812"/>
            <a:ext cx="6209047" cy="1182063"/>
          </a:xfrm>
          <a:custGeom>
            <a:avLst/>
            <a:gdLst/>
            <a:ahLst/>
            <a:cxnLst/>
            <a:rect l="l" t="t" r="r" b="b"/>
            <a:pathLst>
              <a:path w="5264968" h="1008113">
                <a:moveTo>
                  <a:pt x="0" y="0"/>
                </a:moveTo>
                <a:lnTo>
                  <a:pt x="5211246" y="0"/>
                </a:lnTo>
                <a:cubicBezTo>
                  <a:pt x="5240916" y="0"/>
                  <a:pt x="5264968" y="24052"/>
                  <a:pt x="5264968" y="53722"/>
                </a:cubicBezTo>
                <a:lnTo>
                  <a:pt x="5264968" y="954391"/>
                </a:lnTo>
                <a:cubicBezTo>
                  <a:pt x="5264968" y="984061"/>
                  <a:pt x="5240916" y="1008113"/>
                  <a:pt x="5211246" y="1008113"/>
                </a:cubicBezTo>
                <a:lnTo>
                  <a:pt x="0" y="1008113"/>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63" name="TextBox 46">
            <a:extLst>
              <a:ext uri="{FF2B5EF4-FFF2-40B4-BE49-F238E27FC236}">
                <a16:creationId xmlns:a16="http://schemas.microsoft.com/office/drawing/2014/main" xmlns="" id="{0F946EA4-1F52-441B-A203-B2765BC97E89}"/>
              </a:ext>
            </a:extLst>
          </p:cNvPr>
          <p:cNvSpPr txBox="1"/>
          <p:nvPr/>
        </p:nvSpPr>
        <p:spPr>
          <a:xfrm>
            <a:off x="1506014" y="5439566"/>
            <a:ext cx="2550319" cy="276999"/>
          </a:xfrm>
          <a:prstGeom prst="rect">
            <a:avLst/>
          </a:prstGeom>
          <a:noFill/>
        </p:spPr>
        <p:txBody>
          <a:bodyPr wrap="square" lIns="108000" rIns="108000" rtlCol="0" anchor="ctr">
            <a:spAutoFit/>
          </a:bodyPr>
          <a:lstStyle/>
          <a:p>
            <a:r>
              <a:rPr lang="en-US" altLang="ko-KR" sz="1200" b="1" dirty="0" err="1">
                <a:solidFill>
                  <a:schemeClr val="tx1">
                    <a:lumMod val="65000"/>
                    <a:lumOff val="35000"/>
                  </a:schemeClr>
                </a:solidFill>
              </a:rPr>
              <a:t>Cesser</a:t>
            </a:r>
            <a:r>
              <a:rPr lang="en-US" altLang="ko-KR" sz="1200" b="1" dirty="0">
                <a:solidFill>
                  <a:schemeClr val="tx1">
                    <a:lumMod val="65000"/>
                    <a:lumOff val="35000"/>
                  </a:schemeClr>
                </a:solidFill>
              </a:rPr>
              <a:t> le </a:t>
            </a:r>
            <a:r>
              <a:rPr lang="en-US" altLang="ko-KR" sz="1200" b="1" dirty="0" err="1">
                <a:solidFill>
                  <a:schemeClr val="tx1">
                    <a:lumMod val="65000"/>
                    <a:lumOff val="35000"/>
                  </a:schemeClr>
                </a:solidFill>
              </a:rPr>
              <a:t>traitement</a:t>
            </a:r>
            <a:endParaRPr lang="ko-KR" altLang="en-US" sz="1200" b="1" dirty="0">
              <a:solidFill>
                <a:schemeClr val="tx1">
                  <a:lumMod val="65000"/>
                  <a:lumOff val="35000"/>
                </a:schemeClr>
              </a:solidFill>
            </a:endParaRPr>
          </a:p>
        </p:txBody>
      </p:sp>
      <p:sp>
        <p:nvSpPr>
          <p:cNvPr id="66" name="TextBox 49">
            <a:extLst>
              <a:ext uri="{FF2B5EF4-FFF2-40B4-BE49-F238E27FC236}">
                <a16:creationId xmlns:a16="http://schemas.microsoft.com/office/drawing/2014/main" xmlns="" id="{63D51972-F619-4C5D-847B-A163D3C541BD}"/>
              </a:ext>
            </a:extLst>
          </p:cNvPr>
          <p:cNvSpPr txBox="1"/>
          <p:nvPr/>
        </p:nvSpPr>
        <p:spPr>
          <a:xfrm>
            <a:off x="4276484" y="5325530"/>
            <a:ext cx="3123433" cy="626907"/>
          </a:xfrm>
          <a:prstGeom prst="rect">
            <a:avLst/>
          </a:prstGeom>
          <a:noFill/>
        </p:spPr>
        <p:txBody>
          <a:bodyPr wrap="square" lIns="108000" rIns="108000" rtlCol="0" anchor="ctr">
            <a:noAutofit/>
          </a:bodyPr>
          <a:lstStyle/>
          <a:p>
            <a:r>
              <a:rPr lang="fr-FR" altLang="ko-KR" sz="1200" b="1" dirty="0">
                <a:solidFill>
                  <a:schemeClr val="bg1"/>
                </a:solidFill>
              </a:rPr>
              <a:t>NAC débutée 4-24h post-ingestion unique</a:t>
            </a:r>
          </a:p>
        </p:txBody>
      </p:sp>
      <p:sp>
        <p:nvSpPr>
          <p:cNvPr id="69" name="TextBox 52">
            <a:extLst>
              <a:ext uri="{FF2B5EF4-FFF2-40B4-BE49-F238E27FC236}">
                <a16:creationId xmlns:a16="http://schemas.microsoft.com/office/drawing/2014/main" xmlns="" id="{B1C5BA41-0D3E-4B91-9130-27278310E04A}"/>
              </a:ext>
            </a:extLst>
          </p:cNvPr>
          <p:cNvSpPr txBox="1"/>
          <p:nvPr/>
        </p:nvSpPr>
        <p:spPr>
          <a:xfrm>
            <a:off x="7342180" y="5301463"/>
            <a:ext cx="3167813" cy="646331"/>
          </a:xfrm>
          <a:prstGeom prst="rect">
            <a:avLst/>
          </a:prstGeom>
          <a:noFill/>
        </p:spPr>
        <p:txBody>
          <a:bodyPr wrap="square" lIns="108000" rIns="108000" rtlCol="0">
            <a:spAutoFit/>
          </a:bodyPr>
          <a:lstStyle/>
          <a:p>
            <a:r>
              <a:rPr lang="fr-FR" altLang="ko-KR" sz="1200" b="1" dirty="0">
                <a:solidFill>
                  <a:schemeClr val="bg1"/>
                </a:solidFill>
              </a:rPr>
              <a:t>NAC débutée &gt; 24h post ingestion, ingestion échelonnée, ingestion supra-thérapeutique, heure d’ingestion inconnue </a:t>
            </a:r>
          </a:p>
        </p:txBody>
      </p:sp>
      <p:cxnSp>
        <p:nvCxnSpPr>
          <p:cNvPr id="73" name="Straight Connector 56">
            <a:extLst>
              <a:ext uri="{FF2B5EF4-FFF2-40B4-BE49-F238E27FC236}">
                <a16:creationId xmlns:a16="http://schemas.microsoft.com/office/drawing/2014/main" xmlns="" id="{60EA4E21-854C-43B9-892D-F974D2BAF9A2}"/>
              </a:ext>
            </a:extLst>
          </p:cNvPr>
          <p:cNvCxnSpPr>
            <a:cxnSpLocks/>
            <a:stCxn id="69" idx="1"/>
          </p:cNvCxnSpPr>
          <p:nvPr/>
        </p:nvCxnSpPr>
        <p:spPr>
          <a:xfrm>
            <a:off x="7342180" y="5624629"/>
            <a:ext cx="2" cy="651012"/>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13">
            <a:extLst>
              <a:ext uri="{FF2B5EF4-FFF2-40B4-BE49-F238E27FC236}">
                <a16:creationId xmlns:a16="http://schemas.microsoft.com/office/drawing/2014/main" xmlns="" id="{EB88B727-F1FF-450B-B3C8-8EFE1828E79A}"/>
              </a:ext>
            </a:extLst>
          </p:cNvPr>
          <p:cNvSpPr txBox="1"/>
          <p:nvPr/>
        </p:nvSpPr>
        <p:spPr>
          <a:xfrm>
            <a:off x="6964996" y="914997"/>
            <a:ext cx="4976690" cy="830997"/>
          </a:xfrm>
          <a:prstGeom prst="rect">
            <a:avLst/>
          </a:prstGeom>
          <a:noFill/>
        </p:spPr>
        <p:txBody>
          <a:bodyPr wrap="square" rtlCol="0">
            <a:spAutoFit/>
          </a:bodyPr>
          <a:lstStyle/>
          <a:p>
            <a:r>
              <a:rPr lang="fr-CA" sz="1600" dirty="0">
                <a:solidFill>
                  <a:schemeClr val="tx2"/>
                </a:solidFill>
              </a:rPr>
              <a:t>L’utilisation d’une feuille d’ordonnance </a:t>
            </a:r>
            <a:r>
              <a:rPr lang="fr-CA" sz="1600" dirty="0" err="1">
                <a:solidFill>
                  <a:schemeClr val="tx2"/>
                </a:solidFill>
              </a:rPr>
              <a:t>pré-rédigée</a:t>
            </a:r>
            <a:r>
              <a:rPr lang="fr-CA" sz="1600" dirty="0">
                <a:solidFill>
                  <a:schemeClr val="tx2"/>
                </a:solidFill>
              </a:rPr>
              <a:t> (FOPR) est fortement recommandée afin d’éviter des erreurs d’administration ou de posologie.</a:t>
            </a:r>
            <a:endParaRPr lang="fr-FR" sz="1600" dirty="0">
              <a:solidFill>
                <a:schemeClr val="tx2"/>
              </a:solidFill>
            </a:endParaRPr>
          </a:p>
        </p:txBody>
      </p:sp>
      <p:sp>
        <p:nvSpPr>
          <p:cNvPr id="17" name="Organigramme : Terminateur 16">
            <a:hlinkClick r:id="rId3" action="ppaction://hlinksldjump"/>
            <a:extLst>
              <a:ext uri="{FF2B5EF4-FFF2-40B4-BE49-F238E27FC236}">
                <a16:creationId xmlns:a16="http://schemas.microsoft.com/office/drawing/2014/main" xmlns="" id="{E0E0C796-8804-45FC-87E0-661AB30FFCD6}"/>
              </a:ext>
            </a:extLst>
          </p:cNvPr>
          <p:cNvSpPr/>
          <p:nvPr/>
        </p:nvSpPr>
        <p:spPr>
          <a:xfrm>
            <a:off x="5147664" y="5941547"/>
            <a:ext cx="1401098" cy="483096"/>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ltLang="ko-KR" sz="1200" b="1" dirty="0">
                <a:solidFill>
                  <a:schemeClr val="bg1"/>
                </a:solidFill>
              </a:rPr>
              <a:t>Voir les critères</a:t>
            </a:r>
          </a:p>
        </p:txBody>
      </p:sp>
      <p:sp>
        <p:nvSpPr>
          <p:cNvPr id="78" name="Organigramme : Terminateur 77">
            <a:hlinkClick r:id="rId4" action="ppaction://hlinksldjump"/>
            <a:extLst>
              <a:ext uri="{FF2B5EF4-FFF2-40B4-BE49-F238E27FC236}">
                <a16:creationId xmlns:a16="http://schemas.microsoft.com/office/drawing/2014/main" xmlns="" id="{858803E8-6A3F-4416-8769-8C34DB4801B0}"/>
              </a:ext>
            </a:extLst>
          </p:cNvPr>
          <p:cNvSpPr/>
          <p:nvPr/>
        </p:nvSpPr>
        <p:spPr>
          <a:xfrm>
            <a:off x="8219294" y="5941547"/>
            <a:ext cx="1401098" cy="483096"/>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ltLang="ko-KR" sz="1200" b="1" dirty="0">
                <a:solidFill>
                  <a:schemeClr val="bg1"/>
                </a:solidFill>
              </a:rPr>
              <a:t>Voir les critères</a:t>
            </a:r>
          </a:p>
        </p:txBody>
      </p:sp>
      <p:sp>
        <p:nvSpPr>
          <p:cNvPr id="79" name="TextBox 7">
            <a:extLst>
              <a:ext uri="{FF2B5EF4-FFF2-40B4-BE49-F238E27FC236}">
                <a16:creationId xmlns:a16="http://schemas.microsoft.com/office/drawing/2014/main" xmlns="" id="{B2B69C6F-30C3-45B6-A4AF-95C18D7F3B7B}"/>
              </a:ext>
            </a:extLst>
          </p:cNvPr>
          <p:cNvSpPr txBox="1"/>
          <p:nvPr/>
        </p:nvSpPr>
        <p:spPr>
          <a:xfrm>
            <a:off x="1528224" y="5720257"/>
            <a:ext cx="2723384" cy="646331"/>
          </a:xfrm>
          <a:prstGeom prst="rect">
            <a:avLst/>
          </a:prstGeom>
          <a:noFill/>
        </p:spPr>
        <p:txBody>
          <a:bodyPr wrap="square" rtlCol="0" anchor="ctr">
            <a:spAutoFit/>
          </a:bodyPr>
          <a:lstStyle/>
          <a:p>
            <a:r>
              <a:rPr lang="fr-FR" sz="1200" dirty="0"/>
              <a:t>[APAP] &lt; 66 </a:t>
            </a:r>
            <a:r>
              <a:rPr lang="fr-FR" sz="1200" dirty="0" err="1"/>
              <a:t>mcmol</a:t>
            </a:r>
            <a:r>
              <a:rPr lang="fr-FR" sz="1200" dirty="0"/>
              <a:t>/L</a:t>
            </a:r>
          </a:p>
          <a:p>
            <a:r>
              <a:rPr lang="fr-FR" sz="1200" dirty="0"/>
              <a:t>et AST/ALT anormales mais à la baisse</a:t>
            </a:r>
          </a:p>
          <a:p>
            <a:r>
              <a:rPr lang="fr-FR" sz="1200" dirty="0"/>
              <a:t>et RNI &lt; 2 ou amélioré d’au moins 25%</a:t>
            </a:r>
          </a:p>
        </p:txBody>
      </p:sp>
      <p:grpSp>
        <p:nvGrpSpPr>
          <p:cNvPr id="80" name="Group 9">
            <a:extLst>
              <a:ext uri="{FF2B5EF4-FFF2-40B4-BE49-F238E27FC236}">
                <a16:creationId xmlns:a16="http://schemas.microsoft.com/office/drawing/2014/main" xmlns="" id="{7D710891-737A-4793-9CE3-B9B622680A58}"/>
              </a:ext>
            </a:extLst>
          </p:cNvPr>
          <p:cNvGrpSpPr/>
          <p:nvPr/>
        </p:nvGrpSpPr>
        <p:grpSpPr>
          <a:xfrm>
            <a:off x="7348633" y="2500028"/>
            <a:ext cx="3137284" cy="766215"/>
            <a:chOff x="4139952" y="1998365"/>
            <a:chExt cx="1444595" cy="772451"/>
          </a:xfrm>
        </p:grpSpPr>
        <p:sp>
          <p:nvSpPr>
            <p:cNvPr id="81" name="TextBox 10">
              <a:extLst>
                <a:ext uri="{FF2B5EF4-FFF2-40B4-BE49-F238E27FC236}">
                  <a16:creationId xmlns:a16="http://schemas.microsoft.com/office/drawing/2014/main" xmlns="" id="{F7F042A8-DBE9-4792-9347-7625F58C0DE9}"/>
                </a:ext>
              </a:extLst>
            </p:cNvPr>
            <p:cNvSpPr txBox="1"/>
            <p:nvPr/>
          </p:nvSpPr>
          <p:spPr>
            <a:xfrm>
              <a:off x="4165252" y="2216477"/>
              <a:ext cx="1338098" cy="554339"/>
            </a:xfrm>
            <a:prstGeom prst="rect">
              <a:avLst/>
            </a:prstGeom>
            <a:noFill/>
          </p:spPr>
          <p:txBody>
            <a:bodyPr wrap="square" rtlCol="0">
              <a:spAutoFit/>
            </a:bodyPr>
            <a:lstStyle/>
            <a:p>
              <a:r>
                <a:rPr lang="fr-FR" sz="1200" dirty="0">
                  <a:solidFill>
                    <a:schemeClr val="bg1"/>
                  </a:solidFill>
                </a:rPr>
                <a:t>Aucune information ne suggère de modifier la dose pour un usage à court terme.</a:t>
              </a:r>
            </a:p>
          </p:txBody>
        </p:sp>
        <p:sp>
          <p:nvSpPr>
            <p:cNvPr id="82" name="TextBox 11">
              <a:extLst>
                <a:ext uri="{FF2B5EF4-FFF2-40B4-BE49-F238E27FC236}">
                  <a16:creationId xmlns:a16="http://schemas.microsoft.com/office/drawing/2014/main" xmlns="" id="{B4E845AA-1EC3-45FD-92A1-6FA9FF3E3B08}"/>
                </a:ext>
              </a:extLst>
            </p:cNvPr>
            <p:cNvSpPr txBox="1"/>
            <p:nvPr/>
          </p:nvSpPr>
          <p:spPr>
            <a:xfrm>
              <a:off x="4139952" y="1998365"/>
              <a:ext cx="1444595" cy="237574"/>
            </a:xfrm>
            <a:prstGeom prst="rect">
              <a:avLst/>
            </a:prstGeom>
            <a:noFill/>
          </p:spPr>
          <p:txBody>
            <a:bodyPr wrap="square" lIns="108000" rIns="108000" rtlCol="0">
              <a:spAutoFit/>
            </a:bodyPr>
            <a:lstStyle/>
            <a:p>
              <a:r>
                <a:rPr lang="en-US" altLang="ko-KR" sz="1200" b="1" dirty="0" err="1">
                  <a:solidFill>
                    <a:schemeClr val="bg1"/>
                  </a:solidFill>
                </a:rPr>
                <a:t>Insuffisance</a:t>
              </a:r>
              <a:r>
                <a:rPr lang="en-US" altLang="ko-KR" sz="1200" b="1" dirty="0">
                  <a:solidFill>
                    <a:schemeClr val="bg1"/>
                  </a:solidFill>
                </a:rPr>
                <a:t> </a:t>
              </a:r>
              <a:r>
                <a:rPr lang="en-US" altLang="ko-KR" sz="1200" b="1" dirty="0" err="1">
                  <a:solidFill>
                    <a:schemeClr val="bg1"/>
                  </a:solidFill>
                </a:rPr>
                <a:t>rénale</a:t>
              </a:r>
              <a:r>
                <a:rPr lang="en-US" altLang="ko-KR" sz="1200" b="1" dirty="0">
                  <a:solidFill>
                    <a:schemeClr val="bg1"/>
                  </a:solidFill>
                </a:rPr>
                <a:t>, </a:t>
              </a:r>
              <a:r>
                <a:rPr lang="en-US" altLang="ko-KR" sz="1200" b="1" dirty="0" err="1">
                  <a:solidFill>
                    <a:schemeClr val="bg1"/>
                  </a:solidFill>
                </a:rPr>
                <a:t>insuffisance</a:t>
              </a:r>
              <a:r>
                <a:rPr lang="en-US" altLang="ko-KR" sz="1200" b="1" dirty="0">
                  <a:solidFill>
                    <a:schemeClr val="bg1"/>
                  </a:solidFill>
                </a:rPr>
                <a:t> </a:t>
              </a:r>
              <a:r>
                <a:rPr lang="en-US" altLang="ko-KR" sz="1200" b="1" dirty="0" err="1">
                  <a:solidFill>
                    <a:schemeClr val="bg1"/>
                  </a:solidFill>
                </a:rPr>
                <a:t>hépatique</a:t>
              </a:r>
              <a:endParaRPr lang="ko-KR" altLang="en-US" sz="1200" b="1" dirty="0">
                <a:solidFill>
                  <a:schemeClr val="bg1"/>
                </a:solidFill>
              </a:endParaRPr>
            </a:p>
          </p:txBody>
        </p:sp>
      </p:grpSp>
      <p:grpSp>
        <p:nvGrpSpPr>
          <p:cNvPr id="83" name="Groupe 82">
            <a:extLst>
              <a:ext uri="{FF2B5EF4-FFF2-40B4-BE49-F238E27FC236}">
                <a16:creationId xmlns:a16="http://schemas.microsoft.com/office/drawing/2014/main" xmlns="" id="{00672B9D-D6D2-49B1-A226-95F39CA02B7E}"/>
              </a:ext>
            </a:extLst>
          </p:cNvPr>
          <p:cNvGrpSpPr/>
          <p:nvPr/>
        </p:nvGrpSpPr>
        <p:grpSpPr>
          <a:xfrm>
            <a:off x="10510796" y="5783510"/>
            <a:ext cx="1773810" cy="974500"/>
            <a:chOff x="9973649" y="5488411"/>
            <a:chExt cx="2310957" cy="1269599"/>
          </a:xfrm>
        </p:grpSpPr>
        <p:pic>
          <p:nvPicPr>
            <p:cNvPr id="84" name="Graphique 83" descr="Cercle avec flèche droite ">
              <a:hlinkClick r:id="rId5" action="ppaction://hlinksldjump"/>
              <a:extLst>
                <a:ext uri="{FF2B5EF4-FFF2-40B4-BE49-F238E27FC236}">
                  <a16:creationId xmlns:a16="http://schemas.microsoft.com/office/drawing/2014/main" xmlns="" id="{A1DF6189-97E0-4439-AD1E-F5238BC9A42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159387" y="5843610"/>
              <a:ext cx="914400" cy="914400"/>
            </a:xfrm>
            <a:prstGeom prst="rect">
              <a:avLst/>
            </a:prstGeom>
          </p:spPr>
        </p:pic>
        <p:sp>
          <p:nvSpPr>
            <p:cNvPr id="85" name="ZoneTexte 84">
              <a:hlinkClick r:id="rId5" action="ppaction://hlinksldjump"/>
              <a:extLst>
                <a:ext uri="{FF2B5EF4-FFF2-40B4-BE49-F238E27FC236}">
                  <a16:creationId xmlns:a16="http://schemas.microsoft.com/office/drawing/2014/main" xmlns="" id="{58C84C6C-87C4-4827-9064-E0CA4C62ECD0}"/>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86" name="Graphique 85" descr="Liste">
              <a:hlinkClick r:id="rId8" action="ppaction://hlinksldjump"/>
              <a:extLst>
                <a:ext uri="{FF2B5EF4-FFF2-40B4-BE49-F238E27FC236}">
                  <a16:creationId xmlns:a16="http://schemas.microsoft.com/office/drawing/2014/main" xmlns="" id="{B163CEBE-32F7-427B-97FE-E2D2F0529B25}"/>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184468" y="5841397"/>
              <a:ext cx="914400" cy="914400"/>
            </a:xfrm>
            <a:prstGeom prst="rect">
              <a:avLst/>
            </a:prstGeom>
          </p:spPr>
        </p:pic>
        <p:sp>
          <p:nvSpPr>
            <p:cNvPr id="87" name="ZoneTexte 86">
              <a:hlinkClick r:id="rId8" action="ppaction://hlinksldjump"/>
              <a:extLst>
                <a:ext uri="{FF2B5EF4-FFF2-40B4-BE49-F238E27FC236}">
                  <a16:creationId xmlns:a16="http://schemas.microsoft.com/office/drawing/2014/main" xmlns="" id="{C0162E32-3E30-48B2-BA6E-FA04BF2875F6}"/>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8209540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3774BC-6674-4ED4-875B-998F8D3E277F}"/>
              </a:ext>
            </a:extLst>
          </p:cNvPr>
          <p:cNvSpPr>
            <a:spLocks noGrp="1"/>
          </p:cNvSpPr>
          <p:nvPr>
            <p:ph type="title"/>
          </p:nvPr>
        </p:nvSpPr>
        <p:spPr/>
        <p:txBody>
          <a:bodyPr/>
          <a:lstStyle/>
          <a:p>
            <a:r>
              <a:rPr lang="fr-FR" dirty="0">
                <a:solidFill>
                  <a:schemeClr val="tx2"/>
                </a:solidFill>
              </a:rPr>
              <a:t>Fin de traitement – NAC débutée 4-24h post-ingestion</a:t>
            </a:r>
          </a:p>
        </p:txBody>
      </p:sp>
      <p:pic>
        <p:nvPicPr>
          <p:cNvPr id="11" name="Image 10">
            <a:extLst>
              <a:ext uri="{FF2B5EF4-FFF2-40B4-BE49-F238E27FC236}">
                <a16:creationId xmlns:a16="http://schemas.microsoft.com/office/drawing/2014/main" xmlns="" id="{393030C2-4890-4BEC-81F7-D8FB77B9DBA1}"/>
              </a:ext>
            </a:extLst>
          </p:cNvPr>
          <p:cNvPicPr>
            <a:picLocks noChangeAspect="1"/>
          </p:cNvPicPr>
          <p:nvPr/>
        </p:nvPicPr>
        <p:blipFill>
          <a:blip r:embed="rId2">
            <a:lum bright="70000" contrast="-70000"/>
          </a:blip>
          <a:srcRect/>
          <a:stretch/>
        </p:blipFill>
        <p:spPr>
          <a:xfrm>
            <a:off x="357492" y="799343"/>
            <a:ext cx="988708" cy="988708"/>
          </a:xfrm>
          <a:prstGeom prst="rect">
            <a:avLst/>
          </a:prstGeom>
        </p:spPr>
      </p:pic>
      <p:sp>
        <p:nvSpPr>
          <p:cNvPr id="12" name="Rectangle : coins arrondis 4">
            <a:extLst>
              <a:ext uri="{FF2B5EF4-FFF2-40B4-BE49-F238E27FC236}">
                <a16:creationId xmlns:a16="http://schemas.microsoft.com/office/drawing/2014/main" xmlns="" id="{D4B784C3-C559-4147-B416-9B1F4EF78BF6}"/>
              </a:ext>
            </a:extLst>
          </p:cNvPr>
          <p:cNvSpPr txBox="1"/>
          <p:nvPr/>
        </p:nvSpPr>
        <p:spPr>
          <a:xfrm>
            <a:off x="10163502" y="4293277"/>
            <a:ext cx="1908000" cy="149948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CA" sz="1600" kern="1200" dirty="0">
                <a:solidFill>
                  <a:schemeClr val="bg1"/>
                </a:solidFill>
              </a:rPr>
              <a:t>Cesser lorsque l’hépatotoxicité est améliorée (amélioration de 25% du RNI et AST/ALT à la baisse).</a:t>
            </a:r>
            <a:endParaRPr lang="fr-FR" sz="1600" kern="1200" dirty="0">
              <a:solidFill>
                <a:schemeClr val="bg1"/>
              </a:solidFill>
            </a:endParaRPr>
          </a:p>
        </p:txBody>
      </p:sp>
      <p:grpSp>
        <p:nvGrpSpPr>
          <p:cNvPr id="13" name="Groupe 12">
            <a:extLst>
              <a:ext uri="{FF2B5EF4-FFF2-40B4-BE49-F238E27FC236}">
                <a16:creationId xmlns:a16="http://schemas.microsoft.com/office/drawing/2014/main" xmlns="" id="{6FA0036E-7A9F-42CE-8600-F64BD36CFEEC}"/>
              </a:ext>
            </a:extLst>
          </p:cNvPr>
          <p:cNvGrpSpPr/>
          <p:nvPr/>
        </p:nvGrpSpPr>
        <p:grpSpPr>
          <a:xfrm>
            <a:off x="120498" y="3063242"/>
            <a:ext cx="1908000" cy="724310"/>
            <a:chOff x="261431" y="730482"/>
            <a:chExt cx="1942669" cy="724310"/>
          </a:xfrm>
        </p:grpSpPr>
        <p:sp>
          <p:nvSpPr>
            <p:cNvPr id="41" name="Rectangle : coins arrondis 40">
              <a:extLst>
                <a:ext uri="{FF2B5EF4-FFF2-40B4-BE49-F238E27FC236}">
                  <a16:creationId xmlns:a16="http://schemas.microsoft.com/office/drawing/2014/main" xmlns="" id="{0A08D919-98DB-4E5D-8AAC-2A5A9B61ED4E}"/>
                </a:ext>
              </a:extLst>
            </p:cNvPr>
            <p:cNvSpPr/>
            <p:nvPr/>
          </p:nvSpPr>
          <p:spPr>
            <a:xfrm>
              <a:off x="261431" y="730482"/>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 coins arrondis 4">
              <a:extLst>
                <a:ext uri="{FF2B5EF4-FFF2-40B4-BE49-F238E27FC236}">
                  <a16:creationId xmlns:a16="http://schemas.microsoft.com/office/drawing/2014/main" xmlns="" id="{F06A45B4-FA77-46EF-8789-A1D64A55EEDF}"/>
                </a:ext>
              </a:extLst>
            </p:cNvPr>
            <p:cNvSpPr txBox="1"/>
            <p:nvPr/>
          </p:nvSpPr>
          <p:spPr>
            <a:xfrm>
              <a:off x="296795" y="765846"/>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FR" sz="1200" kern="1200" dirty="0"/>
                <a:t>Dosage non hépatotoxique selon le nomogramme de </a:t>
              </a:r>
              <a:r>
                <a:rPr lang="fr-FR" sz="1200" kern="1200" dirty="0" err="1"/>
                <a:t>Rumack</a:t>
              </a:r>
              <a:r>
                <a:rPr lang="fr-FR" sz="1200" kern="1200" dirty="0"/>
                <a:t>-Matthew</a:t>
              </a:r>
            </a:p>
          </p:txBody>
        </p:sp>
      </p:grpSp>
      <p:sp>
        <p:nvSpPr>
          <p:cNvPr id="40" name="ZoneTexte 39">
            <a:extLst>
              <a:ext uri="{FF2B5EF4-FFF2-40B4-BE49-F238E27FC236}">
                <a16:creationId xmlns:a16="http://schemas.microsoft.com/office/drawing/2014/main" xmlns="" id="{26C1ED2C-D0D1-4122-A5DA-5CA8F04F223E}"/>
              </a:ext>
            </a:extLst>
          </p:cNvPr>
          <p:cNvSpPr txBox="1"/>
          <p:nvPr/>
        </p:nvSpPr>
        <p:spPr>
          <a:xfrm>
            <a:off x="120498" y="4750310"/>
            <a:ext cx="1908000" cy="585419"/>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fr-FR" sz="1600" kern="1200" dirty="0"/>
              <a:t>Cesser immédiatement</a:t>
            </a:r>
          </a:p>
        </p:txBody>
      </p:sp>
      <p:grpSp>
        <p:nvGrpSpPr>
          <p:cNvPr id="15" name="Groupe 14">
            <a:extLst>
              <a:ext uri="{FF2B5EF4-FFF2-40B4-BE49-F238E27FC236}">
                <a16:creationId xmlns:a16="http://schemas.microsoft.com/office/drawing/2014/main" xmlns="" id="{7E039A4C-772D-4B5B-8276-1D13C7E326F4}"/>
              </a:ext>
            </a:extLst>
          </p:cNvPr>
          <p:cNvGrpSpPr/>
          <p:nvPr/>
        </p:nvGrpSpPr>
        <p:grpSpPr>
          <a:xfrm>
            <a:off x="2129099" y="3063242"/>
            <a:ext cx="1908000" cy="724310"/>
            <a:chOff x="2293829" y="1544121"/>
            <a:chExt cx="1942669" cy="724310"/>
          </a:xfrm>
        </p:grpSpPr>
        <p:sp>
          <p:nvSpPr>
            <p:cNvPr id="37" name="Rectangle : coins arrondis 36">
              <a:extLst>
                <a:ext uri="{FF2B5EF4-FFF2-40B4-BE49-F238E27FC236}">
                  <a16:creationId xmlns:a16="http://schemas.microsoft.com/office/drawing/2014/main" xmlns="" id="{1FD28C8B-8CF5-4E7A-B449-743D4FE64184}"/>
                </a:ext>
              </a:extLst>
            </p:cNvPr>
            <p:cNvSpPr/>
            <p:nvPr/>
          </p:nvSpPr>
          <p:spPr>
            <a:xfrm>
              <a:off x="2293829" y="1544121"/>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 coins arrondis 8">
              <a:extLst>
                <a:ext uri="{FF2B5EF4-FFF2-40B4-BE49-F238E27FC236}">
                  <a16:creationId xmlns:a16="http://schemas.microsoft.com/office/drawing/2014/main" xmlns="" id="{008BE357-82D7-4D4E-BB32-89A325E23C0D}"/>
                </a:ext>
              </a:extLst>
            </p:cNvPr>
            <p:cNvSpPr txBox="1"/>
            <p:nvPr/>
          </p:nvSpPr>
          <p:spPr>
            <a:xfrm>
              <a:off x="2329193" y="1579485"/>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[APAP] </a:t>
              </a:r>
              <a:r>
                <a:rPr lang="fr-CA" sz="1200" kern="1200" dirty="0">
                  <a:latin typeface="Calibri" panose="020F0502020204030204" pitchFamily="34" charset="0"/>
                  <a:cs typeface="Calibri" panose="020F0502020204030204" pitchFamily="34" charset="0"/>
                </a:rPr>
                <a:t>&lt; </a:t>
              </a:r>
              <a:r>
                <a:rPr lang="fr-CA" sz="1200" kern="1200" dirty="0"/>
                <a:t>66 </a:t>
              </a:r>
              <a:r>
                <a:rPr lang="fr-CA" sz="1200" kern="1200" dirty="0" err="1"/>
                <a:t>mcmol</a:t>
              </a:r>
              <a:r>
                <a:rPr lang="fr-CA" sz="1200" kern="1200" dirty="0"/>
                <a:t>/L, AST/ALT normales et</a:t>
              </a:r>
              <a:br>
                <a:rPr lang="fr-CA" sz="1200" kern="1200" dirty="0"/>
              </a:br>
              <a:r>
                <a:rPr lang="fr-CA" sz="1200" kern="1200" dirty="0"/>
                <a:t> RNI </a:t>
              </a:r>
              <a:r>
                <a:rPr lang="fr-CA" sz="1200" kern="1200" dirty="0">
                  <a:latin typeface="Calibri" panose="020F0502020204030204" pitchFamily="34" charset="0"/>
                  <a:cs typeface="Calibri" panose="020F0502020204030204" pitchFamily="34" charset="0"/>
                </a:rPr>
                <a:t>&lt; </a:t>
              </a:r>
              <a:r>
                <a:rPr lang="fr-CA" sz="1200" kern="1200" dirty="0"/>
                <a:t>2 ou amélioré d’au moins 25%</a:t>
              </a:r>
              <a:endParaRPr lang="fr-FR" sz="1200" kern="1200" dirty="0"/>
            </a:p>
          </p:txBody>
        </p:sp>
      </p:grpSp>
      <p:sp>
        <p:nvSpPr>
          <p:cNvPr id="36" name="ZoneTexte 35">
            <a:extLst>
              <a:ext uri="{FF2B5EF4-FFF2-40B4-BE49-F238E27FC236}">
                <a16:creationId xmlns:a16="http://schemas.microsoft.com/office/drawing/2014/main" xmlns="" id="{101CA987-F23A-4E0B-A89F-2F82833689E3}"/>
              </a:ext>
            </a:extLst>
          </p:cNvPr>
          <p:cNvSpPr txBox="1"/>
          <p:nvPr/>
        </p:nvSpPr>
        <p:spPr>
          <a:xfrm>
            <a:off x="2137646" y="4750310"/>
            <a:ext cx="3908054" cy="585419"/>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ctr" defTabSz="711200">
              <a:lnSpc>
                <a:spcPct val="90000"/>
              </a:lnSpc>
              <a:spcBef>
                <a:spcPct val="0"/>
              </a:spcBef>
              <a:spcAft>
                <a:spcPct val="15000"/>
              </a:spcAft>
            </a:pPr>
            <a:r>
              <a:rPr lang="fr-FR" sz="1600" kern="1200" dirty="0"/>
              <a:t>Cesser à la fin de la perfusion de 21h</a:t>
            </a:r>
          </a:p>
        </p:txBody>
      </p:sp>
      <p:grpSp>
        <p:nvGrpSpPr>
          <p:cNvPr id="17" name="Groupe 16">
            <a:extLst>
              <a:ext uri="{FF2B5EF4-FFF2-40B4-BE49-F238E27FC236}">
                <a16:creationId xmlns:a16="http://schemas.microsoft.com/office/drawing/2014/main" xmlns="" id="{8471C186-36B2-4366-A45E-E6101ABFD817}"/>
              </a:ext>
            </a:extLst>
          </p:cNvPr>
          <p:cNvGrpSpPr/>
          <p:nvPr/>
        </p:nvGrpSpPr>
        <p:grpSpPr>
          <a:xfrm>
            <a:off x="4137700" y="3063242"/>
            <a:ext cx="1908000" cy="724310"/>
            <a:chOff x="4326227" y="2357761"/>
            <a:chExt cx="1942669" cy="724310"/>
          </a:xfrm>
        </p:grpSpPr>
        <p:sp>
          <p:nvSpPr>
            <p:cNvPr id="33" name="Rectangle : coins arrondis 32">
              <a:extLst>
                <a:ext uri="{FF2B5EF4-FFF2-40B4-BE49-F238E27FC236}">
                  <a16:creationId xmlns:a16="http://schemas.microsoft.com/office/drawing/2014/main" xmlns="" id="{135E2B50-AE26-47A2-8980-ACA137E0A171}"/>
                </a:ext>
              </a:extLst>
            </p:cNvPr>
            <p:cNvSpPr/>
            <p:nvPr/>
          </p:nvSpPr>
          <p:spPr>
            <a:xfrm>
              <a:off x="4326227" y="2357761"/>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 coins arrondis 12">
              <a:extLst>
                <a:ext uri="{FF2B5EF4-FFF2-40B4-BE49-F238E27FC236}">
                  <a16:creationId xmlns:a16="http://schemas.microsoft.com/office/drawing/2014/main" xmlns="" id="{3167EE62-C8DF-4FBE-BA20-D080027718E5}"/>
                </a:ext>
              </a:extLst>
            </p:cNvPr>
            <p:cNvSpPr txBox="1"/>
            <p:nvPr/>
          </p:nvSpPr>
          <p:spPr>
            <a:xfrm>
              <a:off x="4361591" y="2393125"/>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pPr>
              <a:r>
                <a:rPr lang="fr-CA" sz="1200" kern="1200" dirty="0"/>
                <a:t>[APAP] </a:t>
              </a:r>
              <a:r>
                <a:rPr lang="fr-CA" sz="1200" kern="1200" dirty="0">
                  <a:latin typeface="Calibri" panose="020F0502020204030204" pitchFamily="34" charset="0"/>
                  <a:cs typeface="Calibri" panose="020F0502020204030204" pitchFamily="34" charset="0"/>
                </a:rPr>
                <a:t>&lt; </a:t>
              </a:r>
              <a:r>
                <a:rPr lang="fr-CA" sz="1200" kern="1200" dirty="0"/>
                <a:t>66 </a:t>
              </a:r>
              <a:r>
                <a:rPr lang="fr-CA" sz="1200" kern="1200" dirty="0" err="1"/>
                <a:t>mcmol</a:t>
              </a:r>
              <a:r>
                <a:rPr lang="fr-CA" sz="1200" kern="1200" dirty="0"/>
                <a:t>/L, AST/ALT anormales mais à la baisse et RNI </a:t>
              </a:r>
              <a:r>
                <a:rPr lang="fr-CA" sz="1200" kern="1200" dirty="0">
                  <a:latin typeface="Calibri" panose="020F0502020204030204" pitchFamily="34" charset="0"/>
                  <a:cs typeface="Calibri" panose="020F0502020204030204" pitchFamily="34" charset="0"/>
                </a:rPr>
                <a:t>&lt; </a:t>
              </a:r>
              <a:r>
                <a:rPr lang="fr-CA" sz="1200" kern="1200" dirty="0"/>
                <a:t>2 ou amélioré d’au moins 25%</a:t>
              </a:r>
              <a:endParaRPr lang="fr-FR" sz="1200" kern="1200" dirty="0"/>
            </a:p>
          </p:txBody>
        </p:sp>
      </p:grpSp>
      <p:grpSp>
        <p:nvGrpSpPr>
          <p:cNvPr id="19" name="Groupe 18">
            <a:extLst>
              <a:ext uri="{FF2B5EF4-FFF2-40B4-BE49-F238E27FC236}">
                <a16:creationId xmlns:a16="http://schemas.microsoft.com/office/drawing/2014/main" xmlns="" id="{908A2300-ED81-41FE-84BA-CFBA4D2EA426}"/>
              </a:ext>
            </a:extLst>
          </p:cNvPr>
          <p:cNvGrpSpPr/>
          <p:nvPr/>
        </p:nvGrpSpPr>
        <p:grpSpPr>
          <a:xfrm>
            <a:off x="6146301" y="3063242"/>
            <a:ext cx="1908000" cy="724310"/>
            <a:chOff x="6358625" y="3171400"/>
            <a:chExt cx="1942669" cy="724310"/>
          </a:xfrm>
        </p:grpSpPr>
        <p:sp>
          <p:nvSpPr>
            <p:cNvPr id="29" name="Rectangle : coins arrondis 28">
              <a:extLst>
                <a:ext uri="{FF2B5EF4-FFF2-40B4-BE49-F238E27FC236}">
                  <a16:creationId xmlns:a16="http://schemas.microsoft.com/office/drawing/2014/main" xmlns="" id="{01F5CF77-9A2C-4045-B6EF-8AAD6FC06AFA}"/>
                </a:ext>
              </a:extLst>
            </p:cNvPr>
            <p:cNvSpPr/>
            <p:nvPr/>
          </p:nvSpPr>
          <p:spPr>
            <a:xfrm>
              <a:off x="6358625" y="3171400"/>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 coins arrondis 16">
              <a:extLst>
                <a:ext uri="{FF2B5EF4-FFF2-40B4-BE49-F238E27FC236}">
                  <a16:creationId xmlns:a16="http://schemas.microsoft.com/office/drawing/2014/main" xmlns="" id="{9CA2F3C5-8F77-41CD-8CCF-6AE6EFBD2353}"/>
                </a:ext>
              </a:extLst>
            </p:cNvPr>
            <p:cNvSpPr txBox="1"/>
            <p:nvPr/>
          </p:nvSpPr>
          <p:spPr>
            <a:xfrm>
              <a:off x="6393989" y="3206764"/>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pPr>
              <a:r>
                <a:rPr lang="fr-CA" sz="1200" kern="1200" dirty="0"/>
                <a:t>Si les critères de fin de traitement ne sont pas rencontrés</a:t>
              </a:r>
              <a:endParaRPr lang="fr-FR" sz="1200" kern="1200" dirty="0"/>
            </a:p>
          </p:txBody>
        </p:sp>
      </p:grpSp>
      <p:grpSp>
        <p:nvGrpSpPr>
          <p:cNvPr id="20" name="Groupe 19">
            <a:extLst>
              <a:ext uri="{FF2B5EF4-FFF2-40B4-BE49-F238E27FC236}">
                <a16:creationId xmlns:a16="http://schemas.microsoft.com/office/drawing/2014/main" xmlns="" id="{B24B0F72-23B6-4AAB-8A0E-F0E6CBFBB959}"/>
              </a:ext>
            </a:extLst>
          </p:cNvPr>
          <p:cNvGrpSpPr/>
          <p:nvPr/>
        </p:nvGrpSpPr>
        <p:grpSpPr>
          <a:xfrm>
            <a:off x="6146301" y="4411864"/>
            <a:ext cx="1873267" cy="1262311"/>
            <a:chOff x="8148337" y="3252961"/>
            <a:chExt cx="4234162" cy="585419"/>
          </a:xfrm>
          <a:noFill/>
        </p:grpSpPr>
        <p:sp>
          <p:nvSpPr>
            <p:cNvPr id="27" name="Rectangle 26">
              <a:extLst>
                <a:ext uri="{FF2B5EF4-FFF2-40B4-BE49-F238E27FC236}">
                  <a16:creationId xmlns:a16="http://schemas.microsoft.com/office/drawing/2014/main" xmlns="" id="{F7A724E3-D2EA-48A2-B1B3-6E74186515BF}"/>
                </a:ext>
              </a:extLst>
            </p:cNvPr>
            <p:cNvSpPr/>
            <p:nvPr/>
          </p:nvSpPr>
          <p:spPr>
            <a:xfrm>
              <a:off x="8148337" y="3252961"/>
              <a:ext cx="4234162" cy="585419"/>
            </a:xfrm>
            <a:prstGeom prst="rect">
              <a:avLst/>
            </a:prstGeom>
          </p:spPr>
          <p:style>
            <a:lnRef idx="1">
              <a:schemeClr val="accent2"/>
            </a:lnRef>
            <a:fillRef idx="3">
              <a:schemeClr val="accent2"/>
            </a:fillRef>
            <a:effectRef idx="2">
              <a:schemeClr val="accent2"/>
            </a:effectRef>
            <a:fontRef idx="minor">
              <a:schemeClr val="lt1"/>
            </a:fontRef>
          </p:style>
        </p:sp>
        <p:sp>
          <p:nvSpPr>
            <p:cNvPr id="28" name="ZoneTexte 27">
              <a:extLst>
                <a:ext uri="{FF2B5EF4-FFF2-40B4-BE49-F238E27FC236}">
                  <a16:creationId xmlns:a16="http://schemas.microsoft.com/office/drawing/2014/main" xmlns="" id="{352A07A8-2640-4D6F-A732-44E89F7E6A5B}"/>
                </a:ext>
              </a:extLst>
            </p:cNvPr>
            <p:cNvSpPr txBox="1"/>
            <p:nvPr/>
          </p:nvSpPr>
          <p:spPr>
            <a:xfrm>
              <a:off x="8148337" y="3252961"/>
              <a:ext cx="4234162" cy="585419"/>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buSzPts val="1000"/>
              </a:pPr>
              <a:r>
                <a:rPr lang="fr-CA" sz="1600" kern="1200" dirty="0"/>
                <a:t>Poursuivre la 2</a:t>
              </a:r>
              <a:r>
                <a:rPr lang="fr-CA" sz="1600" kern="1200" baseline="30000" dirty="0"/>
                <a:t>e</a:t>
              </a:r>
              <a:r>
                <a:rPr lang="fr-CA" sz="1600" kern="1200" dirty="0"/>
                <a:t> perfusion en continu jusqu’à ce que les critères de fin soient rencontrés</a:t>
              </a:r>
              <a:endParaRPr lang="fr-FR" sz="1600" kern="1200" dirty="0"/>
            </a:p>
          </p:txBody>
        </p:sp>
      </p:grpSp>
      <p:grpSp>
        <p:nvGrpSpPr>
          <p:cNvPr id="21" name="Groupe 20">
            <a:extLst>
              <a:ext uri="{FF2B5EF4-FFF2-40B4-BE49-F238E27FC236}">
                <a16:creationId xmlns:a16="http://schemas.microsoft.com/office/drawing/2014/main" xmlns="" id="{24711DFC-E0CD-46A4-82CD-1409F8F9EC52}"/>
              </a:ext>
            </a:extLst>
          </p:cNvPr>
          <p:cNvGrpSpPr/>
          <p:nvPr/>
        </p:nvGrpSpPr>
        <p:grpSpPr>
          <a:xfrm>
            <a:off x="8154902" y="3063242"/>
            <a:ext cx="1908000" cy="724310"/>
            <a:chOff x="8391023" y="3985040"/>
            <a:chExt cx="1942669" cy="724310"/>
          </a:xfrm>
        </p:grpSpPr>
        <p:sp>
          <p:nvSpPr>
            <p:cNvPr id="25" name="Rectangle : coins arrondis 24">
              <a:extLst>
                <a:ext uri="{FF2B5EF4-FFF2-40B4-BE49-F238E27FC236}">
                  <a16:creationId xmlns:a16="http://schemas.microsoft.com/office/drawing/2014/main" xmlns="" id="{7A5D5482-D87B-45BB-87AE-0413C023E38F}"/>
                </a:ext>
              </a:extLst>
            </p:cNvPr>
            <p:cNvSpPr/>
            <p:nvPr/>
          </p:nvSpPr>
          <p:spPr>
            <a:xfrm>
              <a:off x="8391023" y="3985040"/>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 coins arrondis 20">
              <a:extLst>
                <a:ext uri="{FF2B5EF4-FFF2-40B4-BE49-F238E27FC236}">
                  <a16:creationId xmlns:a16="http://schemas.microsoft.com/office/drawing/2014/main" xmlns="" id="{2AA7F1F4-8C0C-47C6-874D-97E2A24E9D52}"/>
                </a:ext>
              </a:extLst>
            </p:cNvPr>
            <p:cNvSpPr txBox="1"/>
            <p:nvPr/>
          </p:nvSpPr>
          <p:spPr>
            <a:xfrm>
              <a:off x="8426387" y="4020404"/>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Si AST/ALT à la hausse, ou si RNI &gt; 2, </a:t>
              </a:r>
              <a:endParaRPr lang="fr-FR" sz="1200" kern="1200" dirty="0"/>
            </a:p>
          </p:txBody>
        </p:sp>
      </p:grpSp>
      <p:sp>
        <p:nvSpPr>
          <p:cNvPr id="23" name="Rectangle 22">
            <a:extLst>
              <a:ext uri="{FF2B5EF4-FFF2-40B4-BE49-F238E27FC236}">
                <a16:creationId xmlns:a16="http://schemas.microsoft.com/office/drawing/2014/main" xmlns="" id="{EE31E390-04C7-4FB9-A4CF-008F7E64736E}"/>
              </a:ext>
            </a:extLst>
          </p:cNvPr>
          <p:cNvSpPr/>
          <p:nvPr/>
        </p:nvSpPr>
        <p:spPr>
          <a:xfrm>
            <a:off x="7922372" y="4498564"/>
            <a:ext cx="4234162" cy="58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a:extLst>
              <a:ext uri="{FF2B5EF4-FFF2-40B4-BE49-F238E27FC236}">
                <a16:creationId xmlns:a16="http://schemas.microsoft.com/office/drawing/2014/main" xmlns="" id="{C6AC5FF1-ABDB-4BFA-8521-2ED7B378F319}"/>
              </a:ext>
            </a:extLst>
          </p:cNvPr>
          <p:cNvSpPr/>
          <p:nvPr/>
        </p:nvSpPr>
        <p:spPr>
          <a:xfrm>
            <a:off x="6146301" y="6298486"/>
            <a:ext cx="3916600" cy="313932"/>
          </a:xfrm>
          <a:prstGeom prst="rect">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marL="0" lvl="1" algn="ctr" defTabSz="711200">
              <a:lnSpc>
                <a:spcPct val="90000"/>
              </a:lnSpc>
              <a:spcBef>
                <a:spcPct val="0"/>
              </a:spcBef>
              <a:spcAft>
                <a:spcPct val="15000"/>
              </a:spcAft>
              <a:buSzPts val="1000"/>
            </a:pPr>
            <a:r>
              <a:rPr lang="fr-CA" sz="1600" dirty="0"/>
              <a:t>Faire des bilans toutes les 8h</a:t>
            </a:r>
            <a:endParaRPr lang="fr-FR" sz="1600" dirty="0"/>
          </a:p>
        </p:txBody>
      </p:sp>
      <p:sp>
        <p:nvSpPr>
          <p:cNvPr id="46" name="ZoneTexte 45">
            <a:extLst>
              <a:ext uri="{FF2B5EF4-FFF2-40B4-BE49-F238E27FC236}">
                <a16:creationId xmlns:a16="http://schemas.microsoft.com/office/drawing/2014/main" xmlns="" id="{DE026554-2A28-4EE2-8FC1-2497FD524003}"/>
              </a:ext>
            </a:extLst>
          </p:cNvPr>
          <p:cNvSpPr txBox="1"/>
          <p:nvPr/>
        </p:nvSpPr>
        <p:spPr>
          <a:xfrm>
            <a:off x="8154902" y="4011813"/>
            <a:ext cx="1907999" cy="2062412"/>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fr-CA" sz="1600" kern="1200" dirty="0"/>
              <a:t>Poursuivre la 2</a:t>
            </a:r>
            <a:r>
              <a:rPr lang="fr-CA" sz="1600" kern="1200" baseline="30000" dirty="0"/>
              <a:t>e</a:t>
            </a:r>
            <a:r>
              <a:rPr lang="fr-CA" sz="1600" kern="1200" dirty="0"/>
              <a:t> perfusion jusqu’à ce que AST/ALT soient à la baisse ET RNI </a:t>
            </a:r>
            <a:r>
              <a:rPr lang="fr-CA" sz="1600" kern="1200" dirty="0">
                <a:latin typeface="Calibri" panose="020F0502020204030204" pitchFamily="34" charset="0"/>
                <a:cs typeface="Calibri" panose="020F0502020204030204" pitchFamily="34" charset="0"/>
              </a:rPr>
              <a:t>&lt; </a:t>
            </a:r>
            <a:r>
              <a:rPr lang="fr-CA" sz="1600" kern="1200" dirty="0"/>
              <a:t>2 ou amélioré de 25% sans administration de vitamine K </a:t>
            </a:r>
            <a:r>
              <a:rPr lang="fr-CA" sz="1600" dirty="0"/>
              <a:t>ET</a:t>
            </a:r>
            <a:r>
              <a:rPr lang="fr-CA" sz="1600" kern="1200" dirty="0"/>
              <a:t> [APAP] </a:t>
            </a:r>
            <a:r>
              <a:rPr lang="fr-CA" sz="1600" kern="1200" dirty="0">
                <a:latin typeface="Calibri" panose="020F0502020204030204" pitchFamily="34" charset="0"/>
                <a:cs typeface="Calibri" panose="020F0502020204030204" pitchFamily="34" charset="0"/>
              </a:rPr>
              <a:t>&lt; </a:t>
            </a:r>
            <a:r>
              <a:rPr lang="fr-CA" sz="1600" kern="1200" dirty="0"/>
              <a:t>66 </a:t>
            </a:r>
            <a:r>
              <a:rPr lang="fr-CA" sz="1600" kern="1200" dirty="0" err="1"/>
              <a:t>mcmol</a:t>
            </a:r>
            <a:r>
              <a:rPr lang="fr-CA" sz="1600" kern="1200" dirty="0"/>
              <a:t>/L</a:t>
            </a:r>
            <a:endParaRPr lang="fr-FR" sz="1600" kern="1200" dirty="0"/>
          </a:p>
        </p:txBody>
      </p:sp>
      <p:sp>
        <p:nvSpPr>
          <p:cNvPr id="47" name="Rectangle : coins arrondis 4">
            <a:extLst>
              <a:ext uri="{FF2B5EF4-FFF2-40B4-BE49-F238E27FC236}">
                <a16:creationId xmlns:a16="http://schemas.microsoft.com/office/drawing/2014/main" xmlns="" id="{7A9D0712-055C-4781-BCCE-2A5397F3A57E}"/>
              </a:ext>
            </a:extLst>
          </p:cNvPr>
          <p:cNvSpPr txBox="1"/>
          <p:nvPr/>
        </p:nvSpPr>
        <p:spPr>
          <a:xfrm>
            <a:off x="155230" y="2113910"/>
            <a:ext cx="9907671" cy="729021"/>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CA" sz="1600" b="1" kern="1200" dirty="0"/>
              <a:t>Intoxication par l’acétaminophène</a:t>
            </a:r>
            <a:endParaRPr lang="fr-FR" sz="1600" kern="1200" dirty="0"/>
          </a:p>
        </p:txBody>
      </p:sp>
      <p:sp>
        <p:nvSpPr>
          <p:cNvPr id="48" name="Rectangle : coins arrondis 4">
            <a:extLst>
              <a:ext uri="{FF2B5EF4-FFF2-40B4-BE49-F238E27FC236}">
                <a16:creationId xmlns:a16="http://schemas.microsoft.com/office/drawing/2014/main" xmlns="" id="{BFF0CA16-F692-486E-97F2-A410C6573477}"/>
              </a:ext>
            </a:extLst>
          </p:cNvPr>
          <p:cNvSpPr txBox="1"/>
          <p:nvPr/>
        </p:nvSpPr>
        <p:spPr>
          <a:xfrm>
            <a:off x="10163502" y="2113910"/>
            <a:ext cx="1908000" cy="1473369"/>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CA" sz="1600" b="1" dirty="0"/>
              <a:t>Intoxications autres qu’à l’acétaminophène</a:t>
            </a:r>
            <a:endParaRPr lang="fr-FR" sz="1600" dirty="0"/>
          </a:p>
        </p:txBody>
      </p:sp>
      <p:cxnSp>
        <p:nvCxnSpPr>
          <p:cNvPr id="53" name="Connecteur droit avec flèche 52">
            <a:extLst>
              <a:ext uri="{FF2B5EF4-FFF2-40B4-BE49-F238E27FC236}">
                <a16:creationId xmlns:a16="http://schemas.microsoft.com/office/drawing/2014/main" xmlns="" id="{29A86AF1-4E5F-4050-9C43-CC994A795EF3}"/>
              </a:ext>
            </a:extLst>
          </p:cNvPr>
          <p:cNvCxnSpPr>
            <a:cxnSpLocks/>
            <a:stCxn id="42" idx="2"/>
            <a:endCxn id="40" idx="0"/>
          </p:cNvCxnSpPr>
          <p:nvPr/>
        </p:nvCxnSpPr>
        <p:spPr>
          <a:xfrm>
            <a:off x="1074498" y="3752188"/>
            <a:ext cx="0" cy="99812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xmlns="" id="{3451FDB0-80F5-48A3-8F04-C9FBE37FBF88}"/>
              </a:ext>
            </a:extLst>
          </p:cNvPr>
          <p:cNvCxnSpPr>
            <a:cxnSpLocks/>
            <a:stCxn id="38" idx="2"/>
          </p:cNvCxnSpPr>
          <p:nvPr/>
        </p:nvCxnSpPr>
        <p:spPr>
          <a:xfrm>
            <a:off x="3083099" y="3752188"/>
            <a:ext cx="0" cy="99812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xmlns="" id="{18CEA622-B47B-460A-A582-B8ECDC2C58FB}"/>
              </a:ext>
            </a:extLst>
          </p:cNvPr>
          <p:cNvCxnSpPr>
            <a:cxnSpLocks/>
            <a:stCxn id="33" idx="2"/>
          </p:cNvCxnSpPr>
          <p:nvPr/>
        </p:nvCxnSpPr>
        <p:spPr>
          <a:xfrm>
            <a:off x="5091700" y="3787552"/>
            <a:ext cx="0" cy="962758"/>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xmlns="" id="{EF9C18AA-3209-4F7C-8BE7-B94B4A371594}"/>
              </a:ext>
            </a:extLst>
          </p:cNvPr>
          <p:cNvCxnSpPr>
            <a:cxnSpLocks/>
            <a:stCxn id="30" idx="2"/>
            <a:endCxn id="28" idx="0"/>
          </p:cNvCxnSpPr>
          <p:nvPr/>
        </p:nvCxnSpPr>
        <p:spPr>
          <a:xfrm flipH="1">
            <a:off x="7082935" y="3752188"/>
            <a:ext cx="17366" cy="65967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xmlns="" id="{642D4F32-6391-427E-95F0-93FDFE21129F}"/>
              </a:ext>
            </a:extLst>
          </p:cNvPr>
          <p:cNvCxnSpPr>
            <a:cxnSpLocks/>
            <a:stCxn id="25" idx="2"/>
          </p:cNvCxnSpPr>
          <p:nvPr/>
        </p:nvCxnSpPr>
        <p:spPr>
          <a:xfrm>
            <a:off x="9108902" y="3787552"/>
            <a:ext cx="0" cy="28445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xmlns="" id="{008A38BA-928B-489C-976D-D9B55B39655A}"/>
              </a:ext>
            </a:extLst>
          </p:cNvPr>
          <p:cNvCxnSpPr>
            <a:cxnSpLocks/>
            <a:stCxn id="48" idx="2"/>
            <a:endCxn id="12" idx="0"/>
          </p:cNvCxnSpPr>
          <p:nvPr/>
        </p:nvCxnSpPr>
        <p:spPr>
          <a:xfrm>
            <a:off x="11117502" y="3587279"/>
            <a:ext cx="0" cy="705998"/>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xmlns="" id="{2BE0075F-2B8D-4B07-829A-78DF80792367}"/>
              </a:ext>
            </a:extLst>
          </p:cNvPr>
          <p:cNvCxnSpPr>
            <a:cxnSpLocks/>
            <a:stCxn id="46" idx="2"/>
          </p:cNvCxnSpPr>
          <p:nvPr/>
        </p:nvCxnSpPr>
        <p:spPr>
          <a:xfrm flipH="1">
            <a:off x="9089732" y="6074225"/>
            <a:ext cx="19170" cy="224261"/>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xmlns="" id="{E2062758-995D-4C6B-9EC9-1B661F60B4D3}"/>
              </a:ext>
            </a:extLst>
          </p:cNvPr>
          <p:cNvCxnSpPr>
            <a:cxnSpLocks/>
            <a:stCxn id="28" idx="2"/>
          </p:cNvCxnSpPr>
          <p:nvPr/>
        </p:nvCxnSpPr>
        <p:spPr>
          <a:xfrm>
            <a:off x="7082935" y="5674175"/>
            <a:ext cx="0" cy="624311"/>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e 80">
            <a:extLst>
              <a:ext uri="{FF2B5EF4-FFF2-40B4-BE49-F238E27FC236}">
                <a16:creationId xmlns:a16="http://schemas.microsoft.com/office/drawing/2014/main" xmlns="" id="{E494BE4C-32D3-4978-9811-518A5048A58D}"/>
              </a:ext>
            </a:extLst>
          </p:cNvPr>
          <p:cNvGrpSpPr/>
          <p:nvPr/>
        </p:nvGrpSpPr>
        <p:grpSpPr>
          <a:xfrm>
            <a:off x="10510796" y="5783510"/>
            <a:ext cx="1773810" cy="974500"/>
            <a:chOff x="9973649" y="5488411"/>
            <a:chExt cx="2310957" cy="1269599"/>
          </a:xfrm>
        </p:grpSpPr>
        <p:pic>
          <p:nvPicPr>
            <p:cNvPr id="82" name="Graphique 81" descr="Cercle avec flèche droite ">
              <a:hlinkClick r:id="rId3" action="ppaction://hlinksldjump"/>
              <a:extLst>
                <a:ext uri="{FF2B5EF4-FFF2-40B4-BE49-F238E27FC236}">
                  <a16:creationId xmlns:a16="http://schemas.microsoft.com/office/drawing/2014/main" xmlns="" id="{362FE03E-0000-47BF-97CA-4EB50CF7660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83" name="ZoneTexte 82">
              <a:hlinkClick r:id="rId3" action="ppaction://hlinksldjump"/>
              <a:extLst>
                <a:ext uri="{FF2B5EF4-FFF2-40B4-BE49-F238E27FC236}">
                  <a16:creationId xmlns:a16="http://schemas.microsoft.com/office/drawing/2014/main" xmlns="" id="{4F124FFC-3188-4E58-8067-9285AFFFB947}"/>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84" name="Graphique 83" descr="Liste">
              <a:hlinkClick r:id="rId6" action="ppaction://hlinksldjump"/>
              <a:extLst>
                <a:ext uri="{FF2B5EF4-FFF2-40B4-BE49-F238E27FC236}">
                  <a16:creationId xmlns:a16="http://schemas.microsoft.com/office/drawing/2014/main" xmlns="" id="{BDE07926-951F-4126-A04A-D0D8E4A54CC9}"/>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85" name="ZoneTexte 84">
              <a:hlinkClick r:id="rId6" action="ppaction://hlinksldjump"/>
              <a:extLst>
                <a:ext uri="{FF2B5EF4-FFF2-40B4-BE49-F238E27FC236}">
                  <a16:creationId xmlns:a16="http://schemas.microsoft.com/office/drawing/2014/main" xmlns="" id="{6924A1B4-4CFF-4BFF-A37C-65B0327150E0}"/>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169387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Ellipse 46">
            <a:extLst>
              <a:ext uri="{FF2B5EF4-FFF2-40B4-BE49-F238E27FC236}">
                <a16:creationId xmlns:a16="http://schemas.microsoft.com/office/drawing/2014/main" xmlns="" id="{81816B7C-22F2-4F06-94CA-ED8C81D8B8FE}"/>
              </a:ext>
            </a:extLst>
          </p:cNvPr>
          <p:cNvSpPr/>
          <p:nvPr/>
        </p:nvSpPr>
        <p:spPr>
          <a:xfrm>
            <a:off x="8916850" y="743635"/>
            <a:ext cx="2450124" cy="2391508"/>
          </a:xfrm>
          <a:prstGeom prst="ellipse">
            <a:avLst/>
          </a:prstGeom>
          <a:gradFill flip="none" rotWithShape="1">
            <a:gsLst>
              <a:gs pos="76000">
                <a:schemeClr val="accent3">
                  <a:lumMod val="5000"/>
                  <a:lumOff val="95000"/>
                  <a:alpha val="32000"/>
                </a:schemeClr>
              </a:gs>
              <a:gs pos="43000">
                <a:schemeClr val="accent3">
                  <a:lumMod val="45000"/>
                  <a:lumOff val="55000"/>
                  <a:alpha val="76000"/>
                </a:schemeClr>
              </a:gs>
              <a:gs pos="1000">
                <a:schemeClr val="accent3">
                  <a:lumMod val="99000"/>
                  <a:lumOff val="1000"/>
                  <a:alpha val="7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Ellipse 27">
            <a:extLst>
              <a:ext uri="{FF2B5EF4-FFF2-40B4-BE49-F238E27FC236}">
                <a16:creationId xmlns:a16="http://schemas.microsoft.com/office/drawing/2014/main" xmlns="" id="{AF09CF49-765F-4859-BECC-7BAA09D5F07E}"/>
              </a:ext>
            </a:extLst>
          </p:cNvPr>
          <p:cNvSpPr/>
          <p:nvPr/>
        </p:nvSpPr>
        <p:spPr>
          <a:xfrm>
            <a:off x="230645" y="4376803"/>
            <a:ext cx="2450124" cy="2391508"/>
          </a:xfrm>
          <a:prstGeom prst="ellipse">
            <a:avLst/>
          </a:prstGeom>
          <a:gradFill flip="none" rotWithShape="1">
            <a:gsLst>
              <a:gs pos="76000">
                <a:schemeClr val="accent3">
                  <a:lumMod val="5000"/>
                  <a:lumOff val="95000"/>
                  <a:alpha val="32000"/>
                </a:schemeClr>
              </a:gs>
              <a:gs pos="43000">
                <a:schemeClr val="accent3">
                  <a:lumMod val="45000"/>
                  <a:lumOff val="55000"/>
                  <a:alpha val="88000"/>
                </a:schemeClr>
              </a:gs>
              <a:gs pos="0">
                <a:schemeClr val="accent3">
                  <a:lumMod val="99000"/>
                  <a:lumOff val="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xmlns="" id="{BAD4D578-C299-40B5-A0A7-37B2CACD919B}"/>
              </a:ext>
            </a:extLst>
          </p:cNvPr>
          <p:cNvSpPr/>
          <p:nvPr/>
        </p:nvSpPr>
        <p:spPr>
          <a:xfrm>
            <a:off x="3888002" y="1873351"/>
            <a:ext cx="2450124" cy="2391508"/>
          </a:xfrm>
          <a:prstGeom prst="ellipse">
            <a:avLst/>
          </a:prstGeom>
          <a:gradFill flip="none" rotWithShape="1">
            <a:gsLst>
              <a:gs pos="76000">
                <a:schemeClr val="accent3">
                  <a:lumMod val="5000"/>
                  <a:lumOff val="95000"/>
                  <a:alpha val="32000"/>
                </a:schemeClr>
              </a:gs>
              <a:gs pos="43000">
                <a:schemeClr val="accent3">
                  <a:lumMod val="45000"/>
                  <a:lumOff val="55000"/>
                  <a:alpha val="88000"/>
                </a:schemeClr>
              </a:gs>
              <a:gs pos="0">
                <a:schemeClr val="accent3">
                  <a:lumMod val="99000"/>
                  <a:lumOff val="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xmlns="" id="{85A747E2-2125-4AA8-812D-E2AA42D26428}"/>
              </a:ext>
            </a:extLst>
          </p:cNvPr>
          <p:cNvSpPr/>
          <p:nvPr/>
        </p:nvSpPr>
        <p:spPr>
          <a:xfrm>
            <a:off x="6057998" y="1215398"/>
            <a:ext cx="2450124" cy="2391508"/>
          </a:xfrm>
          <a:prstGeom prst="ellipse">
            <a:avLst/>
          </a:prstGeom>
          <a:gradFill flip="none" rotWithShape="1">
            <a:gsLst>
              <a:gs pos="76000">
                <a:schemeClr val="accent3">
                  <a:lumMod val="5000"/>
                  <a:lumOff val="95000"/>
                  <a:alpha val="32000"/>
                </a:schemeClr>
              </a:gs>
              <a:gs pos="43000">
                <a:schemeClr val="accent3">
                  <a:lumMod val="45000"/>
                  <a:lumOff val="55000"/>
                  <a:alpha val="88000"/>
                </a:schemeClr>
              </a:gs>
              <a:gs pos="0">
                <a:schemeClr val="accent3">
                  <a:lumMod val="99000"/>
                  <a:lumOff val="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a:extLst>
              <a:ext uri="{FF2B5EF4-FFF2-40B4-BE49-F238E27FC236}">
                <a16:creationId xmlns:a16="http://schemas.microsoft.com/office/drawing/2014/main" xmlns="" id="{A17482B8-FCEA-448E-BD6F-D098BA47DAEF}"/>
              </a:ext>
            </a:extLst>
          </p:cNvPr>
          <p:cNvSpPr/>
          <p:nvPr/>
        </p:nvSpPr>
        <p:spPr>
          <a:xfrm>
            <a:off x="3901435" y="4303669"/>
            <a:ext cx="2450124" cy="2391508"/>
          </a:xfrm>
          <a:prstGeom prst="ellipse">
            <a:avLst/>
          </a:prstGeom>
          <a:gradFill flip="none" rotWithShape="1">
            <a:gsLst>
              <a:gs pos="76000">
                <a:schemeClr val="accent3">
                  <a:lumMod val="5000"/>
                  <a:lumOff val="95000"/>
                  <a:alpha val="32000"/>
                </a:schemeClr>
              </a:gs>
              <a:gs pos="43000">
                <a:schemeClr val="accent3">
                  <a:lumMod val="45000"/>
                  <a:lumOff val="55000"/>
                  <a:alpha val="88000"/>
                </a:schemeClr>
              </a:gs>
              <a:gs pos="0">
                <a:schemeClr val="accent3">
                  <a:lumMod val="99000"/>
                  <a:lumOff val="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a:extLst>
              <a:ext uri="{FF2B5EF4-FFF2-40B4-BE49-F238E27FC236}">
                <a16:creationId xmlns:a16="http://schemas.microsoft.com/office/drawing/2014/main" xmlns="" id="{83C1A6B3-BB2E-4A78-9B13-143260A2FA33}"/>
              </a:ext>
            </a:extLst>
          </p:cNvPr>
          <p:cNvGrpSpPr/>
          <p:nvPr/>
        </p:nvGrpSpPr>
        <p:grpSpPr>
          <a:xfrm>
            <a:off x="1263544" y="1212503"/>
            <a:ext cx="6793942" cy="4767149"/>
            <a:chOff x="757507" y="161482"/>
            <a:chExt cx="9206508" cy="6459990"/>
          </a:xfrm>
        </p:grpSpPr>
        <p:sp>
          <p:nvSpPr>
            <p:cNvPr id="17" name="Flèche : droite 16">
              <a:extLst>
                <a:ext uri="{FF2B5EF4-FFF2-40B4-BE49-F238E27FC236}">
                  <a16:creationId xmlns:a16="http://schemas.microsoft.com/office/drawing/2014/main" xmlns="" id="{9829F836-5232-460B-9FF0-A3B0F14B7D56}"/>
                </a:ext>
              </a:extLst>
            </p:cNvPr>
            <p:cNvSpPr/>
            <p:nvPr/>
          </p:nvSpPr>
          <p:spPr>
            <a:xfrm>
              <a:off x="2343940" y="1995701"/>
              <a:ext cx="7504119" cy="4118439"/>
            </a:xfrm>
            <a:custGeom>
              <a:avLst/>
              <a:gdLst>
                <a:gd name="connsiteX0" fmla="*/ 0 w 10775072"/>
                <a:gd name="connsiteY0" fmla="*/ 613955 h 2455818"/>
                <a:gd name="connsiteX1" fmla="*/ 9547163 w 10775072"/>
                <a:gd name="connsiteY1" fmla="*/ 613955 h 2455818"/>
                <a:gd name="connsiteX2" fmla="*/ 9547163 w 10775072"/>
                <a:gd name="connsiteY2" fmla="*/ 0 h 2455818"/>
                <a:gd name="connsiteX3" fmla="*/ 10775072 w 10775072"/>
                <a:gd name="connsiteY3" fmla="*/ 1227909 h 2455818"/>
                <a:gd name="connsiteX4" fmla="*/ 9547163 w 10775072"/>
                <a:gd name="connsiteY4" fmla="*/ 2455818 h 2455818"/>
                <a:gd name="connsiteX5" fmla="*/ 9547163 w 10775072"/>
                <a:gd name="connsiteY5" fmla="*/ 1841864 h 2455818"/>
                <a:gd name="connsiteX6" fmla="*/ 0 w 10775072"/>
                <a:gd name="connsiteY6" fmla="*/ 1841864 h 2455818"/>
                <a:gd name="connsiteX7" fmla="*/ 0 w 10775072"/>
                <a:gd name="connsiteY7" fmla="*/ 613955 h 2455818"/>
                <a:gd name="connsiteX0" fmla="*/ 548640 w 10775072"/>
                <a:gd name="connsiteY0" fmla="*/ 3161212 h 3161212"/>
                <a:gd name="connsiteX1" fmla="*/ 9547163 w 10775072"/>
                <a:gd name="connsiteY1" fmla="*/ 613955 h 3161212"/>
                <a:gd name="connsiteX2" fmla="*/ 9547163 w 10775072"/>
                <a:gd name="connsiteY2" fmla="*/ 0 h 3161212"/>
                <a:gd name="connsiteX3" fmla="*/ 10775072 w 10775072"/>
                <a:gd name="connsiteY3" fmla="*/ 1227909 h 3161212"/>
                <a:gd name="connsiteX4" fmla="*/ 9547163 w 10775072"/>
                <a:gd name="connsiteY4" fmla="*/ 2455818 h 3161212"/>
                <a:gd name="connsiteX5" fmla="*/ 9547163 w 10775072"/>
                <a:gd name="connsiteY5" fmla="*/ 1841864 h 3161212"/>
                <a:gd name="connsiteX6" fmla="*/ 0 w 10775072"/>
                <a:gd name="connsiteY6" fmla="*/ 1841864 h 3161212"/>
                <a:gd name="connsiteX7" fmla="*/ 548640 w 10775072"/>
                <a:gd name="connsiteY7" fmla="*/ 3161212 h 3161212"/>
                <a:gd name="connsiteX0" fmla="*/ 248195 w 10474627"/>
                <a:gd name="connsiteY0" fmla="*/ 3161212 h 3526973"/>
                <a:gd name="connsiteX1" fmla="*/ 9246718 w 10474627"/>
                <a:gd name="connsiteY1" fmla="*/ 613955 h 3526973"/>
                <a:gd name="connsiteX2" fmla="*/ 9246718 w 10474627"/>
                <a:gd name="connsiteY2" fmla="*/ 0 h 3526973"/>
                <a:gd name="connsiteX3" fmla="*/ 10474627 w 10474627"/>
                <a:gd name="connsiteY3" fmla="*/ 1227909 h 3526973"/>
                <a:gd name="connsiteX4" fmla="*/ 9246718 w 10474627"/>
                <a:gd name="connsiteY4" fmla="*/ 2455818 h 3526973"/>
                <a:gd name="connsiteX5" fmla="*/ 9246718 w 10474627"/>
                <a:gd name="connsiteY5" fmla="*/ 1841864 h 3526973"/>
                <a:gd name="connsiteX6" fmla="*/ 0 w 10474627"/>
                <a:gd name="connsiteY6" fmla="*/ 3526973 h 3526973"/>
                <a:gd name="connsiteX7" fmla="*/ 248195 w 10474627"/>
                <a:gd name="connsiteY7" fmla="*/ 3161212 h 3526973"/>
                <a:gd name="connsiteX0" fmla="*/ 248195 w 10474627"/>
                <a:gd name="connsiteY0" fmla="*/ 3344091 h 3709852"/>
                <a:gd name="connsiteX1" fmla="*/ 5771998 w 10474627"/>
                <a:gd name="connsiteY1" fmla="*/ 0 h 3709852"/>
                <a:gd name="connsiteX2" fmla="*/ 9246718 w 10474627"/>
                <a:gd name="connsiteY2" fmla="*/ 182879 h 3709852"/>
                <a:gd name="connsiteX3" fmla="*/ 10474627 w 10474627"/>
                <a:gd name="connsiteY3" fmla="*/ 1410788 h 3709852"/>
                <a:gd name="connsiteX4" fmla="*/ 9246718 w 10474627"/>
                <a:gd name="connsiteY4" fmla="*/ 2638697 h 3709852"/>
                <a:gd name="connsiteX5" fmla="*/ 9246718 w 10474627"/>
                <a:gd name="connsiteY5" fmla="*/ 2024743 h 3709852"/>
                <a:gd name="connsiteX6" fmla="*/ 0 w 10474627"/>
                <a:gd name="connsiteY6" fmla="*/ 3709852 h 3709852"/>
                <a:gd name="connsiteX7" fmla="*/ 248195 w 10474627"/>
                <a:gd name="connsiteY7" fmla="*/ 3344091 h 3709852"/>
                <a:gd name="connsiteX0" fmla="*/ 248195 w 10474627"/>
                <a:gd name="connsiteY0" fmla="*/ 3344091 h 3709852"/>
                <a:gd name="connsiteX1" fmla="*/ 5771998 w 10474627"/>
                <a:gd name="connsiteY1" fmla="*/ 0 h 3709852"/>
                <a:gd name="connsiteX2" fmla="*/ 9246718 w 10474627"/>
                <a:gd name="connsiteY2" fmla="*/ 182879 h 3709852"/>
                <a:gd name="connsiteX3" fmla="*/ 10474627 w 10474627"/>
                <a:gd name="connsiteY3" fmla="*/ 1410788 h 3709852"/>
                <a:gd name="connsiteX4" fmla="*/ 9246718 w 10474627"/>
                <a:gd name="connsiteY4" fmla="*/ 2638697 h 3709852"/>
                <a:gd name="connsiteX5" fmla="*/ 6594958 w 10474627"/>
                <a:gd name="connsiteY5" fmla="*/ 548641 h 3709852"/>
                <a:gd name="connsiteX6" fmla="*/ 0 w 10474627"/>
                <a:gd name="connsiteY6" fmla="*/ 3709852 h 3709852"/>
                <a:gd name="connsiteX7" fmla="*/ 248195 w 10474627"/>
                <a:gd name="connsiteY7" fmla="*/ 3344091 h 3709852"/>
                <a:gd name="connsiteX0" fmla="*/ 248195 w 10474627"/>
                <a:gd name="connsiteY0" fmla="*/ 3344091 h 3709852"/>
                <a:gd name="connsiteX1" fmla="*/ 5771998 w 10474627"/>
                <a:gd name="connsiteY1" fmla="*/ 0 h 3709852"/>
                <a:gd name="connsiteX2" fmla="*/ 9246718 w 10474627"/>
                <a:gd name="connsiteY2" fmla="*/ 182879 h 3709852"/>
                <a:gd name="connsiteX3" fmla="*/ 10474627 w 10474627"/>
                <a:gd name="connsiteY3" fmla="*/ 1410788 h 3709852"/>
                <a:gd name="connsiteX4" fmla="*/ 9246718 w 10474627"/>
                <a:gd name="connsiteY4" fmla="*/ 2638697 h 3709852"/>
                <a:gd name="connsiteX5" fmla="*/ 6594958 w 10474627"/>
                <a:gd name="connsiteY5" fmla="*/ 548641 h 3709852"/>
                <a:gd name="connsiteX6" fmla="*/ 4911635 w 10474627"/>
                <a:gd name="connsiteY6" fmla="*/ 3148148 h 3709852"/>
                <a:gd name="connsiteX7" fmla="*/ 0 w 10474627"/>
                <a:gd name="connsiteY7" fmla="*/ 3709852 h 3709852"/>
                <a:gd name="connsiteX8" fmla="*/ 248195 w 10474627"/>
                <a:gd name="connsiteY8" fmla="*/ 3344091 h 3709852"/>
                <a:gd name="connsiteX0" fmla="*/ 248195 w 10474627"/>
                <a:gd name="connsiteY0" fmla="*/ 4258492 h 4624253"/>
                <a:gd name="connsiteX1" fmla="*/ 5771998 w 10474627"/>
                <a:gd name="connsiteY1" fmla="*/ 914401 h 4624253"/>
                <a:gd name="connsiteX2" fmla="*/ 7012970 w 10474627"/>
                <a:gd name="connsiteY2" fmla="*/ 0 h 4624253"/>
                <a:gd name="connsiteX3" fmla="*/ 10474627 w 10474627"/>
                <a:gd name="connsiteY3" fmla="*/ 2325189 h 4624253"/>
                <a:gd name="connsiteX4" fmla="*/ 9246718 w 10474627"/>
                <a:gd name="connsiteY4" fmla="*/ 3553098 h 4624253"/>
                <a:gd name="connsiteX5" fmla="*/ 6594958 w 10474627"/>
                <a:gd name="connsiteY5" fmla="*/ 1463042 h 4624253"/>
                <a:gd name="connsiteX6" fmla="*/ 4911635 w 10474627"/>
                <a:gd name="connsiteY6" fmla="*/ 4062549 h 4624253"/>
                <a:gd name="connsiteX7" fmla="*/ 0 w 10474627"/>
                <a:gd name="connsiteY7" fmla="*/ 4624253 h 4624253"/>
                <a:gd name="connsiteX8" fmla="*/ 248195 w 10474627"/>
                <a:gd name="connsiteY8" fmla="*/ 4258492 h 4624253"/>
                <a:gd name="connsiteX0" fmla="*/ 248195 w 9246718"/>
                <a:gd name="connsiteY0" fmla="*/ 4924698 h 5290459"/>
                <a:gd name="connsiteX1" fmla="*/ 5771998 w 9246718"/>
                <a:gd name="connsiteY1" fmla="*/ 1580607 h 5290459"/>
                <a:gd name="connsiteX2" fmla="*/ 7012970 w 9246718"/>
                <a:gd name="connsiteY2" fmla="*/ 666206 h 5290459"/>
                <a:gd name="connsiteX3" fmla="*/ 8201690 w 9246718"/>
                <a:gd name="connsiteY3" fmla="*/ 0 h 5290459"/>
                <a:gd name="connsiteX4" fmla="*/ 9246718 w 9246718"/>
                <a:gd name="connsiteY4" fmla="*/ 4219304 h 5290459"/>
                <a:gd name="connsiteX5" fmla="*/ 6594958 w 9246718"/>
                <a:gd name="connsiteY5" fmla="*/ 2129248 h 5290459"/>
                <a:gd name="connsiteX6" fmla="*/ 4911635 w 9246718"/>
                <a:gd name="connsiteY6" fmla="*/ 4728755 h 5290459"/>
                <a:gd name="connsiteX7" fmla="*/ 0 w 9246718"/>
                <a:gd name="connsiteY7" fmla="*/ 5290459 h 5290459"/>
                <a:gd name="connsiteX8" fmla="*/ 248195 w 9246718"/>
                <a:gd name="connsiteY8" fmla="*/ 4924698 h 5290459"/>
                <a:gd name="connsiteX0" fmla="*/ 248195 w 9142215"/>
                <a:gd name="connsiteY0" fmla="*/ 4924698 h 5290459"/>
                <a:gd name="connsiteX1" fmla="*/ 5771998 w 9142215"/>
                <a:gd name="connsiteY1" fmla="*/ 1580607 h 5290459"/>
                <a:gd name="connsiteX2" fmla="*/ 7012970 w 9142215"/>
                <a:gd name="connsiteY2" fmla="*/ 666206 h 5290459"/>
                <a:gd name="connsiteX3" fmla="*/ 8201690 w 9142215"/>
                <a:gd name="connsiteY3" fmla="*/ 0 h 5290459"/>
                <a:gd name="connsiteX4" fmla="*/ 9142215 w 9142215"/>
                <a:gd name="connsiteY4" fmla="*/ 718458 h 5290459"/>
                <a:gd name="connsiteX5" fmla="*/ 6594958 w 9142215"/>
                <a:gd name="connsiteY5" fmla="*/ 2129248 h 5290459"/>
                <a:gd name="connsiteX6" fmla="*/ 4911635 w 9142215"/>
                <a:gd name="connsiteY6" fmla="*/ 4728755 h 5290459"/>
                <a:gd name="connsiteX7" fmla="*/ 0 w 9142215"/>
                <a:gd name="connsiteY7" fmla="*/ 5290459 h 5290459"/>
                <a:gd name="connsiteX8" fmla="*/ 248195 w 9142215"/>
                <a:gd name="connsiteY8" fmla="*/ 4924698 h 5290459"/>
                <a:gd name="connsiteX0" fmla="*/ 248195 w 9142215"/>
                <a:gd name="connsiteY0" fmla="*/ 4924698 h 5290459"/>
                <a:gd name="connsiteX1" fmla="*/ 5771998 w 9142215"/>
                <a:gd name="connsiteY1" fmla="*/ 1580607 h 5290459"/>
                <a:gd name="connsiteX2" fmla="*/ 7012970 w 9142215"/>
                <a:gd name="connsiteY2" fmla="*/ 666206 h 5290459"/>
                <a:gd name="connsiteX3" fmla="*/ 8201690 w 9142215"/>
                <a:gd name="connsiteY3" fmla="*/ 0 h 5290459"/>
                <a:gd name="connsiteX4" fmla="*/ 9142215 w 9142215"/>
                <a:gd name="connsiteY4" fmla="*/ 718458 h 5290459"/>
                <a:gd name="connsiteX5" fmla="*/ 8188626 w 9142215"/>
                <a:gd name="connsiteY5" fmla="*/ 783774 h 5290459"/>
                <a:gd name="connsiteX6" fmla="*/ 4911635 w 9142215"/>
                <a:gd name="connsiteY6" fmla="*/ 4728755 h 5290459"/>
                <a:gd name="connsiteX7" fmla="*/ 0 w 9142215"/>
                <a:gd name="connsiteY7" fmla="*/ 5290459 h 5290459"/>
                <a:gd name="connsiteX8" fmla="*/ 248195 w 9142215"/>
                <a:gd name="connsiteY8" fmla="*/ 4924698 h 5290459"/>
                <a:gd name="connsiteX0" fmla="*/ 248195 w 9142215"/>
                <a:gd name="connsiteY0" fmla="*/ 4924698 h 5290459"/>
                <a:gd name="connsiteX1" fmla="*/ 5771998 w 9142215"/>
                <a:gd name="connsiteY1" fmla="*/ 1580607 h 5290459"/>
                <a:gd name="connsiteX2" fmla="*/ 7012970 w 9142215"/>
                <a:gd name="connsiteY2" fmla="*/ 666206 h 5290459"/>
                <a:gd name="connsiteX3" fmla="*/ 8201690 w 9142215"/>
                <a:gd name="connsiteY3" fmla="*/ 0 h 5290459"/>
                <a:gd name="connsiteX4" fmla="*/ 9142215 w 9142215"/>
                <a:gd name="connsiteY4" fmla="*/ 718458 h 5290459"/>
                <a:gd name="connsiteX5" fmla="*/ 8188626 w 9142215"/>
                <a:gd name="connsiteY5" fmla="*/ 783774 h 5290459"/>
                <a:gd name="connsiteX6" fmla="*/ 4911635 w 9142215"/>
                <a:gd name="connsiteY6" fmla="*/ 4728755 h 5290459"/>
                <a:gd name="connsiteX7" fmla="*/ 0 w 9142215"/>
                <a:gd name="connsiteY7" fmla="*/ 5290459 h 5290459"/>
                <a:gd name="connsiteX8" fmla="*/ 248195 w 9142215"/>
                <a:gd name="connsiteY8" fmla="*/ 4924698 h 5290459"/>
                <a:gd name="connsiteX0" fmla="*/ 248195 w 9142215"/>
                <a:gd name="connsiteY0" fmla="*/ 4924698 h 5290459"/>
                <a:gd name="connsiteX1" fmla="*/ 7875118 w 9142215"/>
                <a:gd name="connsiteY1" fmla="*/ 718459 h 5290459"/>
                <a:gd name="connsiteX2" fmla="*/ 7012970 w 9142215"/>
                <a:gd name="connsiteY2" fmla="*/ 666206 h 5290459"/>
                <a:gd name="connsiteX3" fmla="*/ 8201690 w 9142215"/>
                <a:gd name="connsiteY3" fmla="*/ 0 h 5290459"/>
                <a:gd name="connsiteX4" fmla="*/ 9142215 w 9142215"/>
                <a:gd name="connsiteY4" fmla="*/ 718458 h 5290459"/>
                <a:gd name="connsiteX5" fmla="*/ 8188626 w 9142215"/>
                <a:gd name="connsiteY5" fmla="*/ 783774 h 5290459"/>
                <a:gd name="connsiteX6" fmla="*/ 4911635 w 9142215"/>
                <a:gd name="connsiteY6" fmla="*/ 4728755 h 5290459"/>
                <a:gd name="connsiteX7" fmla="*/ 0 w 9142215"/>
                <a:gd name="connsiteY7" fmla="*/ 5290459 h 5290459"/>
                <a:gd name="connsiteX8" fmla="*/ 248195 w 9142215"/>
                <a:gd name="connsiteY8" fmla="*/ 4924698 h 5290459"/>
                <a:gd name="connsiteX0" fmla="*/ 248195 w 9142215"/>
                <a:gd name="connsiteY0" fmla="*/ 4924698 h 5290459"/>
                <a:gd name="connsiteX1" fmla="*/ 7875118 w 9142215"/>
                <a:gd name="connsiteY1" fmla="*/ 718459 h 5290459"/>
                <a:gd name="connsiteX2" fmla="*/ 7012970 w 9142215"/>
                <a:gd name="connsiteY2" fmla="*/ 666206 h 5290459"/>
                <a:gd name="connsiteX3" fmla="*/ 8201690 w 9142215"/>
                <a:gd name="connsiteY3" fmla="*/ 0 h 5290459"/>
                <a:gd name="connsiteX4" fmla="*/ 9142215 w 9142215"/>
                <a:gd name="connsiteY4" fmla="*/ 718458 h 5290459"/>
                <a:gd name="connsiteX5" fmla="*/ 8188626 w 9142215"/>
                <a:gd name="connsiteY5" fmla="*/ 783774 h 5290459"/>
                <a:gd name="connsiteX6" fmla="*/ 4911635 w 9142215"/>
                <a:gd name="connsiteY6" fmla="*/ 4728755 h 5290459"/>
                <a:gd name="connsiteX7" fmla="*/ 0 w 9142215"/>
                <a:gd name="connsiteY7" fmla="*/ 5290459 h 5290459"/>
                <a:gd name="connsiteX8" fmla="*/ 248195 w 9142215"/>
                <a:gd name="connsiteY8" fmla="*/ 4924698 h 5290459"/>
                <a:gd name="connsiteX0" fmla="*/ 248195 w 9142215"/>
                <a:gd name="connsiteY0" fmla="*/ 4924698 h 5290459"/>
                <a:gd name="connsiteX1" fmla="*/ 1724299 w 9142215"/>
                <a:gd name="connsiteY1" fmla="*/ 2625636 h 5290459"/>
                <a:gd name="connsiteX2" fmla="*/ 7875118 w 9142215"/>
                <a:gd name="connsiteY2" fmla="*/ 718459 h 5290459"/>
                <a:gd name="connsiteX3" fmla="*/ 7012970 w 9142215"/>
                <a:gd name="connsiteY3" fmla="*/ 666206 h 5290459"/>
                <a:gd name="connsiteX4" fmla="*/ 8201690 w 9142215"/>
                <a:gd name="connsiteY4" fmla="*/ 0 h 5290459"/>
                <a:gd name="connsiteX5" fmla="*/ 9142215 w 9142215"/>
                <a:gd name="connsiteY5" fmla="*/ 718458 h 5290459"/>
                <a:gd name="connsiteX6" fmla="*/ 8188626 w 9142215"/>
                <a:gd name="connsiteY6" fmla="*/ 783774 h 5290459"/>
                <a:gd name="connsiteX7" fmla="*/ 4911635 w 9142215"/>
                <a:gd name="connsiteY7" fmla="*/ 4728755 h 5290459"/>
                <a:gd name="connsiteX8" fmla="*/ 0 w 9142215"/>
                <a:gd name="connsiteY8" fmla="*/ 5290459 h 5290459"/>
                <a:gd name="connsiteX9" fmla="*/ 248195 w 9142215"/>
                <a:gd name="connsiteY9" fmla="*/ 4924698 h 5290459"/>
                <a:gd name="connsiteX0" fmla="*/ 248195 w 9142215"/>
                <a:gd name="connsiteY0" fmla="*/ 4924698 h 5290459"/>
                <a:gd name="connsiteX1" fmla="*/ 5068390 w 9142215"/>
                <a:gd name="connsiteY1" fmla="*/ 3657602 h 5290459"/>
                <a:gd name="connsiteX2" fmla="*/ 1724299 w 9142215"/>
                <a:gd name="connsiteY2" fmla="*/ 2625636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4663441 w 9142215"/>
                <a:gd name="connsiteY1" fmla="*/ 3918859 h 5290459"/>
                <a:gd name="connsiteX2" fmla="*/ 1724299 w 9142215"/>
                <a:gd name="connsiteY2" fmla="*/ 2625636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4663441 w 9142215"/>
                <a:gd name="connsiteY1" fmla="*/ 3918859 h 5290459"/>
                <a:gd name="connsiteX2" fmla="*/ 1280161 w 9142215"/>
                <a:gd name="connsiteY2" fmla="*/ 3004459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4663441 w 9142215"/>
                <a:gd name="connsiteY1" fmla="*/ 3918859 h 5290459"/>
                <a:gd name="connsiteX2" fmla="*/ 1280161 w 9142215"/>
                <a:gd name="connsiteY2" fmla="*/ 3004459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4663441 w 9142215"/>
                <a:gd name="connsiteY1" fmla="*/ 3918859 h 5290459"/>
                <a:gd name="connsiteX2" fmla="*/ 1280161 w 9142215"/>
                <a:gd name="connsiteY2" fmla="*/ 3004459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4663441 w 9142215"/>
                <a:gd name="connsiteY1" fmla="*/ 3918859 h 5290459"/>
                <a:gd name="connsiteX2" fmla="*/ 1280161 w 9142215"/>
                <a:gd name="connsiteY2" fmla="*/ 3004459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248195 w 9142215"/>
                <a:gd name="connsiteY0" fmla="*/ 4924698 h 5290459"/>
                <a:gd name="connsiteX1" fmla="*/ 3840481 w 9142215"/>
                <a:gd name="connsiteY1" fmla="*/ 4284619 h 5290459"/>
                <a:gd name="connsiteX2" fmla="*/ 1280161 w 9142215"/>
                <a:gd name="connsiteY2" fmla="*/ 3004459 h 5290459"/>
                <a:gd name="connsiteX3" fmla="*/ 7875118 w 9142215"/>
                <a:gd name="connsiteY3" fmla="*/ 718459 h 5290459"/>
                <a:gd name="connsiteX4" fmla="*/ 7012970 w 9142215"/>
                <a:gd name="connsiteY4" fmla="*/ 666206 h 5290459"/>
                <a:gd name="connsiteX5" fmla="*/ 8201690 w 9142215"/>
                <a:gd name="connsiteY5" fmla="*/ 0 h 5290459"/>
                <a:gd name="connsiteX6" fmla="*/ 9142215 w 9142215"/>
                <a:gd name="connsiteY6" fmla="*/ 718458 h 5290459"/>
                <a:gd name="connsiteX7" fmla="*/ 8188626 w 9142215"/>
                <a:gd name="connsiteY7" fmla="*/ 783774 h 5290459"/>
                <a:gd name="connsiteX8" fmla="*/ 4911635 w 9142215"/>
                <a:gd name="connsiteY8" fmla="*/ 4728755 h 5290459"/>
                <a:gd name="connsiteX9" fmla="*/ 0 w 9142215"/>
                <a:gd name="connsiteY9" fmla="*/ 5290459 h 5290459"/>
                <a:gd name="connsiteX10" fmla="*/ 248195 w 9142215"/>
                <a:gd name="connsiteY10" fmla="*/ 4924698 h 5290459"/>
                <a:gd name="connsiteX0" fmla="*/ 0 w 8894020"/>
                <a:gd name="connsiteY0" fmla="*/ 4924698 h 5172893"/>
                <a:gd name="connsiteX1" fmla="*/ 3592286 w 8894020"/>
                <a:gd name="connsiteY1" fmla="*/ 4284619 h 5172893"/>
                <a:gd name="connsiteX2" fmla="*/ 1031966 w 8894020"/>
                <a:gd name="connsiteY2" fmla="*/ 3004459 h 5172893"/>
                <a:gd name="connsiteX3" fmla="*/ 7626923 w 8894020"/>
                <a:gd name="connsiteY3" fmla="*/ 718459 h 5172893"/>
                <a:gd name="connsiteX4" fmla="*/ 6764775 w 8894020"/>
                <a:gd name="connsiteY4" fmla="*/ 666206 h 5172893"/>
                <a:gd name="connsiteX5" fmla="*/ 7953495 w 8894020"/>
                <a:gd name="connsiteY5" fmla="*/ 0 h 5172893"/>
                <a:gd name="connsiteX6" fmla="*/ 8894020 w 8894020"/>
                <a:gd name="connsiteY6" fmla="*/ 718458 h 5172893"/>
                <a:gd name="connsiteX7" fmla="*/ 7940431 w 8894020"/>
                <a:gd name="connsiteY7" fmla="*/ 783774 h 5172893"/>
                <a:gd name="connsiteX8" fmla="*/ 4663440 w 8894020"/>
                <a:gd name="connsiteY8" fmla="*/ 4728755 h 5172893"/>
                <a:gd name="connsiteX9" fmla="*/ 78376 w 8894020"/>
                <a:gd name="connsiteY9" fmla="*/ 5172893 h 5172893"/>
                <a:gd name="connsiteX10" fmla="*/ 0 w 8894020"/>
                <a:gd name="connsiteY10" fmla="*/ 4924698 h 5172893"/>
                <a:gd name="connsiteX0" fmla="*/ 0 w 8880957"/>
                <a:gd name="connsiteY0" fmla="*/ 4885509 h 5172893"/>
                <a:gd name="connsiteX1" fmla="*/ 3579223 w 8880957"/>
                <a:gd name="connsiteY1" fmla="*/ 4284619 h 5172893"/>
                <a:gd name="connsiteX2" fmla="*/ 1018903 w 8880957"/>
                <a:gd name="connsiteY2" fmla="*/ 3004459 h 5172893"/>
                <a:gd name="connsiteX3" fmla="*/ 7613860 w 8880957"/>
                <a:gd name="connsiteY3" fmla="*/ 718459 h 5172893"/>
                <a:gd name="connsiteX4" fmla="*/ 6751712 w 8880957"/>
                <a:gd name="connsiteY4" fmla="*/ 666206 h 5172893"/>
                <a:gd name="connsiteX5" fmla="*/ 7940432 w 8880957"/>
                <a:gd name="connsiteY5" fmla="*/ 0 h 5172893"/>
                <a:gd name="connsiteX6" fmla="*/ 8880957 w 8880957"/>
                <a:gd name="connsiteY6" fmla="*/ 718458 h 5172893"/>
                <a:gd name="connsiteX7" fmla="*/ 7927368 w 8880957"/>
                <a:gd name="connsiteY7" fmla="*/ 783774 h 5172893"/>
                <a:gd name="connsiteX8" fmla="*/ 4650377 w 8880957"/>
                <a:gd name="connsiteY8" fmla="*/ 4728755 h 5172893"/>
                <a:gd name="connsiteX9" fmla="*/ 65313 w 8880957"/>
                <a:gd name="connsiteY9" fmla="*/ 5172893 h 5172893"/>
                <a:gd name="connsiteX10" fmla="*/ 0 w 8880957"/>
                <a:gd name="connsiteY10" fmla="*/ 4885509 h 5172893"/>
                <a:gd name="connsiteX0" fmla="*/ 0 w 8880957"/>
                <a:gd name="connsiteY0" fmla="*/ 4885509 h 5172893"/>
                <a:gd name="connsiteX1" fmla="*/ 3579223 w 8880957"/>
                <a:gd name="connsiteY1" fmla="*/ 4284619 h 5172893"/>
                <a:gd name="connsiteX2" fmla="*/ 1018903 w 8880957"/>
                <a:gd name="connsiteY2" fmla="*/ 3004459 h 5172893"/>
                <a:gd name="connsiteX3" fmla="*/ 7613860 w 8880957"/>
                <a:gd name="connsiteY3" fmla="*/ 718459 h 5172893"/>
                <a:gd name="connsiteX4" fmla="*/ 6751712 w 8880957"/>
                <a:gd name="connsiteY4" fmla="*/ 666206 h 5172893"/>
                <a:gd name="connsiteX5" fmla="*/ 7940432 w 8880957"/>
                <a:gd name="connsiteY5" fmla="*/ 0 h 5172893"/>
                <a:gd name="connsiteX6" fmla="*/ 8880957 w 8880957"/>
                <a:gd name="connsiteY6" fmla="*/ 718458 h 5172893"/>
                <a:gd name="connsiteX7" fmla="*/ 7927368 w 8880957"/>
                <a:gd name="connsiteY7" fmla="*/ 783774 h 5172893"/>
                <a:gd name="connsiteX8" fmla="*/ 4650377 w 8880957"/>
                <a:gd name="connsiteY8" fmla="*/ 4728755 h 5172893"/>
                <a:gd name="connsiteX9" fmla="*/ 65313 w 8880957"/>
                <a:gd name="connsiteY9" fmla="*/ 5172893 h 5172893"/>
                <a:gd name="connsiteX10" fmla="*/ 0 w 8880957"/>
                <a:gd name="connsiteY10" fmla="*/ 4885509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4611188 w 8841768"/>
                <a:gd name="connsiteY8" fmla="*/ 4728755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4611188 w 8841768"/>
                <a:gd name="connsiteY8" fmla="*/ 4728755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21085 w 8841768"/>
                <a:gd name="connsiteY8" fmla="*/ 4153989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21085 w 8841768"/>
                <a:gd name="connsiteY8" fmla="*/ 4153989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08022 w 8841768"/>
                <a:gd name="connsiteY8" fmla="*/ 4206240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08022 w 8841768"/>
                <a:gd name="connsiteY8" fmla="*/ 4206240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08022 w 8841768"/>
                <a:gd name="connsiteY8" fmla="*/ 4206240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08022 w 8841768"/>
                <a:gd name="connsiteY8" fmla="*/ 4206240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5408022 w 8841768"/>
                <a:gd name="connsiteY8" fmla="*/ 4206240 h 5172893"/>
                <a:gd name="connsiteX9" fmla="*/ 26124 w 8841768"/>
                <a:gd name="connsiteY9" fmla="*/ 5172893 h 5172893"/>
                <a:gd name="connsiteX10" fmla="*/ 0 w 8841768"/>
                <a:gd name="connsiteY10"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408022 w 8841768"/>
                <a:gd name="connsiteY9" fmla="*/ 4206240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408022 w 8841768"/>
                <a:gd name="connsiteY9" fmla="*/ 4206240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408022 w 8841768"/>
                <a:gd name="connsiteY9" fmla="*/ 4206240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329645 w 8841768"/>
                <a:gd name="connsiteY9" fmla="*/ 4323806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329645 w 8841768"/>
                <a:gd name="connsiteY9" fmla="*/ 4323806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2899953 w 8841768"/>
                <a:gd name="connsiteY8" fmla="*/ 3017522 h 5172893"/>
                <a:gd name="connsiteX9" fmla="*/ 5329645 w 8841768"/>
                <a:gd name="connsiteY9" fmla="*/ 4323806 h 5172893"/>
                <a:gd name="connsiteX10" fmla="*/ 26124 w 8841768"/>
                <a:gd name="connsiteY10" fmla="*/ 5172893 h 5172893"/>
                <a:gd name="connsiteX11" fmla="*/ 0 w 8841768"/>
                <a:gd name="connsiteY11"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7888179 w 8841768"/>
                <a:gd name="connsiteY7" fmla="*/ 783774 h 5172893"/>
                <a:gd name="connsiteX8" fmla="*/ 7589518 w 8841768"/>
                <a:gd name="connsiteY8" fmla="*/ 1802676 h 5172893"/>
                <a:gd name="connsiteX9" fmla="*/ 2899953 w 8841768"/>
                <a:gd name="connsiteY9" fmla="*/ 3017522 h 5172893"/>
                <a:gd name="connsiteX10" fmla="*/ 5329645 w 8841768"/>
                <a:gd name="connsiteY10" fmla="*/ 4323806 h 5172893"/>
                <a:gd name="connsiteX11" fmla="*/ 26124 w 8841768"/>
                <a:gd name="connsiteY11" fmla="*/ 5172893 h 5172893"/>
                <a:gd name="connsiteX12" fmla="*/ 0 w 8841768"/>
                <a:gd name="connsiteY12"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8658887 w 8841768"/>
                <a:gd name="connsiteY7" fmla="*/ 940528 h 5172893"/>
                <a:gd name="connsiteX8" fmla="*/ 7589518 w 8841768"/>
                <a:gd name="connsiteY8" fmla="*/ 1802676 h 5172893"/>
                <a:gd name="connsiteX9" fmla="*/ 2899953 w 8841768"/>
                <a:gd name="connsiteY9" fmla="*/ 3017522 h 5172893"/>
                <a:gd name="connsiteX10" fmla="*/ 5329645 w 8841768"/>
                <a:gd name="connsiteY10" fmla="*/ 4323806 h 5172893"/>
                <a:gd name="connsiteX11" fmla="*/ 26124 w 8841768"/>
                <a:gd name="connsiteY11" fmla="*/ 5172893 h 5172893"/>
                <a:gd name="connsiteX12" fmla="*/ 0 w 8841768"/>
                <a:gd name="connsiteY12" fmla="*/ 4820195 h 5172893"/>
                <a:gd name="connsiteX0" fmla="*/ 0 w 8841768"/>
                <a:gd name="connsiteY0" fmla="*/ 4820195 h 5172893"/>
                <a:gd name="connsiteX1" fmla="*/ 3540034 w 8841768"/>
                <a:gd name="connsiteY1" fmla="*/ 4284619 h 5172893"/>
                <a:gd name="connsiteX2" fmla="*/ 979714 w 8841768"/>
                <a:gd name="connsiteY2" fmla="*/ 3004459 h 5172893"/>
                <a:gd name="connsiteX3" fmla="*/ 7574671 w 8841768"/>
                <a:gd name="connsiteY3" fmla="*/ 718459 h 5172893"/>
                <a:gd name="connsiteX4" fmla="*/ 6712523 w 8841768"/>
                <a:gd name="connsiteY4" fmla="*/ 666206 h 5172893"/>
                <a:gd name="connsiteX5" fmla="*/ 7901243 w 8841768"/>
                <a:gd name="connsiteY5" fmla="*/ 0 h 5172893"/>
                <a:gd name="connsiteX6" fmla="*/ 8841768 w 8841768"/>
                <a:gd name="connsiteY6" fmla="*/ 718458 h 5172893"/>
                <a:gd name="connsiteX7" fmla="*/ 8658887 w 8841768"/>
                <a:gd name="connsiteY7" fmla="*/ 940528 h 5172893"/>
                <a:gd name="connsiteX8" fmla="*/ 7589518 w 8841768"/>
                <a:gd name="connsiteY8" fmla="*/ 1802676 h 5172893"/>
                <a:gd name="connsiteX9" fmla="*/ 2899953 w 8841768"/>
                <a:gd name="connsiteY9" fmla="*/ 3017522 h 5172893"/>
                <a:gd name="connsiteX10" fmla="*/ 5329645 w 8841768"/>
                <a:gd name="connsiteY10" fmla="*/ 4323806 h 5172893"/>
                <a:gd name="connsiteX11" fmla="*/ 26124 w 8841768"/>
                <a:gd name="connsiteY11" fmla="*/ 5172893 h 5172893"/>
                <a:gd name="connsiteX12" fmla="*/ 0 w 8841768"/>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7574671 w 10148054"/>
                <a:gd name="connsiteY3" fmla="*/ 718459 h 5172893"/>
                <a:gd name="connsiteX4" fmla="*/ 6712523 w 10148054"/>
                <a:gd name="connsiteY4" fmla="*/ 666206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7574671 w 10148054"/>
                <a:gd name="connsiteY3" fmla="*/ 718459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6660271 w 10148054"/>
                <a:gd name="connsiteY3" fmla="*/ 849087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6660271 w 10148054"/>
                <a:gd name="connsiteY3" fmla="*/ 849087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6660271 w 10148054"/>
                <a:gd name="connsiteY3" fmla="*/ 849087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6660271 w 10148054"/>
                <a:gd name="connsiteY3" fmla="*/ 849087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48054"/>
                <a:gd name="connsiteY0" fmla="*/ 4820195 h 5172893"/>
                <a:gd name="connsiteX1" fmla="*/ 3540034 w 10148054"/>
                <a:gd name="connsiteY1" fmla="*/ 4284619 h 5172893"/>
                <a:gd name="connsiteX2" fmla="*/ 979714 w 10148054"/>
                <a:gd name="connsiteY2" fmla="*/ 3004459 h 5172893"/>
                <a:gd name="connsiteX3" fmla="*/ 6660271 w 10148054"/>
                <a:gd name="connsiteY3" fmla="*/ 849087 h 5172893"/>
                <a:gd name="connsiteX4" fmla="*/ 5340923 w 10148054"/>
                <a:gd name="connsiteY4" fmla="*/ 783771 h 5172893"/>
                <a:gd name="connsiteX5" fmla="*/ 7901243 w 10148054"/>
                <a:gd name="connsiteY5" fmla="*/ 0 h 5172893"/>
                <a:gd name="connsiteX6" fmla="*/ 10148054 w 10148054"/>
                <a:gd name="connsiteY6" fmla="*/ 914401 h 5172893"/>
                <a:gd name="connsiteX7" fmla="*/ 8658887 w 10148054"/>
                <a:gd name="connsiteY7" fmla="*/ 940528 h 5172893"/>
                <a:gd name="connsiteX8" fmla="*/ 7589518 w 10148054"/>
                <a:gd name="connsiteY8" fmla="*/ 1802676 h 5172893"/>
                <a:gd name="connsiteX9" fmla="*/ 2899953 w 10148054"/>
                <a:gd name="connsiteY9" fmla="*/ 3017522 h 5172893"/>
                <a:gd name="connsiteX10" fmla="*/ 5329645 w 10148054"/>
                <a:gd name="connsiteY10" fmla="*/ 4323806 h 5172893"/>
                <a:gd name="connsiteX11" fmla="*/ 26124 w 10148054"/>
                <a:gd name="connsiteY11" fmla="*/ 5172893 h 5172893"/>
                <a:gd name="connsiteX12" fmla="*/ 0 w 10148054"/>
                <a:gd name="connsiteY12" fmla="*/ 4820195 h 5172893"/>
                <a:gd name="connsiteX0" fmla="*/ 0 w 10174179"/>
                <a:gd name="connsiteY0" fmla="*/ 4781006 h 5172893"/>
                <a:gd name="connsiteX1" fmla="*/ 3566159 w 10174179"/>
                <a:gd name="connsiteY1" fmla="*/ 4284619 h 5172893"/>
                <a:gd name="connsiteX2" fmla="*/ 1005839 w 10174179"/>
                <a:gd name="connsiteY2" fmla="*/ 3004459 h 5172893"/>
                <a:gd name="connsiteX3" fmla="*/ 6686396 w 10174179"/>
                <a:gd name="connsiteY3" fmla="*/ 849087 h 5172893"/>
                <a:gd name="connsiteX4" fmla="*/ 5367048 w 10174179"/>
                <a:gd name="connsiteY4" fmla="*/ 783771 h 5172893"/>
                <a:gd name="connsiteX5" fmla="*/ 7927368 w 10174179"/>
                <a:gd name="connsiteY5" fmla="*/ 0 h 5172893"/>
                <a:gd name="connsiteX6" fmla="*/ 10174179 w 10174179"/>
                <a:gd name="connsiteY6" fmla="*/ 914401 h 5172893"/>
                <a:gd name="connsiteX7" fmla="*/ 8685012 w 10174179"/>
                <a:gd name="connsiteY7" fmla="*/ 940528 h 5172893"/>
                <a:gd name="connsiteX8" fmla="*/ 7615643 w 10174179"/>
                <a:gd name="connsiteY8" fmla="*/ 1802676 h 5172893"/>
                <a:gd name="connsiteX9" fmla="*/ 2926078 w 10174179"/>
                <a:gd name="connsiteY9" fmla="*/ 3017522 h 5172893"/>
                <a:gd name="connsiteX10" fmla="*/ 5355770 w 10174179"/>
                <a:gd name="connsiteY10" fmla="*/ 4323806 h 5172893"/>
                <a:gd name="connsiteX11" fmla="*/ 52249 w 10174179"/>
                <a:gd name="connsiteY11" fmla="*/ 5172893 h 5172893"/>
                <a:gd name="connsiteX12" fmla="*/ 0 w 10174179"/>
                <a:gd name="connsiteY12" fmla="*/ 4781006 h 5172893"/>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355770 w 10174179"/>
                <a:gd name="connsiteY10" fmla="*/ 4323806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355770 w 10174179"/>
                <a:gd name="connsiteY10" fmla="*/ 4323806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615643 w 10174179"/>
                <a:gd name="connsiteY8" fmla="*/ 1802676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093129 w 10174179"/>
                <a:gd name="connsiteY8" fmla="*/ 193330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093129 w 10174179"/>
                <a:gd name="connsiteY8" fmla="*/ 193330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7093129 w 10174179"/>
                <a:gd name="connsiteY8" fmla="*/ 193330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66159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05839 w 10174179"/>
                <a:gd name="connsiteY2" fmla="*/ 3004459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686396 w 10174179"/>
                <a:gd name="connsiteY3" fmla="*/ 849087 h 5146768"/>
                <a:gd name="connsiteX4" fmla="*/ 5367048 w 10174179"/>
                <a:gd name="connsiteY4" fmla="*/ 783771 h 5146768"/>
                <a:gd name="connsiteX5" fmla="*/ 7927368 w 10174179"/>
                <a:gd name="connsiteY5" fmla="*/ 0 h 5146768"/>
                <a:gd name="connsiteX6" fmla="*/ 10174179 w 10174179"/>
                <a:gd name="connsiteY6" fmla="*/ 914401 h 5146768"/>
                <a:gd name="connsiteX7" fmla="*/ 8685012 w 10174179"/>
                <a:gd name="connsiteY7" fmla="*/ 940528 h 5146768"/>
                <a:gd name="connsiteX8" fmla="*/ 8268786 w 10174179"/>
                <a:gd name="connsiteY8" fmla="*/ 1384664 h 5146768"/>
                <a:gd name="connsiteX9" fmla="*/ 2926078 w 10174179"/>
                <a:gd name="connsiteY9" fmla="*/ 3017522 h 5146768"/>
                <a:gd name="connsiteX10" fmla="*/ 5434147 w 10174179"/>
                <a:gd name="connsiteY10" fmla="*/ 4193178 h 5146768"/>
                <a:gd name="connsiteX11" fmla="*/ 26123 w 10174179"/>
                <a:gd name="connsiteY11" fmla="*/ 5146768 h 5146768"/>
                <a:gd name="connsiteX12" fmla="*/ 0 w 10174179"/>
                <a:gd name="connsiteY12"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686396 w 10174179"/>
                <a:gd name="connsiteY4" fmla="*/ 849087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685012 w 10174179"/>
                <a:gd name="connsiteY8" fmla="*/ 940528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686396 w 10174179"/>
                <a:gd name="connsiteY4" fmla="*/ 849087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685012 w 10174179"/>
                <a:gd name="connsiteY8" fmla="*/ 940528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686396 w 10174179"/>
                <a:gd name="connsiteY4" fmla="*/ 849087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685012 w 10174179"/>
                <a:gd name="connsiteY8" fmla="*/ 940528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686396 w 10174179"/>
                <a:gd name="connsiteY4" fmla="*/ 849087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685012 w 10174179"/>
                <a:gd name="connsiteY8" fmla="*/ 940528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712522 w 10174179"/>
                <a:gd name="connsiteY4" fmla="*/ 796836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685012 w 10174179"/>
                <a:gd name="connsiteY8" fmla="*/ 940528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10174179"/>
                <a:gd name="connsiteY0" fmla="*/ 4781006 h 5146768"/>
                <a:gd name="connsiteX1" fmla="*/ 3579222 w 10174179"/>
                <a:gd name="connsiteY1" fmla="*/ 4284619 h 5146768"/>
                <a:gd name="connsiteX2" fmla="*/ 1031964 w 10174179"/>
                <a:gd name="connsiteY2" fmla="*/ 3030584 h 5146768"/>
                <a:gd name="connsiteX3" fmla="*/ 6330143 w 10174179"/>
                <a:gd name="connsiteY3" fmla="*/ 1245070 h 5146768"/>
                <a:gd name="connsiteX4" fmla="*/ 6712522 w 10174179"/>
                <a:gd name="connsiteY4" fmla="*/ 796836 h 5146768"/>
                <a:gd name="connsiteX5" fmla="*/ 5367048 w 10174179"/>
                <a:gd name="connsiteY5" fmla="*/ 783771 h 5146768"/>
                <a:gd name="connsiteX6" fmla="*/ 7927368 w 10174179"/>
                <a:gd name="connsiteY6" fmla="*/ 0 h 5146768"/>
                <a:gd name="connsiteX7" fmla="*/ 10174179 w 10174179"/>
                <a:gd name="connsiteY7" fmla="*/ 914401 h 5146768"/>
                <a:gd name="connsiteX8" fmla="*/ 8763389 w 10174179"/>
                <a:gd name="connsiteY8" fmla="*/ 862151 h 5146768"/>
                <a:gd name="connsiteX9" fmla="*/ 8268786 w 10174179"/>
                <a:gd name="connsiteY9" fmla="*/ 1384664 h 5146768"/>
                <a:gd name="connsiteX10" fmla="*/ 2926078 w 10174179"/>
                <a:gd name="connsiteY10" fmla="*/ 3017522 h 5146768"/>
                <a:gd name="connsiteX11" fmla="*/ 5434147 w 10174179"/>
                <a:gd name="connsiteY11" fmla="*/ 4193178 h 5146768"/>
                <a:gd name="connsiteX12" fmla="*/ 26123 w 10174179"/>
                <a:gd name="connsiteY12" fmla="*/ 5146768 h 5146768"/>
                <a:gd name="connsiteX13" fmla="*/ 0 w 10174179"/>
                <a:gd name="connsiteY13" fmla="*/ 4781006 h 5146768"/>
                <a:gd name="connsiteX0" fmla="*/ 0 w 9912922"/>
                <a:gd name="connsiteY0" fmla="*/ 4781006 h 5146768"/>
                <a:gd name="connsiteX1" fmla="*/ 3579222 w 9912922"/>
                <a:gd name="connsiteY1" fmla="*/ 4284619 h 5146768"/>
                <a:gd name="connsiteX2" fmla="*/ 1031964 w 9912922"/>
                <a:gd name="connsiteY2" fmla="*/ 3030584 h 5146768"/>
                <a:gd name="connsiteX3" fmla="*/ 6330143 w 9912922"/>
                <a:gd name="connsiteY3" fmla="*/ 1245070 h 5146768"/>
                <a:gd name="connsiteX4" fmla="*/ 6712522 w 9912922"/>
                <a:gd name="connsiteY4" fmla="*/ 796836 h 5146768"/>
                <a:gd name="connsiteX5" fmla="*/ 5367048 w 9912922"/>
                <a:gd name="connsiteY5" fmla="*/ 783771 h 5146768"/>
                <a:gd name="connsiteX6" fmla="*/ 7927368 w 9912922"/>
                <a:gd name="connsiteY6" fmla="*/ 0 h 5146768"/>
                <a:gd name="connsiteX7" fmla="*/ 9912922 w 9912922"/>
                <a:gd name="connsiteY7" fmla="*/ 849086 h 5146768"/>
                <a:gd name="connsiteX8" fmla="*/ 8763389 w 9912922"/>
                <a:gd name="connsiteY8" fmla="*/ 862151 h 5146768"/>
                <a:gd name="connsiteX9" fmla="*/ 8268786 w 9912922"/>
                <a:gd name="connsiteY9" fmla="*/ 1384664 h 5146768"/>
                <a:gd name="connsiteX10" fmla="*/ 2926078 w 9912922"/>
                <a:gd name="connsiteY10" fmla="*/ 3017522 h 5146768"/>
                <a:gd name="connsiteX11" fmla="*/ 5434147 w 9912922"/>
                <a:gd name="connsiteY11" fmla="*/ 4193178 h 5146768"/>
                <a:gd name="connsiteX12" fmla="*/ 26123 w 9912922"/>
                <a:gd name="connsiteY12" fmla="*/ 5146768 h 5146768"/>
                <a:gd name="connsiteX13" fmla="*/ 0 w 9912922"/>
                <a:gd name="connsiteY13" fmla="*/ 4781006 h 5146768"/>
                <a:gd name="connsiteX0" fmla="*/ 0 w 9912922"/>
                <a:gd name="connsiteY0" fmla="*/ 4781006 h 5146768"/>
                <a:gd name="connsiteX1" fmla="*/ 3579222 w 9912922"/>
                <a:gd name="connsiteY1" fmla="*/ 4284619 h 5146768"/>
                <a:gd name="connsiteX2" fmla="*/ 1031964 w 9912922"/>
                <a:gd name="connsiteY2" fmla="*/ 3030584 h 5146768"/>
                <a:gd name="connsiteX3" fmla="*/ 6330143 w 9912922"/>
                <a:gd name="connsiteY3" fmla="*/ 1245070 h 5146768"/>
                <a:gd name="connsiteX4" fmla="*/ 6712522 w 9912922"/>
                <a:gd name="connsiteY4" fmla="*/ 796836 h 5146768"/>
                <a:gd name="connsiteX5" fmla="*/ 5667493 w 9912922"/>
                <a:gd name="connsiteY5" fmla="*/ 718457 h 5146768"/>
                <a:gd name="connsiteX6" fmla="*/ 7927368 w 9912922"/>
                <a:gd name="connsiteY6" fmla="*/ 0 h 5146768"/>
                <a:gd name="connsiteX7" fmla="*/ 9912922 w 9912922"/>
                <a:gd name="connsiteY7" fmla="*/ 849086 h 5146768"/>
                <a:gd name="connsiteX8" fmla="*/ 8763389 w 9912922"/>
                <a:gd name="connsiteY8" fmla="*/ 862151 h 5146768"/>
                <a:gd name="connsiteX9" fmla="*/ 8268786 w 9912922"/>
                <a:gd name="connsiteY9" fmla="*/ 1384664 h 5146768"/>
                <a:gd name="connsiteX10" fmla="*/ 2926078 w 9912922"/>
                <a:gd name="connsiteY10" fmla="*/ 3017522 h 5146768"/>
                <a:gd name="connsiteX11" fmla="*/ 5434147 w 9912922"/>
                <a:gd name="connsiteY11" fmla="*/ 4193178 h 5146768"/>
                <a:gd name="connsiteX12" fmla="*/ 26123 w 9912922"/>
                <a:gd name="connsiteY12" fmla="*/ 5146768 h 5146768"/>
                <a:gd name="connsiteX13" fmla="*/ 0 w 9912922"/>
                <a:gd name="connsiteY13" fmla="*/ 4781006 h 5146768"/>
                <a:gd name="connsiteX0" fmla="*/ 0 w 9703916"/>
                <a:gd name="connsiteY0" fmla="*/ 4781006 h 5146768"/>
                <a:gd name="connsiteX1" fmla="*/ 3579222 w 9703916"/>
                <a:gd name="connsiteY1" fmla="*/ 4284619 h 5146768"/>
                <a:gd name="connsiteX2" fmla="*/ 1031964 w 9703916"/>
                <a:gd name="connsiteY2" fmla="*/ 3030584 h 5146768"/>
                <a:gd name="connsiteX3" fmla="*/ 6330143 w 9703916"/>
                <a:gd name="connsiteY3" fmla="*/ 1245070 h 5146768"/>
                <a:gd name="connsiteX4" fmla="*/ 6712522 w 9703916"/>
                <a:gd name="connsiteY4" fmla="*/ 796836 h 5146768"/>
                <a:gd name="connsiteX5" fmla="*/ 5667493 w 9703916"/>
                <a:gd name="connsiteY5" fmla="*/ 718457 h 5146768"/>
                <a:gd name="connsiteX6" fmla="*/ 7927368 w 9703916"/>
                <a:gd name="connsiteY6" fmla="*/ 0 h 5146768"/>
                <a:gd name="connsiteX7" fmla="*/ 9703916 w 9703916"/>
                <a:gd name="connsiteY7" fmla="*/ 1005840 h 5146768"/>
                <a:gd name="connsiteX8" fmla="*/ 8763389 w 9703916"/>
                <a:gd name="connsiteY8" fmla="*/ 862151 h 5146768"/>
                <a:gd name="connsiteX9" fmla="*/ 8268786 w 9703916"/>
                <a:gd name="connsiteY9" fmla="*/ 1384664 h 5146768"/>
                <a:gd name="connsiteX10" fmla="*/ 2926078 w 9703916"/>
                <a:gd name="connsiteY10" fmla="*/ 3017522 h 5146768"/>
                <a:gd name="connsiteX11" fmla="*/ 5434147 w 9703916"/>
                <a:gd name="connsiteY11" fmla="*/ 4193178 h 5146768"/>
                <a:gd name="connsiteX12" fmla="*/ 26123 w 9703916"/>
                <a:gd name="connsiteY12" fmla="*/ 5146768 h 5146768"/>
                <a:gd name="connsiteX13" fmla="*/ 0 w 9703916"/>
                <a:gd name="connsiteY13" fmla="*/ 4781006 h 5146768"/>
                <a:gd name="connsiteX0" fmla="*/ 0 w 9703916"/>
                <a:gd name="connsiteY0" fmla="*/ 4781006 h 5146768"/>
                <a:gd name="connsiteX1" fmla="*/ 3579222 w 9703916"/>
                <a:gd name="connsiteY1" fmla="*/ 4284619 h 5146768"/>
                <a:gd name="connsiteX2" fmla="*/ 1031964 w 9703916"/>
                <a:gd name="connsiteY2" fmla="*/ 3030584 h 5146768"/>
                <a:gd name="connsiteX3" fmla="*/ 6330143 w 9703916"/>
                <a:gd name="connsiteY3" fmla="*/ 1245070 h 5146768"/>
                <a:gd name="connsiteX4" fmla="*/ 6712522 w 9703916"/>
                <a:gd name="connsiteY4" fmla="*/ 796836 h 5146768"/>
                <a:gd name="connsiteX5" fmla="*/ 5667493 w 9703916"/>
                <a:gd name="connsiteY5" fmla="*/ 718457 h 5146768"/>
                <a:gd name="connsiteX6" fmla="*/ 7927368 w 9703916"/>
                <a:gd name="connsiteY6" fmla="*/ 0 h 5146768"/>
                <a:gd name="connsiteX7" fmla="*/ 9703916 w 9703916"/>
                <a:gd name="connsiteY7" fmla="*/ 1005840 h 5146768"/>
                <a:gd name="connsiteX8" fmla="*/ 8658887 w 9703916"/>
                <a:gd name="connsiteY8" fmla="*/ 940528 h 5146768"/>
                <a:gd name="connsiteX9" fmla="*/ 8268786 w 9703916"/>
                <a:gd name="connsiteY9" fmla="*/ 1384664 h 5146768"/>
                <a:gd name="connsiteX10" fmla="*/ 2926078 w 9703916"/>
                <a:gd name="connsiteY10" fmla="*/ 3017522 h 5146768"/>
                <a:gd name="connsiteX11" fmla="*/ 5434147 w 9703916"/>
                <a:gd name="connsiteY11" fmla="*/ 4193178 h 5146768"/>
                <a:gd name="connsiteX12" fmla="*/ 26123 w 9703916"/>
                <a:gd name="connsiteY12" fmla="*/ 5146768 h 5146768"/>
                <a:gd name="connsiteX13" fmla="*/ 0 w 9703916"/>
                <a:gd name="connsiteY13" fmla="*/ 4781006 h 5146768"/>
                <a:gd name="connsiteX0" fmla="*/ 0 w 9703916"/>
                <a:gd name="connsiteY0" fmla="*/ 4885509 h 5251271"/>
                <a:gd name="connsiteX1" fmla="*/ 3579222 w 9703916"/>
                <a:gd name="connsiteY1" fmla="*/ 4389122 h 5251271"/>
                <a:gd name="connsiteX2" fmla="*/ 1031964 w 9703916"/>
                <a:gd name="connsiteY2" fmla="*/ 3135087 h 5251271"/>
                <a:gd name="connsiteX3" fmla="*/ 6330143 w 9703916"/>
                <a:gd name="connsiteY3" fmla="*/ 1349573 h 5251271"/>
                <a:gd name="connsiteX4" fmla="*/ 6712522 w 9703916"/>
                <a:gd name="connsiteY4" fmla="*/ 901339 h 5251271"/>
                <a:gd name="connsiteX5" fmla="*/ 5667493 w 9703916"/>
                <a:gd name="connsiteY5" fmla="*/ 822960 h 5251271"/>
                <a:gd name="connsiteX6" fmla="*/ 7783676 w 9703916"/>
                <a:gd name="connsiteY6" fmla="*/ 0 h 5251271"/>
                <a:gd name="connsiteX7" fmla="*/ 9703916 w 9703916"/>
                <a:gd name="connsiteY7" fmla="*/ 1110343 h 5251271"/>
                <a:gd name="connsiteX8" fmla="*/ 8658887 w 9703916"/>
                <a:gd name="connsiteY8" fmla="*/ 1045031 h 5251271"/>
                <a:gd name="connsiteX9" fmla="*/ 8268786 w 9703916"/>
                <a:gd name="connsiteY9" fmla="*/ 1489167 h 5251271"/>
                <a:gd name="connsiteX10" fmla="*/ 2926078 w 9703916"/>
                <a:gd name="connsiteY10" fmla="*/ 3122025 h 5251271"/>
                <a:gd name="connsiteX11" fmla="*/ 5434147 w 9703916"/>
                <a:gd name="connsiteY11" fmla="*/ 4297681 h 5251271"/>
                <a:gd name="connsiteX12" fmla="*/ 26123 w 9703916"/>
                <a:gd name="connsiteY12" fmla="*/ 5251271 h 5251271"/>
                <a:gd name="connsiteX13" fmla="*/ 0 w 9703916"/>
                <a:gd name="connsiteY13" fmla="*/ 4885509 h 5251271"/>
                <a:gd name="connsiteX0" fmla="*/ 0 w 9703916"/>
                <a:gd name="connsiteY0" fmla="*/ 4846321 h 5212083"/>
                <a:gd name="connsiteX1" fmla="*/ 3579222 w 9703916"/>
                <a:gd name="connsiteY1" fmla="*/ 4349934 h 5212083"/>
                <a:gd name="connsiteX2" fmla="*/ 1031964 w 9703916"/>
                <a:gd name="connsiteY2" fmla="*/ 3095899 h 5212083"/>
                <a:gd name="connsiteX3" fmla="*/ 6330143 w 9703916"/>
                <a:gd name="connsiteY3" fmla="*/ 1310385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330143 w 9703916"/>
                <a:gd name="connsiteY3" fmla="*/ 1310385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8786 w 9703916"/>
                <a:gd name="connsiteY9" fmla="*/ 1449979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54932 w 9703916"/>
                <a:gd name="connsiteY9" fmla="*/ 1463834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54932 w 9703916"/>
                <a:gd name="connsiteY9" fmla="*/ 1463834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54932 w 9703916"/>
                <a:gd name="connsiteY9" fmla="*/ 1463834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90955 w 9703916"/>
                <a:gd name="connsiteY3" fmla="*/ 1349573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047763 w 9703916"/>
                <a:gd name="connsiteY3" fmla="*/ 143712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047763 w 9703916"/>
                <a:gd name="connsiteY3" fmla="*/ 143712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047763 w 9703916"/>
                <a:gd name="connsiteY3" fmla="*/ 143712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047763 w 9703916"/>
                <a:gd name="connsiteY3" fmla="*/ 143712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371278 w 9703916"/>
                <a:gd name="connsiteY3" fmla="*/ 127453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371278 w 9703916"/>
                <a:gd name="connsiteY3" fmla="*/ 127453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371278 w 9703916"/>
                <a:gd name="connsiteY3" fmla="*/ 127453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371278 w 9703916"/>
                <a:gd name="connsiteY3" fmla="*/ 127453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74001 w 9703916"/>
                <a:gd name="connsiteY3" fmla="*/ 134262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74001 w 9703916"/>
                <a:gd name="connsiteY3" fmla="*/ 134262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74001 w 9703916"/>
                <a:gd name="connsiteY3" fmla="*/ 134262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274001 w 9703916"/>
                <a:gd name="connsiteY3" fmla="*/ 134262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166997 w 9703916"/>
                <a:gd name="connsiteY3" fmla="*/ 140099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166997 w 9703916"/>
                <a:gd name="connsiteY3" fmla="*/ 140099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166997 w 9703916"/>
                <a:gd name="connsiteY3" fmla="*/ 1400992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199514 w 9703916"/>
                <a:gd name="connsiteY9" fmla="*/ 1537725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65888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585286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512972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6199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6199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6199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6199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61997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267608 w 9703916"/>
                <a:gd name="connsiteY9" fmla="*/ 1459903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712522 w 9703916"/>
                <a:gd name="connsiteY4" fmla="*/ 862151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636262 w 9703916"/>
                <a:gd name="connsiteY3" fmla="*/ 1050796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45010 w 9703916"/>
                <a:gd name="connsiteY3" fmla="*/ 1027008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45010 w 9703916"/>
                <a:gd name="connsiteY3" fmla="*/ 1027008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45010 w 9703916"/>
                <a:gd name="connsiteY3" fmla="*/ 1027008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79251 w 9703916"/>
                <a:gd name="connsiteY9" fmla="*/ 1463302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404224 w 9703916"/>
                <a:gd name="connsiteY8" fmla="*/ 1005843 h 5212083"/>
                <a:gd name="connsiteX9" fmla="*/ 8138471 w 9703916"/>
                <a:gd name="connsiteY9" fmla="*/ 1456506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31466 w 9703916"/>
                <a:gd name="connsiteY4" fmla="*/ 868948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356647 w 9703916"/>
                <a:gd name="connsiteY8" fmla="*/ 1005843 h 5212083"/>
                <a:gd name="connsiteX9" fmla="*/ 8138471 w 9703916"/>
                <a:gd name="connsiteY9" fmla="*/ 1456506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765400 w 9703916"/>
                <a:gd name="connsiteY3" fmla="*/ 1037203 h 5212083"/>
                <a:gd name="connsiteX4" fmla="*/ 6862050 w 9703916"/>
                <a:gd name="connsiteY4" fmla="*/ 885939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356647 w 9703916"/>
                <a:gd name="connsiteY8" fmla="*/ 1005843 h 5212083"/>
                <a:gd name="connsiteX9" fmla="*/ 8138471 w 9703916"/>
                <a:gd name="connsiteY9" fmla="*/ 1456506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806182 w 9703916"/>
                <a:gd name="connsiteY3" fmla="*/ 1020212 h 5212083"/>
                <a:gd name="connsiteX4" fmla="*/ 6862050 w 9703916"/>
                <a:gd name="connsiteY4" fmla="*/ 885939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356647 w 9703916"/>
                <a:gd name="connsiteY8" fmla="*/ 1005843 h 5212083"/>
                <a:gd name="connsiteX9" fmla="*/ 8138471 w 9703916"/>
                <a:gd name="connsiteY9" fmla="*/ 1456506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4846321 h 5212083"/>
                <a:gd name="connsiteX1" fmla="*/ 3579222 w 9703916"/>
                <a:gd name="connsiteY1" fmla="*/ 4349934 h 5212083"/>
                <a:gd name="connsiteX2" fmla="*/ 1031964 w 9703916"/>
                <a:gd name="connsiteY2" fmla="*/ 3095899 h 5212083"/>
                <a:gd name="connsiteX3" fmla="*/ 6806182 w 9703916"/>
                <a:gd name="connsiteY3" fmla="*/ 1020212 h 5212083"/>
                <a:gd name="connsiteX4" fmla="*/ 6862050 w 9703916"/>
                <a:gd name="connsiteY4" fmla="*/ 885939 h 5212083"/>
                <a:gd name="connsiteX5" fmla="*/ 5667493 w 9703916"/>
                <a:gd name="connsiteY5" fmla="*/ 783772 h 5212083"/>
                <a:gd name="connsiteX6" fmla="*/ 7692236 w 9703916"/>
                <a:gd name="connsiteY6" fmla="*/ 0 h 5212083"/>
                <a:gd name="connsiteX7" fmla="*/ 9703916 w 9703916"/>
                <a:gd name="connsiteY7" fmla="*/ 1071155 h 5212083"/>
                <a:gd name="connsiteX8" fmla="*/ 8356647 w 9703916"/>
                <a:gd name="connsiteY8" fmla="*/ 1005843 h 5212083"/>
                <a:gd name="connsiteX9" fmla="*/ 8233187 w 9703916"/>
                <a:gd name="connsiteY9" fmla="*/ 1456506 h 5212083"/>
                <a:gd name="connsiteX10" fmla="*/ 2926078 w 9703916"/>
                <a:gd name="connsiteY10" fmla="*/ 3082837 h 5212083"/>
                <a:gd name="connsiteX11" fmla="*/ 5434147 w 9703916"/>
                <a:gd name="connsiteY11" fmla="*/ 4258493 h 5212083"/>
                <a:gd name="connsiteX12" fmla="*/ 26123 w 9703916"/>
                <a:gd name="connsiteY12" fmla="*/ 5212083 h 5212083"/>
                <a:gd name="connsiteX13" fmla="*/ 0 w 9703916"/>
                <a:gd name="connsiteY13" fmla="*/ 4846321 h 5212083"/>
                <a:gd name="connsiteX0" fmla="*/ 0 w 9703916"/>
                <a:gd name="connsiteY0" fmla="*/ 5016807 h 5382569"/>
                <a:gd name="connsiteX1" fmla="*/ 3579222 w 9703916"/>
                <a:gd name="connsiteY1" fmla="*/ 4520420 h 5382569"/>
                <a:gd name="connsiteX2" fmla="*/ 1031964 w 9703916"/>
                <a:gd name="connsiteY2" fmla="*/ 3266385 h 5382569"/>
                <a:gd name="connsiteX3" fmla="*/ 6806182 w 9703916"/>
                <a:gd name="connsiteY3" fmla="*/ 1190698 h 5382569"/>
                <a:gd name="connsiteX4" fmla="*/ 6862050 w 9703916"/>
                <a:gd name="connsiteY4" fmla="*/ 1056425 h 5382569"/>
                <a:gd name="connsiteX5" fmla="*/ 5667493 w 9703916"/>
                <a:gd name="connsiteY5" fmla="*/ 954258 h 5382569"/>
                <a:gd name="connsiteX6" fmla="*/ 7711179 w 9703916"/>
                <a:gd name="connsiteY6" fmla="*/ 0 h 5382569"/>
                <a:gd name="connsiteX7" fmla="*/ 9703916 w 9703916"/>
                <a:gd name="connsiteY7" fmla="*/ 1241641 h 5382569"/>
                <a:gd name="connsiteX8" fmla="*/ 8356647 w 9703916"/>
                <a:gd name="connsiteY8" fmla="*/ 1176329 h 5382569"/>
                <a:gd name="connsiteX9" fmla="*/ 8233187 w 9703916"/>
                <a:gd name="connsiteY9" fmla="*/ 1626992 h 5382569"/>
                <a:gd name="connsiteX10" fmla="*/ 2926078 w 9703916"/>
                <a:gd name="connsiteY10" fmla="*/ 3253323 h 5382569"/>
                <a:gd name="connsiteX11" fmla="*/ 5434147 w 9703916"/>
                <a:gd name="connsiteY11" fmla="*/ 4428979 h 5382569"/>
                <a:gd name="connsiteX12" fmla="*/ 26123 w 9703916"/>
                <a:gd name="connsiteY12" fmla="*/ 5382569 h 5382569"/>
                <a:gd name="connsiteX13" fmla="*/ 0 w 9703916"/>
                <a:gd name="connsiteY13" fmla="*/ 5016807 h 5382569"/>
                <a:gd name="connsiteX0" fmla="*/ 0 w 9703916"/>
                <a:gd name="connsiteY0" fmla="*/ 5016807 h 5382569"/>
                <a:gd name="connsiteX1" fmla="*/ 3579222 w 9703916"/>
                <a:gd name="connsiteY1" fmla="*/ 4520420 h 5382569"/>
                <a:gd name="connsiteX2" fmla="*/ 1031964 w 9703916"/>
                <a:gd name="connsiteY2" fmla="*/ 3266385 h 5382569"/>
                <a:gd name="connsiteX3" fmla="*/ 6806182 w 9703916"/>
                <a:gd name="connsiteY3" fmla="*/ 1190698 h 5382569"/>
                <a:gd name="connsiteX4" fmla="*/ 6862050 w 9703916"/>
                <a:gd name="connsiteY4" fmla="*/ 1056425 h 5382569"/>
                <a:gd name="connsiteX5" fmla="*/ 5667493 w 9703916"/>
                <a:gd name="connsiteY5" fmla="*/ 954258 h 5382569"/>
                <a:gd name="connsiteX6" fmla="*/ 7711179 w 9703916"/>
                <a:gd name="connsiteY6" fmla="*/ 0 h 5382569"/>
                <a:gd name="connsiteX7" fmla="*/ 9703916 w 9703916"/>
                <a:gd name="connsiteY7" fmla="*/ 1241641 h 5382569"/>
                <a:gd name="connsiteX8" fmla="*/ 8356647 w 9703916"/>
                <a:gd name="connsiteY8" fmla="*/ 1176329 h 5382569"/>
                <a:gd name="connsiteX9" fmla="*/ 8233187 w 9703916"/>
                <a:gd name="connsiteY9" fmla="*/ 1626992 h 5382569"/>
                <a:gd name="connsiteX10" fmla="*/ 2926078 w 9703916"/>
                <a:gd name="connsiteY10" fmla="*/ 3253323 h 5382569"/>
                <a:gd name="connsiteX11" fmla="*/ 5434147 w 9703916"/>
                <a:gd name="connsiteY11" fmla="*/ 4428979 h 5382569"/>
                <a:gd name="connsiteX12" fmla="*/ 26123 w 9703916"/>
                <a:gd name="connsiteY12" fmla="*/ 5382569 h 5382569"/>
                <a:gd name="connsiteX13" fmla="*/ 0 w 9703916"/>
                <a:gd name="connsiteY13" fmla="*/ 5016807 h 5382569"/>
                <a:gd name="connsiteX0" fmla="*/ 0 w 9703916"/>
                <a:gd name="connsiteY0" fmla="*/ 5016807 h 5382569"/>
                <a:gd name="connsiteX1" fmla="*/ 3579222 w 9703916"/>
                <a:gd name="connsiteY1" fmla="*/ 4520420 h 5382569"/>
                <a:gd name="connsiteX2" fmla="*/ 1031964 w 9703916"/>
                <a:gd name="connsiteY2" fmla="*/ 3266385 h 5382569"/>
                <a:gd name="connsiteX3" fmla="*/ 6806182 w 9703916"/>
                <a:gd name="connsiteY3" fmla="*/ 1190698 h 5382569"/>
                <a:gd name="connsiteX4" fmla="*/ 6862050 w 9703916"/>
                <a:gd name="connsiteY4" fmla="*/ 1056425 h 5382569"/>
                <a:gd name="connsiteX5" fmla="*/ 5667493 w 9703916"/>
                <a:gd name="connsiteY5" fmla="*/ 954258 h 5382569"/>
                <a:gd name="connsiteX6" fmla="*/ 7711179 w 9703916"/>
                <a:gd name="connsiteY6" fmla="*/ 0 h 5382569"/>
                <a:gd name="connsiteX7" fmla="*/ 9703916 w 9703916"/>
                <a:gd name="connsiteY7" fmla="*/ 1241641 h 5382569"/>
                <a:gd name="connsiteX8" fmla="*/ 8356647 w 9703916"/>
                <a:gd name="connsiteY8" fmla="*/ 1176329 h 5382569"/>
                <a:gd name="connsiteX9" fmla="*/ 8233187 w 9703916"/>
                <a:gd name="connsiteY9" fmla="*/ 1626992 h 5382569"/>
                <a:gd name="connsiteX10" fmla="*/ 2926078 w 9703916"/>
                <a:gd name="connsiteY10" fmla="*/ 3253323 h 5382569"/>
                <a:gd name="connsiteX11" fmla="*/ 5434147 w 9703916"/>
                <a:gd name="connsiteY11" fmla="*/ 4428979 h 5382569"/>
                <a:gd name="connsiteX12" fmla="*/ 26123 w 9703916"/>
                <a:gd name="connsiteY12" fmla="*/ 5382569 h 5382569"/>
                <a:gd name="connsiteX13" fmla="*/ 0 w 9703916"/>
                <a:gd name="connsiteY13" fmla="*/ 5016807 h 5382569"/>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233187 w 9703916"/>
                <a:gd name="connsiteY9" fmla="*/ 1570163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233187 w 9703916"/>
                <a:gd name="connsiteY9" fmla="*/ 1570163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233187 w 9703916"/>
                <a:gd name="connsiteY9" fmla="*/ 1570163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356647 w 9703916"/>
                <a:gd name="connsiteY8" fmla="*/ 1119500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308960 w 9703916"/>
                <a:gd name="connsiteY9" fmla="*/ 1532278 h 5325740"/>
                <a:gd name="connsiteX10" fmla="*/ 2926078 w 9703916"/>
                <a:gd name="connsiteY10" fmla="*/ 3196494 h 5325740"/>
                <a:gd name="connsiteX11" fmla="*/ 5434147 w 9703916"/>
                <a:gd name="connsiteY11" fmla="*/ 4372150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308960 w 9703916"/>
                <a:gd name="connsiteY9" fmla="*/ 1532278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202843 w 9703916"/>
                <a:gd name="connsiteY9" fmla="*/ 1517118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432108 w 9703916"/>
                <a:gd name="connsiteY8" fmla="*/ 1119501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6862050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06182 w 9703916"/>
                <a:gd name="connsiteY3" fmla="*/ 1133869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21246 w 9703916"/>
                <a:gd name="connsiteY3" fmla="*/ 1163995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21246 w 9703916"/>
                <a:gd name="connsiteY3" fmla="*/ 1163995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21246 w 9703916"/>
                <a:gd name="connsiteY3" fmla="*/ 1163995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142204 w 9703916"/>
                <a:gd name="connsiteY9" fmla="*/ 1486799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776058 w 9703916"/>
                <a:gd name="connsiteY3" fmla="*/ 1269437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51373 w 9703916"/>
                <a:gd name="connsiteY3" fmla="*/ 1276968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51373 w 9703916"/>
                <a:gd name="connsiteY3" fmla="*/ 1276968 h 5325740"/>
                <a:gd name="connsiteX4" fmla="*/ 7028807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 name="connsiteX0" fmla="*/ 0 w 9703916"/>
                <a:gd name="connsiteY0" fmla="*/ 4959978 h 5325740"/>
                <a:gd name="connsiteX1" fmla="*/ 3579222 w 9703916"/>
                <a:gd name="connsiteY1" fmla="*/ 4463591 h 5325740"/>
                <a:gd name="connsiteX2" fmla="*/ 1031964 w 9703916"/>
                <a:gd name="connsiteY2" fmla="*/ 3209556 h 5325740"/>
                <a:gd name="connsiteX3" fmla="*/ 6851373 w 9703916"/>
                <a:gd name="connsiteY3" fmla="*/ 1276968 h 5325740"/>
                <a:gd name="connsiteX4" fmla="*/ 6938429 w 9703916"/>
                <a:gd name="connsiteY4" fmla="*/ 999596 h 5325740"/>
                <a:gd name="connsiteX5" fmla="*/ 5667493 w 9703916"/>
                <a:gd name="connsiteY5" fmla="*/ 897429 h 5325740"/>
                <a:gd name="connsiteX6" fmla="*/ 7843780 w 9703916"/>
                <a:gd name="connsiteY6" fmla="*/ 0 h 5325740"/>
                <a:gd name="connsiteX7" fmla="*/ 9703916 w 9703916"/>
                <a:gd name="connsiteY7" fmla="*/ 1184812 h 5325740"/>
                <a:gd name="connsiteX8" fmla="*/ 8280512 w 9703916"/>
                <a:gd name="connsiteY8" fmla="*/ 1119500 h 5325740"/>
                <a:gd name="connsiteX9" fmla="*/ 8036762 w 9703916"/>
                <a:gd name="connsiteY9" fmla="*/ 1501863 h 5325740"/>
                <a:gd name="connsiteX10" fmla="*/ 2926078 w 9703916"/>
                <a:gd name="connsiteY10" fmla="*/ 3196494 h 5325740"/>
                <a:gd name="connsiteX11" fmla="*/ 5237072 w 9703916"/>
                <a:gd name="connsiteY11" fmla="*/ 4356991 h 5325740"/>
                <a:gd name="connsiteX12" fmla="*/ 26123 w 9703916"/>
                <a:gd name="connsiteY12" fmla="*/ 5325740 h 5325740"/>
                <a:gd name="connsiteX13" fmla="*/ 0 w 9703916"/>
                <a:gd name="connsiteY13" fmla="*/ 4959978 h 5325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03916" h="5325740">
                  <a:moveTo>
                    <a:pt x="0" y="4959978"/>
                  </a:moveTo>
                  <a:cubicBezTo>
                    <a:pt x="609599" y="4949093"/>
                    <a:pt x="3516085" y="4768391"/>
                    <a:pt x="3579222" y="4463591"/>
                  </a:cubicBezTo>
                  <a:cubicBezTo>
                    <a:pt x="3655422" y="3910596"/>
                    <a:pt x="1138943" y="4169675"/>
                    <a:pt x="1031964" y="3209556"/>
                  </a:cubicBezTo>
                  <a:cubicBezTo>
                    <a:pt x="972426" y="2331772"/>
                    <a:pt x="6456252" y="1854336"/>
                    <a:pt x="6851373" y="1276968"/>
                  </a:cubicBezTo>
                  <a:cubicBezTo>
                    <a:pt x="6976855" y="1110115"/>
                    <a:pt x="6921002" y="1055111"/>
                    <a:pt x="6938429" y="999596"/>
                  </a:cubicBezTo>
                  <a:lnTo>
                    <a:pt x="5667493" y="897429"/>
                  </a:lnTo>
                  <a:cubicBezTo>
                    <a:pt x="6348722" y="579343"/>
                    <a:pt x="7048895" y="374915"/>
                    <a:pt x="7843780" y="0"/>
                  </a:cubicBezTo>
                  <a:cubicBezTo>
                    <a:pt x="8583798" y="489651"/>
                    <a:pt x="9039670" y="770932"/>
                    <a:pt x="9703916" y="1184812"/>
                  </a:cubicBezTo>
                  <a:lnTo>
                    <a:pt x="8280512" y="1119500"/>
                  </a:lnTo>
                  <a:cubicBezTo>
                    <a:pt x="8249402" y="1216105"/>
                    <a:pt x="8183641" y="1344294"/>
                    <a:pt x="8036762" y="1501863"/>
                  </a:cubicBezTo>
                  <a:cubicBezTo>
                    <a:pt x="7565991" y="2058642"/>
                    <a:pt x="2967443" y="2678334"/>
                    <a:pt x="2926078" y="3196494"/>
                  </a:cubicBezTo>
                  <a:cubicBezTo>
                    <a:pt x="2891542" y="3832220"/>
                    <a:pt x="5474380" y="3666837"/>
                    <a:pt x="5237072" y="4356991"/>
                  </a:cubicBezTo>
                  <a:cubicBezTo>
                    <a:pt x="4993232" y="5023199"/>
                    <a:pt x="2137952" y="5221236"/>
                    <a:pt x="26123" y="5325740"/>
                  </a:cubicBezTo>
                  <a:cubicBezTo>
                    <a:pt x="17415" y="4955624"/>
                    <a:pt x="8708" y="5081899"/>
                    <a:pt x="0" y="4959978"/>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40">
              <a:hlinkClick r:id="rId2" action="ppaction://hlinksldjump"/>
              <a:extLst>
                <a:ext uri="{FF2B5EF4-FFF2-40B4-BE49-F238E27FC236}">
                  <a16:creationId xmlns:a16="http://schemas.microsoft.com/office/drawing/2014/main" xmlns="" id="{13AD559B-D468-4568-8CD0-1F7A2F8DCE82}"/>
                </a:ext>
              </a:extLst>
            </p:cNvPr>
            <p:cNvSpPr/>
            <p:nvPr/>
          </p:nvSpPr>
          <p:spPr>
            <a:xfrm>
              <a:off x="7626230" y="161482"/>
              <a:ext cx="1832825" cy="2207119"/>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a:scene3d>
              <a:camera prst="orthographicFront">
                <a:rot lat="21068441" lon="1955742" rev="20944981"/>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r>
                <a:rPr lang="fr-FR" sz="1600" b="1" dirty="0">
                  <a:latin typeface="Julius Sans One" panose="02000000000000000000" pitchFamily="2" charset="0"/>
                  <a:ea typeface="Source Sans Pro" panose="020B0503030403020204" pitchFamily="34" charset="0"/>
                </a:rPr>
                <a:t>Nouveau protocole</a:t>
              </a:r>
            </a:p>
          </p:txBody>
        </p:sp>
        <p:sp>
          <p:nvSpPr>
            <p:cNvPr id="42" name="ZoneTexte 41">
              <a:hlinkClick r:id="rId3" action="ppaction://hlinksldjump"/>
              <a:extLst>
                <a:ext uri="{FF2B5EF4-FFF2-40B4-BE49-F238E27FC236}">
                  <a16:creationId xmlns:a16="http://schemas.microsoft.com/office/drawing/2014/main" xmlns="" id="{2E9F36EA-A2EE-4CA9-9AF5-9374BF6B5C35}"/>
                </a:ext>
              </a:extLst>
            </p:cNvPr>
            <p:cNvSpPr txBox="1"/>
            <p:nvPr/>
          </p:nvSpPr>
          <p:spPr>
            <a:xfrm>
              <a:off x="6568514" y="5399655"/>
              <a:ext cx="3395501" cy="1126089"/>
            </a:xfrm>
            <a:prstGeom prst="rect">
              <a:avLst/>
            </a:prstGeom>
            <a:noFill/>
          </p:spPr>
          <p:txBody>
            <a:bodyPr wrap="square" rtlCol="0">
              <a:spAutoFit/>
            </a:bodyPr>
            <a:lstStyle/>
            <a:p>
              <a:pPr algn="ctr"/>
              <a:r>
                <a:rPr lang="fr-FR" sz="2400" dirty="0">
                  <a:solidFill>
                    <a:schemeClr val="accent2"/>
                  </a:solidFill>
                  <a:latin typeface="Source Sans Pro" panose="020B0503030403020204" pitchFamily="34" charset="0"/>
                  <a:ea typeface="Source Sans Pro" panose="020B0503030403020204" pitchFamily="34" charset="0"/>
                  <a:cs typeface="LilyUPC" panose="020B0502040204020203" pitchFamily="34" charset="-34"/>
                </a:rPr>
                <a:t>Pourquoi changer de protocole ?</a:t>
              </a:r>
            </a:p>
          </p:txBody>
        </p:sp>
        <p:sp>
          <p:nvSpPr>
            <p:cNvPr id="43" name="ZoneTexte 42">
              <a:hlinkClick r:id="rId4" action="ppaction://hlinksldjump"/>
              <a:extLst>
                <a:ext uri="{FF2B5EF4-FFF2-40B4-BE49-F238E27FC236}">
                  <a16:creationId xmlns:a16="http://schemas.microsoft.com/office/drawing/2014/main" xmlns="" id="{96202A6E-3049-45D6-A0BD-8F3FA6F81F2D}"/>
                </a:ext>
              </a:extLst>
            </p:cNvPr>
            <p:cNvSpPr txBox="1"/>
            <p:nvPr/>
          </p:nvSpPr>
          <p:spPr>
            <a:xfrm>
              <a:off x="2911791" y="1953035"/>
              <a:ext cx="2871135" cy="1126089"/>
            </a:xfrm>
            <a:prstGeom prst="rect">
              <a:avLst/>
            </a:prstGeom>
            <a:noFill/>
          </p:spPr>
          <p:txBody>
            <a:bodyPr wrap="square" rtlCol="0">
              <a:spAutoFit/>
            </a:bodyPr>
            <a:lstStyle/>
            <a:p>
              <a:pPr algn="ctr"/>
              <a:r>
                <a:rPr lang="fr-FR" sz="2400" dirty="0">
                  <a:solidFill>
                    <a:schemeClr val="accent2"/>
                  </a:solidFill>
                  <a:latin typeface="Source Sans Pro" panose="020B0503030403020204" pitchFamily="34" charset="0"/>
                  <a:ea typeface="Source Sans Pro" panose="020B0503030403020204" pitchFamily="34" charset="0"/>
                </a:rPr>
                <a:t>Quel protocole utiliser ?</a:t>
              </a:r>
            </a:p>
          </p:txBody>
        </p:sp>
        <p:pic>
          <p:nvPicPr>
            <p:cNvPr id="16" name="Image 15">
              <a:hlinkClick r:id="rId4" action="ppaction://hlinksldjump"/>
              <a:extLst>
                <a:ext uri="{FF2B5EF4-FFF2-40B4-BE49-F238E27FC236}">
                  <a16:creationId xmlns:a16="http://schemas.microsoft.com/office/drawing/2014/main" xmlns="" id="{BE2D1A96-0AD7-41CB-99C5-DD23A2CE471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83" b="94375" l="10000" r="90000">
                          <a14:foregroundMark x1="51771" y1="6198" x2="51771" y2="6198"/>
                          <a14:foregroundMark x1="42865" y1="92396" x2="42865" y2="92396"/>
                          <a14:foregroundMark x1="42448" y1="94375" x2="42448" y2="94375"/>
                          <a14:foregroundMark x1="46094" y1="4583" x2="46094" y2="4583"/>
                          <a14:foregroundMark x1="57708" y1="9427" x2="57708" y2="9427"/>
                          <a14:foregroundMark x1="56458" y1="7135" x2="56458" y2="7135"/>
                          <a14:backgroundMark x1="48646" y1="80781" x2="48646" y2="80781"/>
                          <a14:backgroundMark x1="51302" y1="93333" x2="51302" y2="93333"/>
                          <a14:backgroundMark x1="49115" y1="84167" x2="49115" y2="84167"/>
                          <a14:backgroundMark x1="47708" y1="95313" x2="47708" y2="95313"/>
                        </a14:backgroundRemoval>
                      </a14:imgEffect>
                    </a14:imgLayer>
                  </a14:imgProps>
                </a:ext>
              </a:extLst>
            </a:blip>
            <a:srcRect/>
            <a:stretch/>
          </p:blipFill>
          <p:spPr>
            <a:xfrm>
              <a:off x="5152839" y="1670869"/>
              <a:ext cx="2025789" cy="2025789"/>
            </a:xfrm>
            <a:prstGeom prst="rect">
              <a:avLst/>
            </a:prstGeom>
          </p:spPr>
        </p:pic>
        <p:sp>
          <p:nvSpPr>
            <p:cNvPr id="40" name="Rectangle 39">
              <a:hlinkClick r:id="rId7" action="ppaction://hlinksldjump"/>
              <a:extLst>
                <a:ext uri="{FF2B5EF4-FFF2-40B4-BE49-F238E27FC236}">
                  <a16:creationId xmlns:a16="http://schemas.microsoft.com/office/drawing/2014/main" xmlns="" id="{607F7DDA-090E-49E5-B7DD-875EF3E6FC50}"/>
                </a:ext>
              </a:extLst>
            </p:cNvPr>
            <p:cNvSpPr/>
            <p:nvPr/>
          </p:nvSpPr>
          <p:spPr>
            <a:xfrm>
              <a:off x="757507" y="4719045"/>
              <a:ext cx="1677823" cy="1902427"/>
            </a:xfrm>
            <a:prstGeom prst="rect">
              <a:avLst/>
            </a:prstGeom>
            <a:solidFill>
              <a:schemeClr val="accent2">
                <a:lumMod val="50000"/>
              </a:schemeClr>
            </a:solidFill>
            <a:ln/>
            <a:scene3d>
              <a:camera prst="orthographicFront">
                <a:rot lat="615720" lon="20192372" rev="527451"/>
              </a:camera>
              <a:lightRig rig="twoPt" dir="tl"/>
            </a:scene3d>
            <a:sp3d prstMaterial="flat">
              <a:bevelT w="127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dirty="0">
                  <a:latin typeface="Script MT Bold" panose="03040602040607080904" pitchFamily="66" charset="0"/>
                  <a:ea typeface="STXingkai" panose="02010800040101010101" pitchFamily="2" charset="-122"/>
                </a:rPr>
                <a:t>Ancien</a:t>
              </a:r>
              <a:r>
                <a:rPr lang="fr-FR" sz="2400" b="1" dirty="0">
                  <a:latin typeface="Script MT Bold" panose="03040602040607080904" pitchFamily="66" charset="0"/>
                  <a:ea typeface="STXingkai" panose="02010800040101010101" pitchFamily="2" charset="-122"/>
                </a:rPr>
                <a:t> </a:t>
              </a:r>
              <a:r>
                <a:rPr lang="fr-FR" sz="2000" dirty="0">
                  <a:latin typeface="Script MT Bold" panose="03040602040607080904" pitchFamily="66" charset="0"/>
                  <a:ea typeface="STXingkai" panose="02010800040101010101" pitchFamily="2" charset="-122"/>
                </a:rPr>
                <a:t>protocole</a:t>
              </a:r>
              <a:endParaRPr lang="fr-FR" sz="2400" dirty="0">
                <a:latin typeface="Script MT Bold" panose="03040602040607080904" pitchFamily="66" charset="0"/>
                <a:ea typeface="STXingkai" panose="02010800040101010101" pitchFamily="2" charset="-122"/>
              </a:endParaRPr>
            </a:p>
          </p:txBody>
        </p:sp>
        <p:pic>
          <p:nvPicPr>
            <p:cNvPr id="13" name="Image 12">
              <a:hlinkClick r:id="rId3" action="ppaction://hlinksldjump"/>
              <a:extLst>
                <a:ext uri="{FF2B5EF4-FFF2-40B4-BE49-F238E27FC236}">
                  <a16:creationId xmlns:a16="http://schemas.microsoft.com/office/drawing/2014/main" xmlns="" id="{C6C758EF-A6B7-4A33-AB4E-5F60E506321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487" b="90000" l="10000" r="90000">
                          <a14:foregroundMark x1="39679" y1="9487" x2="39679" y2="9487"/>
                          <a14:foregroundMark x1="34808" y1="63397" x2="34808" y2="63397"/>
                          <a14:foregroundMark x1="37821" y1="74423" x2="37821" y2="74423"/>
                          <a14:foregroundMark x1="36090" y1="9679" x2="36090" y2="9679"/>
                          <a14:foregroundMark x1="46282" y1="9423" x2="46282" y2="9423"/>
                          <a14:backgroundMark x1="52564" y1="39423" x2="52564" y2="39423"/>
                          <a14:backgroundMark x1="57628" y1="86731" x2="57628" y2="86731"/>
                          <a14:backgroundMark x1="49103" y1="85705" x2="49103" y2="85705"/>
                          <a14:backgroundMark x1="55833" y1="84487" x2="55833" y2="84487"/>
                          <a14:backgroundMark x1="55833" y1="85064" x2="55833" y2="85064"/>
                        </a14:backgroundRemoval>
                      </a14:imgEffect>
                    </a14:imgLayer>
                  </a14:imgProps>
                </a:ext>
              </a:extLst>
            </a:blip>
            <a:stretch>
              <a:fillRect/>
            </a:stretch>
          </p:blipFill>
          <p:spPr>
            <a:xfrm>
              <a:off x="4599841" y="3797915"/>
              <a:ext cx="2641057" cy="2641057"/>
            </a:xfrm>
            <a:prstGeom prst="rect">
              <a:avLst/>
            </a:prstGeom>
          </p:spPr>
        </p:pic>
      </p:grpSp>
      <p:sp>
        <p:nvSpPr>
          <p:cNvPr id="19" name="Titre 18">
            <a:extLst>
              <a:ext uri="{FF2B5EF4-FFF2-40B4-BE49-F238E27FC236}">
                <a16:creationId xmlns:a16="http://schemas.microsoft.com/office/drawing/2014/main" xmlns="" id="{AE7065B5-A460-41AA-9148-51CA6CF6F496}"/>
              </a:ext>
            </a:extLst>
          </p:cNvPr>
          <p:cNvSpPr>
            <a:spLocks noGrp="1"/>
          </p:cNvSpPr>
          <p:nvPr>
            <p:ph type="title" idx="4294967295"/>
          </p:nvPr>
        </p:nvSpPr>
        <p:spPr>
          <a:xfrm>
            <a:off x="220735" y="140509"/>
            <a:ext cx="4370720" cy="1513210"/>
          </a:xfrm>
          <a:solidFill>
            <a:schemeClr val="accent1"/>
          </a:solidFill>
        </p:spPr>
        <p:txBody>
          <a:bodyPr>
            <a:normAutofit/>
          </a:bodyPr>
          <a:lstStyle/>
          <a:p>
            <a:r>
              <a:rPr lang="fr-FR" sz="3200" dirty="0"/>
              <a:t>Menu de la formation</a:t>
            </a:r>
          </a:p>
        </p:txBody>
      </p:sp>
      <p:pic>
        <p:nvPicPr>
          <p:cNvPr id="24" name="Graphique 23" descr="Partager">
            <a:hlinkClick r:id="" action="ppaction://hlinkshowjump?jump=endshow"/>
            <a:extLst>
              <a:ext uri="{FF2B5EF4-FFF2-40B4-BE49-F238E27FC236}">
                <a16:creationId xmlns:a16="http://schemas.microsoft.com/office/drawing/2014/main" xmlns="" id="{946CC1C4-F037-42EA-AFF8-5A3E07247B2A}"/>
              </a:ext>
            </a:extLst>
          </p:cNvPr>
          <p:cNvPicPr>
            <a:picLocks noChangeAspect="1"/>
          </p:cNvPicPr>
          <p:nvPr/>
        </p:nvPicPr>
        <p:blipFill>
          <a:blip r:embed="rId10">
            <a:extLst>
              <a:ext uri="{96DAC541-7B7A-43D3-8B79-37D633B846F1}">
                <asvg:svgBlip xmlns:asvg="http://schemas.microsoft.com/office/drawing/2016/SVG/main" xmlns="" r:embed="rId11"/>
              </a:ext>
            </a:extLst>
          </a:blip>
          <a:srcRect/>
          <a:stretch/>
        </p:blipFill>
        <p:spPr>
          <a:xfrm>
            <a:off x="11351740" y="6141992"/>
            <a:ext cx="594075" cy="594075"/>
          </a:xfrm>
          <a:prstGeom prst="rect">
            <a:avLst/>
          </a:prstGeom>
        </p:spPr>
      </p:pic>
      <p:sp>
        <p:nvSpPr>
          <p:cNvPr id="33" name="ZoneTexte 32">
            <a:hlinkClick r:id="" action="ppaction://hlinkshowjump?jump=endshow"/>
            <a:extLst>
              <a:ext uri="{FF2B5EF4-FFF2-40B4-BE49-F238E27FC236}">
                <a16:creationId xmlns:a16="http://schemas.microsoft.com/office/drawing/2014/main" xmlns="" id="{CBAD5CC4-0228-4598-B2B8-74FB9022FCE4}"/>
              </a:ext>
            </a:extLst>
          </p:cNvPr>
          <p:cNvSpPr txBox="1"/>
          <p:nvPr/>
        </p:nvSpPr>
        <p:spPr>
          <a:xfrm>
            <a:off x="9973649" y="6079037"/>
            <a:ext cx="1518768" cy="707886"/>
          </a:xfrm>
          <a:prstGeom prst="rect">
            <a:avLst/>
          </a:prstGeom>
          <a:noFill/>
        </p:spPr>
        <p:txBody>
          <a:bodyPr wrap="square" rtlCol="0">
            <a:spAutoFit/>
          </a:bodyPr>
          <a:lstStyle/>
          <a:p>
            <a:pPr algn="ctr"/>
            <a:r>
              <a:rPr lang="fr-FR" sz="2000" b="1" dirty="0">
                <a:solidFill>
                  <a:schemeClr val="accent3"/>
                </a:solidFill>
              </a:rPr>
              <a:t>Quitter la formation</a:t>
            </a:r>
          </a:p>
        </p:txBody>
      </p:sp>
      <p:pic>
        <p:nvPicPr>
          <p:cNvPr id="26" name="Image 25" descr="Une image contenant intérieur, mur, plancher&#10;&#10;Description générée automatiquement">
            <a:hlinkClick r:id="rId12" action="ppaction://hlinksldjump"/>
            <a:extLst>
              <a:ext uri="{FF2B5EF4-FFF2-40B4-BE49-F238E27FC236}">
                <a16:creationId xmlns:a16="http://schemas.microsoft.com/office/drawing/2014/main" xmlns="" id="{1B1F625B-344B-4AAD-8040-786F8C73056A}"/>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10000" b="90000" l="9115" r="93750">
                        <a14:foregroundMark x1="11042" y1="24948" x2="11042" y2="24948"/>
                        <a14:foregroundMark x1="86250" y1="27500" x2="86250" y2="27500"/>
                        <a14:foregroundMark x1="91042" y1="30781" x2="91042" y2="30781"/>
                        <a14:foregroundMark x1="91354" y1="29583" x2="91354" y2="29583"/>
                        <a14:foregroundMark x1="92760" y1="30781" x2="92760" y2="30781"/>
                        <a14:foregroundMark x1="92917" y1="29896" x2="92917" y2="29896"/>
                        <a14:foregroundMark x1="93750" y1="30417" x2="93750" y2="30417"/>
                        <a14:foregroundMark x1="93385" y1="29948" x2="93385" y2="29948"/>
                        <a14:foregroundMark x1="92813" y1="29479" x2="92813" y2="29479"/>
                        <a14:foregroundMark x1="93333" y1="29479" x2="93333" y2="29479"/>
                        <a14:foregroundMark x1="92656" y1="29271" x2="92656" y2="29271"/>
                        <a14:foregroundMark x1="92500" y1="28906" x2="92500" y2="28906"/>
                        <a14:foregroundMark x1="92240" y1="28594" x2="92240" y2="28594"/>
                        <a14:foregroundMark x1="93177" y1="29115" x2="93177" y2="29115"/>
                        <a14:foregroundMark x1="92813" y1="28646" x2="92813" y2="28646"/>
                        <a14:foregroundMark x1="93177" y1="28906" x2="93177" y2="28906"/>
                        <a14:foregroundMark x1="9271" y1="45313" x2="9271" y2="45313"/>
                        <a14:foregroundMark x1="9115" y1="46458" x2="9115" y2="46458"/>
                        <a14:foregroundMark x1="25417" y1="75781" x2="26354" y2="74167"/>
                        <a14:foregroundMark x1="15833" y1="25938" x2="15417" y2="32083"/>
                        <a14:foregroundMark x1="15208" y1="23333" x2="15208" y2="23333"/>
                        <a14:foregroundMark x1="17865" y1="23333" x2="17865" y2="23333"/>
                        <a14:foregroundMark x1="18646" y1="23490" x2="18646" y2="23490"/>
                        <a14:foregroundMark x1="13646" y1="23385" x2="13646" y2="23385"/>
                        <a14:foregroundMark x1="12135" y1="23646" x2="12135" y2="23646"/>
                        <a14:foregroundMark x1="16823" y1="23021" x2="16823" y2="23021"/>
                        <a14:foregroundMark x1="15833" y1="22969" x2="15833" y2="22969"/>
                        <a14:foregroundMark x1="85104" y1="26094" x2="85104" y2="26094"/>
                        <a14:foregroundMark x1="83281" y1="26302" x2="83281" y2="26302"/>
                        <a14:foregroundMark x1="86823" y1="26094" x2="86823" y2="26094"/>
                        <a14:foregroundMark x1="88542" y1="26302" x2="88542" y2="26302"/>
                        <a14:foregroundMark x1="87500" y1="26094" x2="87500" y2="26094"/>
                        <a14:foregroundMark x1="84531" y1="25938" x2="84531" y2="25938"/>
                        <a14:foregroundMark x1="81250" y1="26510" x2="81250" y2="26510"/>
                        <a14:foregroundMark x1="85625" y1="25833" x2="85625" y2="25833"/>
                        <a14:backgroundMark x1="19115" y1="38281" x2="19115" y2="38281"/>
                        <a14:backgroundMark x1="20729" y1="42969" x2="20729" y2="42969"/>
                        <a14:backgroundMark x1="26354" y1="70469" x2="26354" y2="70469"/>
                        <a14:backgroundMark x1="71198" y1="70469" x2="71198" y2="70469"/>
                        <a14:backgroundMark x1="89948" y1="52083" x2="89948" y2="52083"/>
                        <a14:backgroundMark x1="89167" y1="73125" x2="89167" y2="73125"/>
                      </a14:backgroundRemoval>
                    </a14:imgEffect>
                  </a14:imgLayer>
                </a14:imgProps>
              </a:ext>
            </a:extLst>
          </a:blip>
          <a:stretch>
            <a:fillRect/>
          </a:stretch>
        </p:blipFill>
        <p:spPr>
          <a:xfrm>
            <a:off x="9134774" y="946337"/>
            <a:ext cx="2161074" cy="2161074"/>
          </a:xfrm>
          <a:prstGeom prst="rect">
            <a:avLst/>
          </a:prstGeom>
        </p:spPr>
      </p:pic>
      <p:sp>
        <p:nvSpPr>
          <p:cNvPr id="44" name="ZoneTexte 43">
            <a:hlinkClick r:id="rId7" action="ppaction://hlinksldjump"/>
            <a:extLst>
              <a:ext uri="{FF2B5EF4-FFF2-40B4-BE49-F238E27FC236}">
                <a16:creationId xmlns:a16="http://schemas.microsoft.com/office/drawing/2014/main" xmlns="" id="{44946EA6-F1EA-40FA-9317-86789EFC79FE}"/>
              </a:ext>
            </a:extLst>
          </p:cNvPr>
          <p:cNvSpPr txBox="1"/>
          <p:nvPr/>
        </p:nvSpPr>
        <p:spPr>
          <a:xfrm>
            <a:off x="1674406" y="5919698"/>
            <a:ext cx="2476483" cy="830997"/>
          </a:xfrm>
          <a:prstGeom prst="rect">
            <a:avLst/>
          </a:prstGeom>
          <a:noFill/>
        </p:spPr>
        <p:txBody>
          <a:bodyPr wrap="square" rtlCol="0">
            <a:spAutoFit/>
          </a:bodyPr>
          <a:lstStyle/>
          <a:p>
            <a:pPr algn="ctr"/>
            <a:r>
              <a:rPr lang="fr-FR" sz="2400" dirty="0">
                <a:solidFill>
                  <a:schemeClr val="accent2"/>
                </a:solidFill>
                <a:latin typeface="Source Sans Pro" panose="020B0503030403020204" pitchFamily="34" charset="0"/>
                <a:ea typeface="Source Sans Pro" panose="020B0503030403020204" pitchFamily="34" charset="0"/>
                <a:cs typeface="LilyUPC" panose="020B0502040204020203" pitchFamily="34" charset="-34"/>
              </a:rPr>
              <a:t>Revoir l’ancien protocole</a:t>
            </a:r>
          </a:p>
        </p:txBody>
      </p:sp>
      <p:sp>
        <p:nvSpPr>
          <p:cNvPr id="45" name="ZoneTexte 44">
            <a:hlinkClick r:id="rId2" action="ppaction://hlinksldjump"/>
            <a:extLst>
              <a:ext uri="{FF2B5EF4-FFF2-40B4-BE49-F238E27FC236}">
                <a16:creationId xmlns:a16="http://schemas.microsoft.com/office/drawing/2014/main" xmlns="" id="{1A41733B-3D77-4B5D-923D-51E8F14459C1}"/>
              </a:ext>
            </a:extLst>
          </p:cNvPr>
          <p:cNvSpPr txBox="1"/>
          <p:nvPr/>
        </p:nvSpPr>
        <p:spPr>
          <a:xfrm>
            <a:off x="5631098" y="368229"/>
            <a:ext cx="2754972" cy="830997"/>
          </a:xfrm>
          <a:prstGeom prst="rect">
            <a:avLst/>
          </a:prstGeom>
          <a:noFill/>
        </p:spPr>
        <p:txBody>
          <a:bodyPr wrap="square" rtlCol="0">
            <a:spAutoFit/>
          </a:bodyPr>
          <a:lstStyle/>
          <a:p>
            <a:pPr algn="ctr"/>
            <a:r>
              <a:rPr lang="fr-FR" sz="2400" dirty="0">
                <a:solidFill>
                  <a:schemeClr val="accent2"/>
                </a:solidFill>
                <a:latin typeface="Source Sans Pro" panose="020B0503030403020204" pitchFamily="34" charset="0"/>
                <a:ea typeface="Source Sans Pro" panose="020B0503030403020204" pitchFamily="34" charset="0"/>
                <a:cs typeface="LilyUPC" panose="020B0502040204020203" pitchFamily="34" charset="-34"/>
              </a:rPr>
              <a:t>Découvrir le nouveau protocole</a:t>
            </a:r>
          </a:p>
        </p:txBody>
      </p:sp>
      <p:sp>
        <p:nvSpPr>
          <p:cNvPr id="46" name="ZoneTexte 45">
            <a:hlinkClick r:id="rId12" action="ppaction://hlinksldjump"/>
            <a:extLst>
              <a:ext uri="{FF2B5EF4-FFF2-40B4-BE49-F238E27FC236}">
                <a16:creationId xmlns:a16="http://schemas.microsoft.com/office/drawing/2014/main" xmlns="" id="{F52F4B7F-277B-45D8-A624-85EAC0B82501}"/>
              </a:ext>
            </a:extLst>
          </p:cNvPr>
          <p:cNvSpPr txBox="1"/>
          <p:nvPr/>
        </p:nvSpPr>
        <p:spPr>
          <a:xfrm>
            <a:off x="8732330" y="368228"/>
            <a:ext cx="2965961" cy="830997"/>
          </a:xfrm>
          <a:prstGeom prst="rect">
            <a:avLst/>
          </a:prstGeom>
          <a:noFill/>
        </p:spPr>
        <p:txBody>
          <a:bodyPr wrap="square" rtlCol="0">
            <a:spAutoFit/>
          </a:bodyPr>
          <a:lstStyle/>
          <a:p>
            <a:pPr algn="ctr"/>
            <a:r>
              <a:rPr lang="fr-FR" sz="2400" dirty="0">
                <a:solidFill>
                  <a:schemeClr val="accent2"/>
                </a:solidFill>
                <a:latin typeface="Source Sans Pro" panose="020B0503030403020204" pitchFamily="34" charset="0"/>
                <a:ea typeface="Source Sans Pro" panose="020B0503030403020204" pitchFamily="34" charset="0"/>
                <a:cs typeface="LilyUPC" panose="020B0502040204020203" pitchFamily="34" charset="-34"/>
              </a:rPr>
              <a:t>Appliquer le nouveau protocole</a:t>
            </a:r>
          </a:p>
        </p:txBody>
      </p:sp>
    </p:spTree>
    <p:extLst>
      <p:ext uri="{BB962C8B-B14F-4D97-AF65-F5344CB8AC3E}">
        <p14:creationId xmlns:p14="http://schemas.microsoft.com/office/powerpoint/2010/main" val="32662416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3774BC-6674-4ED4-875B-998F8D3E277F}"/>
              </a:ext>
            </a:extLst>
          </p:cNvPr>
          <p:cNvSpPr>
            <a:spLocks noGrp="1"/>
          </p:cNvSpPr>
          <p:nvPr>
            <p:ph type="title"/>
          </p:nvPr>
        </p:nvSpPr>
        <p:spPr/>
        <p:txBody>
          <a:bodyPr>
            <a:normAutofit fontScale="90000"/>
          </a:bodyPr>
          <a:lstStyle/>
          <a:p>
            <a:r>
              <a:rPr lang="fr-FR" dirty="0">
                <a:solidFill>
                  <a:schemeClr val="tx2"/>
                </a:solidFill>
              </a:rPr>
              <a:t>Fin de traitement – NAC </a:t>
            </a:r>
            <a:r>
              <a:rPr lang="fr-CA" dirty="0"/>
              <a:t>débutée plus de 24h post ingestion, ingestion échelonnée, supra-thérapeutique ou heure d’ingestion inconnue </a:t>
            </a:r>
            <a:endParaRPr lang="fr-FR" dirty="0">
              <a:solidFill>
                <a:schemeClr val="tx2"/>
              </a:solidFill>
            </a:endParaRPr>
          </a:p>
        </p:txBody>
      </p:sp>
      <p:pic>
        <p:nvPicPr>
          <p:cNvPr id="11" name="Image 10">
            <a:extLst>
              <a:ext uri="{FF2B5EF4-FFF2-40B4-BE49-F238E27FC236}">
                <a16:creationId xmlns:a16="http://schemas.microsoft.com/office/drawing/2014/main" xmlns="" id="{393030C2-4890-4BEC-81F7-D8FB77B9DBA1}"/>
              </a:ext>
            </a:extLst>
          </p:cNvPr>
          <p:cNvPicPr>
            <a:picLocks noChangeAspect="1"/>
          </p:cNvPicPr>
          <p:nvPr/>
        </p:nvPicPr>
        <p:blipFill>
          <a:blip r:embed="rId2">
            <a:lum bright="70000" contrast="-70000"/>
          </a:blip>
          <a:srcRect/>
          <a:stretch/>
        </p:blipFill>
        <p:spPr>
          <a:xfrm>
            <a:off x="357492" y="799343"/>
            <a:ext cx="988708" cy="988708"/>
          </a:xfrm>
          <a:prstGeom prst="rect">
            <a:avLst/>
          </a:prstGeom>
        </p:spPr>
      </p:pic>
      <p:sp>
        <p:nvSpPr>
          <p:cNvPr id="12" name="Rectangle : coins arrondis 4">
            <a:extLst>
              <a:ext uri="{FF2B5EF4-FFF2-40B4-BE49-F238E27FC236}">
                <a16:creationId xmlns:a16="http://schemas.microsoft.com/office/drawing/2014/main" xmlns="" id="{D4B784C3-C559-4147-B416-9B1F4EF78BF6}"/>
              </a:ext>
            </a:extLst>
          </p:cNvPr>
          <p:cNvSpPr txBox="1"/>
          <p:nvPr/>
        </p:nvSpPr>
        <p:spPr>
          <a:xfrm>
            <a:off x="10523498" y="4293277"/>
            <a:ext cx="1620000" cy="1499485"/>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CA" sz="1500" kern="1200" dirty="0">
                <a:solidFill>
                  <a:schemeClr val="bg1"/>
                </a:solidFill>
              </a:rPr>
              <a:t>Cesser lorsque l’hépatotoxicité est améliorée (amélioration de 25% du RNI et AST/ALT à la baisse).</a:t>
            </a:r>
            <a:endParaRPr lang="fr-FR" sz="1500" kern="1200" dirty="0">
              <a:solidFill>
                <a:schemeClr val="bg1"/>
              </a:solidFill>
            </a:endParaRPr>
          </a:p>
        </p:txBody>
      </p:sp>
      <p:grpSp>
        <p:nvGrpSpPr>
          <p:cNvPr id="13" name="Groupe 12">
            <a:extLst>
              <a:ext uri="{FF2B5EF4-FFF2-40B4-BE49-F238E27FC236}">
                <a16:creationId xmlns:a16="http://schemas.microsoft.com/office/drawing/2014/main" xmlns="" id="{6FA0036E-7A9F-42CE-8600-F64BD36CFEEC}"/>
              </a:ext>
            </a:extLst>
          </p:cNvPr>
          <p:cNvGrpSpPr/>
          <p:nvPr/>
        </p:nvGrpSpPr>
        <p:grpSpPr>
          <a:xfrm>
            <a:off x="83230" y="2698731"/>
            <a:ext cx="1620000" cy="724310"/>
            <a:chOff x="261431" y="730482"/>
            <a:chExt cx="1942669" cy="724310"/>
          </a:xfrm>
        </p:grpSpPr>
        <p:sp>
          <p:nvSpPr>
            <p:cNvPr id="41" name="Rectangle : coins arrondis 40">
              <a:extLst>
                <a:ext uri="{FF2B5EF4-FFF2-40B4-BE49-F238E27FC236}">
                  <a16:creationId xmlns:a16="http://schemas.microsoft.com/office/drawing/2014/main" xmlns="" id="{0A08D919-98DB-4E5D-8AAC-2A5A9B61ED4E}"/>
                </a:ext>
              </a:extLst>
            </p:cNvPr>
            <p:cNvSpPr/>
            <p:nvPr/>
          </p:nvSpPr>
          <p:spPr>
            <a:xfrm>
              <a:off x="261431" y="730482"/>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ectangle : coins arrondis 4">
              <a:extLst>
                <a:ext uri="{FF2B5EF4-FFF2-40B4-BE49-F238E27FC236}">
                  <a16:creationId xmlns:a16="http://schemas.microsoft.com/office/drawing/2014/main" xmlns="" id="{F06A45B4-FA77-46EF-8789-A1D64A55EEDF}"/>
                </a:ext>
              </a:extLst>
            </p:cNvPr>
            <p:cNvSpPr txBox="1"/>
            <p:nvPr/>
          </p:nvSpPr>
          <p:spPr>
            <a:xfrm>
              <a:off x="296795" y="765846"/>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dirty="0"/>
                <a:t>[APAP] </a:t>
              </a:r>
              <a:r>
                <a:rPr lang="fr-CA" sz="1200" dirty="0">
                  <a:latin typeface="Calibri" panose="020F0502020204030204" pitchFamily="34" charset="0"/>
                  <a:cs typeface="Calibri" panose="020F0502020204030204" pitchFamily="34" charset="0"/>
                </a:rPr>
                <a:t>&lt; </a:t>
              </a:r>
              <a:r>
                <a:rPr lang="fr-CA" sz="1200" dirty="0"/>
                <a:t>66 </a:t>
              </a:r>
              <a:r>
                <a:rPr lang="fr-CA" sz="1200" dirty="0" err="1"/>
                <a:t>mcmol</a:t>
              </a:r>
              <a:r>
                <a:rPr lang="fr-CA" sz="1200" dirty="0"/>
                <a:t>/L, AST/ALT normales et RNI </a:t>
              </a:r>
              <a:r>
                <a:rPr lang="fr-CA" sz="1200" dirty="0">
                  <a:latin typeface="Calibri" panose="020F0502020204030204" pitchFamily="34" charset="0"/>
                  <a:cs typeface="Calibri" panose="020F0502020204030204" pitchFamily="34" charset="0"/>
                </a:rPr>
                <a:t>&lt; </a:t>
              </a:r>
              <a:r>
                <a:rPr lang="fr-CA" sz="1200" dirty="0"/>
                <a:t>2</a:t>
              </a:r>
              <a:endParaRPr lang="fr-FR" sz="1200" dirty="0"/>
            </a:p>
          </p:txBody>
        </p:sp>
      </p:grpSp>
      <p:sp>
        <p:nvSpPr>
          <p:cNvPr id="40" name="ZoneTexte 39">
            <a:extLst>
              <a:ext uri="{FF2B5EF4-FFF2-40B4-BE49-F238E27FC236}">
                <a16:creationId xmlns:a16="http://schemas.microsoft.com/office/drawing/2014/main" xmlns="" id="{26C1ED2C-D0D1-4122-A5DA-5CA8F04F223E}"/>
              </a:ext>
            </a:extLst>
          </p:cNvPr>
          <p:cNvSpPr txBox="1"/>
          <p:nvPr/>
        </p:nvSpPr>
        <p:spPr>
          <a:xfrm>
            <a:off x="83230" y="4750310"/>
            <a:ext cx="1590510" cy="576427"/>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l" defTabSz="711200">
              <a:lnSpc>
                <a:spcPct val="90000"/>
              </a:lnSpc>
              <a:spcBef>
                <a:spcPct val="0"/>
              </a:spcBef>
              <a:spcAft>
                <a:spcPct val="15000"/>
              </a:spcAft>
            </a:pPr>
            <a:r>
              <a:rPr lang="fr-FR" sz="1500" kern="1200" dirty="0"/>
              <a:t>Cesser immédiatement</a:t>
            </a:r>
          </a:p>
        </p:txBody>
      </p:sp>
      <p:grpSp>
        <p:nvGrpSpPr>
          <p:cNvPr id="15" name="Groupe 14">
            <a:extLst>
              <a:ext uri="{FF2B5EF4-FFF2-40B4-BE49-F238E27FC236}">
                <a16:creationId xmlns:a16="http://schemas.microsoft.com/office/drawing/2014/main" xmlns="" id="{7E039A4C-772D-4B5B-8276-1D13C7E326F4}"/>
              </a:ext>
            </a:extLst>
          </p:cNvPr>
          <p:cNvGrpSpPr/>
          <p:nvPr/>
        </p:nvGrpSpPr>
        <p:grpSpPr>
          <a:xfrm>
            <a:off x="1823275" y="3505468"/>
            <a:ext cx="1620000" cy="915967"/>
            <a:chOff x="2293829" y="1544121"/>
            <a:chExt cx="1942669" cy="759673"/>
          </a:xfrm>
        </p:grpSpPr>
        <p:sp>
          <p:nvSpPr>
            <p:cNvPr id="37" name="Rectangle : coins arrondis 36">
              <a:extLst>
                <a:ext uri="{FF2B5EF4-FFF2-40B4-BE49-F238E27FC236}">
                  <a16:creationId xmlns:a16="http://schemas.microsoft.com/office/drawing/2014/main" xmlns="" id="{1FD28C8B-8CF5-4E7A-B449-743D4FE64184}"/>
                </a:ext>
              </a:extLst>
            </p:cNvPr>
            <p:cNvSpPr/>
            <p:nvPr/>
          </p:nvSpPr>
          <p:spPr>
            <a:xfrm>
              <a:off x="2293829" y="1544121"/>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 coins arrondis 8">
              <a:extLst>
                <a:ext uri="{FF2B5EF4-FFF2-40B4-BE49-F238E27FC236}">
                  <a16:creationId xmlns:a16="http://schemas.microsoft.com/office/drawing/2014/main" xmlns="" id="{008BE357-82D7-4D4E-BB32-89A325E23C0D}"/>
                </a:ext>
              </a:extLst>
            </p:cNvPr>
            <p:cNvSpPr txBox="1"/>
            <p:nvPr/>
          </p:nvSpPr>
          <p:spPr>
            <a:xfrm>
              <a:off x="2329193" y="1579484"/>
              <a:ext cx="1871941" cy="7243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[APAP] </a:t>
              </a:r>
              <a:r>
                <a:rPr lang="fr-CA" sz="1200" kern="1200" dirty="0">
                  <a:latin typeface="Calibri" panose="020F0502020204030204" pitchFamily="34" charset="0"/>
                  <a:cs typeface="Calibri" panose="020F0502020204030204" pitchFamily="34" charset="0"/>
                </a:rPr>
                <a:t>&lt; </a:t>
              </a:r>
              <a:r>
                <a:rPr lang="fr-CA" sz="1200" kern="1200" dirty="0"/>
                <a:t>66 </a:t>
              </a:r>
              <a:r>
                <a:rPr lang="fr-CA" sz="1200" kern="1200" dirty="0" err="1"/>
                <a:t>mcmol</a:t>
              </a:r>
              <a:r>
                <a:rPr lang="fr-CA" sz="1200" kern="1200" dirty="0"/>
                <a:t>/L, AST/ALT normales et RNI </a:t>
              </a:r>
              <a:r>
                <a:rPr lang="fr-CA" sz="1200" kern="1200" dirty="0">
                  <a:latin typeface="Calibri" panose="020F0502020204030204" pitchFamily="34" charset="0"/>
                  <a:cs typeface="Calibri" panose="020F0502020204030204" pitchFamily="34" charset="0"/>
                </a:rPr>
                <a:t>&lt; </a:t>
              </a:r>
              <a:r>
                <a:rPr lang="fr-CA" sz="1200" kern="1200" dirty="0"/>
                <a:t>2 ou amélioré de 25%</a:t>
              </a:r>
              <a:endParaRPr lang="fr-FR" sz="1200" kern="1200" dirty="0"/>
            </a:p>
          </p:txBody>
        </p:sp>
      </p:grpSp>
      <p:sp>
        <p:nvSpPr>
          <p:cNvPr id="36" name="ZoneTexte 35">
            <a:extLst>
              <a:ext uri="{FF2B5EF4-FFF2-40B4-BE49-F238E27FC236}">
                <a16:creationId xmlns:a16="http://schemas.microsoft.com/office/drawing/2014/main" xmlns="" id="{101CA987-F23A-4E0B-A89F-2F82833689E3}"/>
              </a:ext>
            </a:extLst>
          </p:cNvPr>
          <p:cNvSpPr txBox="1"/>
          <p:nvPr/>
        </p:nvSpPr>
        <p:spPr>
          <a:xfrm>
            <a:off x="1823275" y="4749384"/>
            <a:ext cx="3360045" cy="577353"/>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algn="ctr" defTabSz="711200">
              <a:lnSpc>
                <a:spcPct val="90000"/>
              </a:lnSpc>
              <a:spcBef>
                <a:spcPct val="0"/>
              </a:spcBef>
              <a:spcAft>
                <a:spcPct val="15000"/>
              </a:spcAft>
            </a:pPr>
            <a:r>
              <a:rPr lang="fr-FR" sz="1500" kern="1200" dirty="0"/>
              <a:t>Cesser </a:t>
            </a:r>
            <a:r>
              <a:rPr lang="fr-FR" sz="1500" dirty="0"/>
              <a:t>le traitement après 8 ou 21h de traitement (selon le cas)</a:t>
            </a:r>
            <a:endParaRPr lang="fr-FR" sz="1500" kern="1200" dirty="0"/>
          </a:p>
        </p:txBody>
      </p:sp>
      <p:grpSp>
        <p:nvGrpSpPr>
          <p:cNvPr id="17" name="Groupe 16">
            <a:extLst>
              <a:ext uri="{FF2B5EF4-FFF2-40B4-BE49-F238E27FC236}">
                <a16:creationId xmlns:a16="http://schemas.microsoft.com/office/drawing/2014/main" xmlns="" id="{8471C186-36B2-4366-A45E-E6101ABFD817}"/>
              </a:ext>
            </a:extLst>
          </p:cNvPr>
          <p:cNvGrpSpPr/>
          <p:nvPr/>
        </p:nvGrpSpPr>
        <p:grpSpPr>
          <a:xfrm>
            <a:off x="5303365" y="3508579"/>
            <a:ext cx="1620000" cy="454720"/>
            <a:chOff x="4326227" y="2357761"/>
            <a:chExt cx="1942669" cy="724310"/>
          </a:xfrm>
        </p:grpSpPr>
        <p:sp>
          <p:nvSpPr>
            <p:cNvPr id="33" name="Rectangle : coins arrondis 32">
              <a:extLst>
                <a:ext uri="{FF2B5EF4-FFF2-40B4-BE49-F238E27FC236}">
                  <a16:creationId xmlns:a16="http://schemas.microsoft.com/office/drawing/2014/main" xmlns="" id="{135E2B50-AE26-47A2-8980-ACA137E0A171}"/>
                </a:ext>
              </a:extLst>
            </p:cNvPr>
            <p:cNvSpPr/>
            <p:nvPr/>
          </p:nvSpPr>
          <p:spPr>
            <a:xfrm>
              <a:off x="4326227" y="2357761"/>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ectangle : coins arrondis 12">
              <a:extLst>
                <a:ext uri="{FF2B5EF4-FFF2-40B4-BE49-F238E27FC236}">
                  <a16:creationId xmlns:a16="http://schemas.microsoft.com/office/drawing/2014/main" xmlns="" id="{3167EE62-C8DF-4FBE-BA20-D080027718E5}"/>
                </a:ext>
              </a:extLst>
            </p:cNvPr>
            <p:cNvSpPr txBox="1"/>
            <p:nvPr/>
          </p:nvSpPr>
          <p:spPr>
            <a:xfrm>
              <a:off x="4361591" y="2393125"/>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SzPts val="1000"/>
                <a:buFont typeface="Wingdings" panose="05000000000000000000" pitchFamily="2" charset="2"/>
                <a:buNone/>
              </a:pPr>
              <a:r>
                <a:rPr lang="fr-CA" sz="1200" kern="1200" dirty="0"/>
                <a:t>[APAP] </a:t>
              </a:r>
              <a:r>
                <a:rPr lang="fr-CA" sz="1200" kern="1200" dirty="0">
                  <a:latin typeface="Calibri" panose="020F0502020204030204" pitchFamily="34" charset="0"/>
                  <a:cs typeface="Calibri" panose="020F0502020204030204" pitchFamily="34" charset="0"/>
                </a:rPr>
                <a:t>≥ </a:t>
              </a:r>
              <a:r>
                <a:rPr lang="fr-CA" sz="1200" kern="1200" dirty="0"/>
                <a:t>66 </a:t>
              </a:r>
              <a:r>
                <a:rPr lang="fr-CA" sz="1200" kern="1200" dirty="0" err="1"/>
                <a:t>mcmol</a:t>
              </a:r>
              <a:r>
                <a:rPr lang="fr-CA" sz="1200" kern="1200" dirty="0"/>
                <a:t>/L</a:t>
              </a:r>
              <a:endParaRPr lang="fr-FR" sz="1200" kern="1200" dirty="0"/>
            </a:p>
          </p:txBody>
        </p:sp>
      </p:grpSp>
      <p:grpSp>
        <p:nvGrpSpPr>
          <p:cNvPr id="19" name="Groupe 18">
            <a:extLst>
              <a:ext uri="{FF2B5EF4-FFF2-40B4-BE49-F238E27FC236}">
                <a16:creationId xmlns:a16="http://schemas.microsoft.com/office/drawing/2014/main" xmlns="" id="{908A2300-ED81-41FE-84BA-CFBA4D2EA426}"/>
              </a:ext>
            </a:extLst>
          </p:cNvPr>
          <p:cNvGrpSpPr/>
          <p:nvPr/>
        </p:nvGrpSpPr>
        <p:grpSpPr>
          <a:xfrm>
            <a:off x="7043410" y="3505468"/>
            <a:ext cx="1620000" cy="548371"/>
            <a:chOff x="6358625" y="3171400"/>
            <a:chExt cx="1942669" cy="724310"/>
          </a:xfrm>
        </p:grpSpPr>
        <p:sp>
          <p:nvSpPr>
            <p:cNvPr id="29" name="Rectangle : coins arrondis 28">
              <a:extLst>
                <a:ext uri="{FF2B5EF4-FFF2-40B4-BE49-F238E27FC236}">
                  <a16:creationId xmlns:a16="http://schemas.microsoft.com/office/drawing/2014/main" xmlns="" id="{01F5CF77-9A2C-4045-B6EF-8AAD6FC06AFA}"/>
                </a:ext>
              </a:extLst>
            </p:cNvPr>
            <p:cNvSpPr/>
            <p:nvPr/>
          </p:nvSpPr>
          <p:spPr>
            <a:xfrm>
              <a:off x="6358625" y="3171400"/>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 coins arrondis 16">
              <a:extLst>
                <a:ext uri="{FF2B5EF4-FFF2-40B4-BE49-F238E27FC236}">
                  <a16:creationId xmlns:a16="http://schemas.microsoft.com/office/drawing/2014/main" xmlns="" id="{9CA2F3C5-8F77-41CD-8CCF-6AE6EFBD2353}"/>
                </a:ext>
              </a:extLst>
            </p:cNvPr>
            <p:cNvSpPr txBox="1"/>
            <p:nvPr/>
          </p:nvSpPr>
          <p:spPr>
            <a:xfrm>
              <a:off x="6393989" y="3206764"/>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dirty="0"/>
                <a:t>Si AST/ALT anormales et à la hausse</a:t>
              </a:r>
              <a:endParaRPr lang="fr-FR" sz="1200" dirty="0"/>
            </a:p>
          </p:txBody>
        </p:sp>
      </p:grpSp>
      <p:grpSp>
        <p:nvGrpSpPr>
          <p:cNvPr id="20" name="Groupe 19">
            <a:extLst>
              <a:ext uri="{FF2B5EF4-FFF2-40B4-BE49-F238E27FC236}">
                <a16:creationId xmlns:a16="http://schemas.microsoft.com/office/drawing/2014/main" xmlns="" id="{B24B0F72-23B6-4AAB-8A0E-F0E6CBFBB959}"/>
              </a:ext>
            </a:extLst>
          </p:cNvPr>
          <p:cNvGrpSpPr/>
          <p:nvPr/>
        </p:nvGrpSpPr>
        <p:grpSpPr>
          <a:xfrm>
            <a:off x="7043411" y="4225911"/>
            <a:ext cx="1620000" cy="1878862"/>
            <a:chOff x="8148337" y="3051030"/>
            <a:chExt cx="4234162" cy="787350"/>
          </a:xfrm>
          <a:noFill/>
        </p:grpSpPr>
        <p:sp>
          <p:nvSpPr>
            <p:cNvPr id="27" name="Rectangle 26">
              <a:extLst>
                <a:ext uri="{FF2B5EF4-FFF2-40B4-BE49-F238E27FC236}">
                  <a16:creationId xmlns:a16="http://schemas.microsoft.com/office/drawing/2014/main" xmlns="" id="{F7A724E3-D2EA-48A2-B1B3-6E74186515BF}"/>
                </a:ext>
              </a:extLst>
            </p:cNvPr>
            <p:cNvSpPr/>
            <p:nvPr/>
          </p:nvSpPr>
          <p:spPr>
            <a:xfrm>
              <a:off x="8148337" y="3252961"/>
              <a:ext cx="4234162" cy="585419"/>
            </a:xfrm>
            <a:prstGeom prst="rect">
              <a:avLst/>
            </a:prstGeom>
          </p:spPr>
          <p:style>
            <a:lnRef idx="1">
              <a:schemeClr val="accent2"/>
            </a:lnRef>
            <a:fillRef idx="3">
              <a:schemeClr val="accent2"/>
            </a:fillRef>
            <a:effectRef idx="2">
              <a:schemeClr val="accent2"/>
            </a:effectRef>
            <a:fontRef idx="minor">
              <a:schemeClr val="lt1"/>
            </a:fontRef>
          </p:style>
        </p:sp>
        <p:sp>
          <p:nvSpPr>
            <p:cNvPr id="28" name="ZoneTexte 27">
              <a:extLst>
                <a:ext uri="{FF2B5EF4-FFF2-40B4-BE49-F238E27FC236}">
                  <a16:creationId xmlns:a16="http://schemas.microsoft.com/office/drawing/2014/main" xmlns="" id="{352A07A8-2640-4D6F-A732-44E89F7E6A5B}"/>
                </a:ext>
              </a:extLst>
            </p:cNvPr>
            <p:cNvSpPr txBox="1"/>
            <p:nvPr/>
          </p:nvSpPr>
          <p:spPr>
            <a:xfrm>
              <a:off x="8148337" y="3051030"/>
              <a:ext cx="4234162" cy="787350"/>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defTabSz="711200">
                <a:lnSpc>
                  <a:spcPct val="90000"/>
                </a:lnSpc>
                <a:spcBef>
                  <a:spcPct val="0"/>
                </a:spcBef>
                <a:spcAft>
                  <a:spcPct val="15000"/>
                </a:spcAft>
              </a:pPr>
              <a:r>
                <a:rPr lang="fr-CA" sz="1500" dirty="0"/>
                <a:t>Poursuivre la 2</a:t>
              </a:r>
              <a:r>
                <a:rPr lang="fr-CA" sz="1500" baseline="30000" dirty="0"/>
                <a:t>e</a:t>
              </a:r>
              <a:r>
                <a:rPr lang="fr-CA" sz="1500" dirty="0"/>
                <a:t> perfusion jusqu’à ce que [APAP] </a:t>
              </a:r>
              <a:r>
                <a:rPr lang="fr-CA" sz="1500" dirty="0">
                  <a:latin typeface="Calibri" panose="020F0502020204030204" pitchFamily="34" charset="0"/>
                  <a:cs typeface="Calibri" panose="020F0502020204030204" pitchFamily="34" charset="0"/>
                </a:rPr>
                <a:t>&lt; </a:t>
              </a:r>
              <a:r>
                <a:rPr lang="fr-CA" sz="1500" dirty="0"/>
                <a:t>66 </a:t>
              </a:r>
              <a:r>
                <a:rPr lang="fr-CA" sz="1500" dirty="0" err="1"/>
                <a:t>mcmol</a:t>
              </a:r>
              <a:r>
                <a:rPr lang="fr-CA" sz="1500" dirty="0"/>
                <a:t>/L ET AST/ALT à la baisse ET RNI </a:t>
              </a:r>
              <a:r>
                <a:rPr lang="fr-CA" sz="1500" dirty="0">
                  <a:latin typeface="Calibri" panose="020F0502020204030204" pitchFamily="34" charset="0"/>
                  <a:cs typeface="Calibri" panose="020F0502020204030204" pitchFamily="34" charset="0"/>
                </a:rPr>
                <a:t>&lt; </a:t>
              </a:r>
              <a:r>
                <a:rPr lang="fr-CA" sz="1500" dirty="0"/>
                <a:t>2 ou amélioré de 25%</a:t>
              </a:r>
              <a:endParaRPr lang="fr-FR" sz="1500" dirty="0"/>
            </a:p>
          </p:txBody>
        </p:sp>
      </p:grpSp>
      <p:grpSp>
        <p:nvGrpSpPr>
          <p:cNvPr id="21" name="Groupe 20">
            <a:extLst>
              <a:ext uri="{FF2B5EF4-FFF2-40B4-BE49-F238E27FC236}">
                <a16:creationId xmlns:a16="http://schemas.microsoft.com/office/drawing/2014/main" xmlns="" id="{24711DFC-E0CD-46A4-82CD-1409F8F9EC52}"/>
              </a:ext>
            </a:extLst>
          </p:cNvPr>
          <p:cNvGrpSpPr/>
          <p:nvPr/>
        </p:nvGrpSpPr>
        <p:grpSpPr>
          <a:xfrm>
            <a:off x="8783455" y="3501600"/>
            <a:ext cx="1620000" cy="724310"/>
            <a:chOff x="8391023" y="3985040"/>
            <a:chExt cx="1942669" cy="724310"/>
          </a:xfrm>
        </p:grpSpPr>
        <p:sp>
          <p:nvSpPr>
            <p:cNvPr id="25" name="Rectangle : coins arrondis 24">
              <a:extLst>
                <a:ext uri="{FF2B5EF4-FFF2-40B4-BE49-F238E27FC236}">
                  <a16:creationId xmlns:a16="http://schemas.microsoft.com/office/drawing/2014/main" xmlns="" id="{7A5D5482-D87B-45BB-87AE-0413C023E38F}"/>
                </a:ext>
              </a:extLst>
            </p:cNvPr>
            <p:cNvSpPr/>
            <p:nvPr/>
          </p:nvSpPr>
          <p:spPr>
            <a:xfrm>
              <a:off x="8391023" y="3985040"/>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 coins arrondis 20">
              <a:extLst>
                <a:ext uri="{FF2B5EF4-FFF2-40B4-BE49-F238E27FC236}">
                  <a16:creationId xmlns:a16="http://schemas.microsoft.com/office/drawing/2014/main" xmlns="" id="{2AA7F1F4-8C0C-47C6-874D-97E2A24E9D52}"/>
                </a:ext>
              </a:extLst>
            </p:cNvPr>
            <p:cNvSpPr txBox="1"/>
            <p:nvPr/>
          </p:nvSpPr>
          <p:spPr>
            <a:xfrm>
              <a:off x="8426387" y="4020404"/>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Si RNI &gt; 2 mais amélioré de 25% par rapport à sa valeur maximale</a:t>
              </a:r>
              <a:endParaRPr lang="fr-FR" sz="1200" kern="1200" dirty="0"/>
            </a:p>
          </p:txBody>
        </p:sp>
      </p:grpSp>
      <p:sp>
        <p:nvSpPr>
          <p:cNvPr id="23" name="Rectangle 22">
            <a:extLst>
              <a:ext uri="{FF2B5EF4-FFF2-40B4-BE49-F238E27FC236}">
                <a16:creationId xmlns:a16="http://schemas.microsoft.com/office/drawing/2014/main" xmlns="" id="{EE31E390-04C7-4FB9-A4CF-008F7E64736E}"/>
              </a:ext>
            </a:extLst>
          </p:cNvPr>
          <p:cNvSpPr/>
          <p:nvPr/>
        </p:nvSpPr>
        <p:spPr>
          <a:xfrm>
            <a:off x="7922372" y="4498564"/>
            <a:ext cx="4234162" cy="58541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5" name="Rectangle 44">
            <a:extLst>
              <a:ext uri="{FF2B5EF4-FFF2-40B4-BE49-F238E27FC236}">
                <a16:creationId xmlns:a16="http://schemas.microsoft.com/office/drawing/2014/main" xmlns="" id="{C6AC5FF1-ABDB-4BFA-8521-2ED7B378F319}"/>
              </a:ext>
            </a:extLst>
          </p:cNvPr>
          <p:cNvSpPr/>
          <p:nvPr/>
        </p:nvSpPr>
        <p:spPr>
          <a:xfrm>
            <a:off x="5318110" y="6394448"/>
            <a:ext cx="5070599" cy="313932"/>
          </a:xfrm>
          <a:prstGeom prst="rect">
            <a:avLst/>
          </a:prstGeom>
          <a:solidFill>
            <a:schemeClr val="accent2">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wrap="square">
            <a:spAutoFit/>
          </a:bodyPr>
          <a:lstStyle/>
          <a:p>
            <a:pPr marL="0" lvl="1" algn="ctr" defTabSz="711200">
              <a:lnSpc>
                <a:spcPct val="90000"/>
              </a:lnSpc>
              <a:spcBef>
                <a:spcPct val="0"/>
              </a:spcBef>
              <a:spcAft>
                <a:spcPct val="15000"/>
              </a:spcAft>
              <a:buSzPts val="1000"/>
            </a:pPr>
            <a:r>
              <a:rPr lang="fr-CA" sz="1600" dirty="0"/>
              <a:t>Faire des bilans toutes les 8h</a:t>
            </a:r>
            <a:endParaRPr lang="fr-FR" sz="1600" dirty="0"/>
          </a:p>
        </p:txBody>
      </p:sp>
      <p:sp>
        <p:nvSpPr>
          <p:cNvPr id="46" name="ZoneTexte 45">
            <a:extLst>
              <a:ext uri="{FF2B5EF4-FFF2-40B4-BE49-F238E27FC236}">
                <a16:creationId xmlns:a16="http://schemas.microsoft.com/office/drawing/2014/main" xmlns="" id="{DE026554-2A28-4EE2-8FC1-2497FD524003}"/>
              </a:ext>
            </a:extLst>
          </p:cNvPr>
          <p:cNvSpPr txBox="1"/>
          <p:nvPr/>
        </p:nvSpPr>
        <p:spPr>
          <a:xfrm>
            <a:off x="8783454" y="4378795"/>
            <a:ext cx="1620000" cy="1895884"/>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defTabSz="711200">
              <a:lnSpc>
                <a:spcPct val="90000"/>
              </a:lnSpc>
              <a:spcBef>
                <a:spcPct val="0"/>
              </a:spcBef>
              <a:spcAft>
                <a:spcPct val="15000"/>
              </a:spcAft>
            </a:pPr>
            <a:r>
              <a:rPr lang="fr-CA" sz="1500" kern="1200" dirty="0"/>
              <a:t>Cesser la 2</a:t>
            </a:r>
            <a:r>
              <a:rPr lang="fr-CA" sz="1500" kern="1200" baseline="30000" dirty="0"/>
              <a:t>ème</a:t>
            </a:r>
            <a:r>
              <a:rPr lang="fr-CA" sz="1500" kern="1200" dirty="0"/>
              <a:t> perfusion </a:t>
            </a:r>
            <a:r>
              <a:rPr lang="fr-CA" sz="1500" dirty="0"/>
              <a:t>lorsque RNI</a:t>
            </a:r>
            <a:r>
              <a:rPr lang="fr-CA" sz="1500" dirty="0">
                <a:latin typeface="Calibri" panose="020F0502020204030204" pitchFamily="34" charset="0"/>
                <a:cs typeface="Calibri" panose="020F0502020204030204" pitchFamily="34" charset="0"/>
              </a:rPr>
              <a:t>&lt;</a:t>
            </a:r>
            <a:r>
              <a:rPr lang="fr-CA" sz="1500" dirty="0"/>
              <a:t>2 ou amélioré de 25% sans administration </a:t>
            </a:r>
            <a:r>
              <a:rPr lang="fr-CA" sz="1500" dirty="0" err="1"/>
              <a:t>vitK</a:t>
            </a:r>
            <a:r>
              <a:rPr lang="fr-CA" sz="1500" dirty="0"/>
              <a:t> ET [APAP] </a:t>
            </a:r>
            <a:r>
              <a:rPr lang="fr-CA" sz="1500" dirty="0">
                <a:latin typeface="Calibri" panose="020F0502020204030204" pitchFamily="34" charset="0"/>
                <a:cs typeface="Calibri" panose="020F0502020204030204" pitchFamily="34" charset="0"/>
              </a:rPr>
              <a:t>&lt; </a:t>
            </a:r>
            <a:r>
              <a:rPr lang="fr-CA" sz="1500" dirty="0"/>
              <a:t>66 </a:t>
            </a:r>
            <a:r>
              <a:rPr lang="fr-CA" sz="1500" dirty="0" err="1"/>
              <a:t>mcmol</a:t>
            </a:r>
            <a:r>
              <a:rPr lang="fr-CA" sz="1500" dirty="0"/>
              <a:t>/L ET </a:t>
            </a:r>
            <a:r>
              <a:rPr lang="fr-CA" sz="1500" kern="1200" dirty="0"/>
              <a:t>AST/ALT à la baisse</a:t>
            </a:r>
            <a:endParaRPr lang="fr-FR" sz="1500" kern="1200" dirty="0"/>
          </a:p>
        </p:txBody>
      </p:sp>
      <p:sp>
        <p:nvSpPr>
          <p:cNvPr id="47" name="Rectangle : coins arrondis 4">
            <a:extLst>
              <a:ext uri="{FF2B5EF4-FFF2-40B4-BE49-F238E27FC236}">
                <a16:creationId xmlns:a16="http://schemas.microsoft.com/office/drawing/2014/main" xmlns="" id="{7A9D0712-055C-4781-BCCE-2A5397F3A57E}"/>
              </a:ext>
            </a:extLst>
          </p:cNvPr>
          <p:cNvSpPr txBox="1"/>
          <p:nvPr/>
        </p:nvSpPr>
        <p:spPr>
          <a:xfrm>
            <a:off x="83230" y="2113910"/>
            <a:ext cx="10320225" cy="507889"/>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fr-CA" sz="1600" b="1" kern="1200" dirty="0"/>
              <a:t>Intoxication par l’acétaminophène</a:t>
            </a:r>
            <a:endParaRPr lang="fr-FR" sz="1600" kern="1200" dirty="0"/>
          </a:p>
        </p:txBody>
      </p:sp>
      <p:sp>
        <p:nvSpPr>
          <p:cNvPr id="48" name="Rectangle : coins arrondis 4">
            <a:extLst>
              <a:ext uri="{FF2B5EF4-FFF2-40B4-BE49-F238E27FC236}">
                <a16:creationId xmlns:a16="http://schemas.microsoft.com/office/drawing/2014/main" xmlns="" id="{BFF0CA16-F692-486E-97F2-A410C6573477}"/>
              </a:ext>
            </a:extLst>
          </p:cNvPr>
          <p:cNvSpPr txBox="1"/>
          <p:nvPr/>
        </p:nvSpPr>
        <p:spPr>
          <a:xfrm>
            <a:off x="10523502" y="2113910"/>
            <a:ext cx="1620000" cy="2112000"/>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fr-CA" sz="1600" b="1" dirty="0"/>
              <a:t>Intoxications autres qu’APAP</a:t>
            </a:r>
            <a:endParaRPr lang="fr-FR" sz="1600" dirty="0"/>
          </a:p>
        </p:txBody>
      </p:sp>
      <p:cxnSp>
        <p:nvCxnSpPr>
          <p:cNvPr id="53" name="Connecteur droit avec flèche 52">
            <a:extLst>
              <a:ext uri="{FF2B5EF4-FFF2-40B4-BE49-F238E27FC236}">
                <a16:creationId xmlns:a16="http://schemas.microsoft.com/office/drawing/2014/main" xmlns="" id="{29A86AF1-4E5F-4050-9C43-CC994A795EF3}"/>
              </a:ext>
            </a:extLst>
          </p:cNvPr>
          <p:cNvCxnSpPr>
            <a:cxnSpLocks/>
            <a:stCxn id="42" idx="2"/>
            <a:endCxn id="40" idx="0"/>
          </p:cNvCxnSpPr>
          <p:nvPr/>
        </p:nvCxnSpPr>
        <p:spPr>
          <a:xfrm flipH="1">
            <a:off x="878485" y="3387677"/>
            <a:ext cx="14745" cy="1362633"/>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avec flèche 54">
            <a:extLst>
              <a:ext uri="{FF2B5EF4-FFF2-40B4-BE49-F238E27FC236}">
                <a16:creationId xmlns:a16="http://schemas.microsoft.com/office/drawing/2014/main" xmlns="" id="{3451FDB0-80F5-48A3-8F04-C9FBE37FBF88}"/>
              </a:ext>
            </a:extLst>
          </p:cNvPr>
          <p:cNvCxnSpPr>
            <a:cxnSpLocks/>
            <a:stCxn id="38" idx="2"/>
          </p:cNvCxnSpPr>
          <p:nvPr/>
        </p:nvCxnSpPr>
        <p:spPr>
          <a:xfrm flipH="1">
            <a:off x="2633273" y="4421435"/>
            <a:ext cx="2" cy="369838"/>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xmlns="" id="{18CEA622-B47B-460A-A582-B8ECDC2C58FB}"/>
              </a:ext>
            </a:extLst>
          </p:cNvPr>
          <p:cNvCxnSpPr>
            <a:cxnSpLocks/>
            <a:stCxn id="34" idx="2"/>
            <a:endCxn id="50" idx="0"/>
          </p:cNvCxnSpPr>
          <p:nvPr/>
        </p:nvCxnSpPr>
        <p:spPr>
          <a:xfrm flipH="1">
            <a:off x="6113363" y="3941097"/>
            <a:ext cx="2" cy="299953"/>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xmlns="" id="{EF9C18AA-3209-4F7C-8BE7-B94B4A371594}"/>
              </a:ext>
            </a:extLst>
          </p:cNvPr>
          <p:cNvCxnSpPr>
            <a:cxnSpLocks/>
            <a:stCxn id="30" idx="2"/>
            <a:endCxn id="28" idx="0"/>
          </p:cNvCxnSpPr>
          <p:nvPr/>
        </p:nvCxnSpPr>
        <p:spPr>
          <a:xfrm>
            <a:off x="7853410" y="4027065"/>
            <a:ext cx="1" cy="198846"/>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xmlns="" id="{642D4F32-6391-427E-95F0-93FDFE21129F}"/>
              </a:ext>
            </a:extLst>
          </p:cNvPr>
          <p:cNvCxnSpPr>
            <a:cxnSpLocks/>
            <a:stCxn id="25" idx="2"/>
            <a:endCxn id="46" idx="0"/>
          </p:cNvCxnSpPr>
          <p:nvPr/>
        </p:nvCxnSpPr>
        <p:spPr>
          <a:xfrm flipH="1">
            <a:off x="9593454" y="4225910"/>
            <a:ext cx="1" cy="15288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xmlns="" id="{008A38BA-928B-489C-976D-D9B55B39655A}"/>
              </a:ext>
            </a:extLst>
          </p:cNvPr>
          <p:cNvCxnSpPr>
            <a:cxnSpLocks/>
            <a:stCxn id="48" idx="2"/>
            <a:endCxn id="12" idx="0"/>
          </p:cNvCxnSpPr>
          <p:nvPr/>
        </p:nvCxnSpPr>
        <p:spPr>
          <a:xfrm flipH="1">
            <a:off x="11333498" y="4225910"/>
            <a:ext cx="4" cy="67367"/>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a:extLst>
              <a:ext uri="{FF2B5EF4-FFF2-40B4-BE49-F238E27FC236}">
                <a16:creationId xmlns:a16="http://schemas.microsoft.com/office/drawing/2014/main" xmlns="" id="{2BE0075F-2B8D-4B07-829A-78DF80792367}"/>
              </a:ext>
            </a:extLst>
          </p:cNvPr>
          <p:cNvCxnSpPr>
            <a:cxnSpLocks/>
            <a:stCxn id="46" idx="2"/>
          </p:cNvCxnSpPr>
          <p:nvPr/>
        </p:nvCxnSpPr>
        <p:spPr>
          <a:xfrm>
            <a:off x="9593454" y="6274679"/>
            <a:ext cx="0" cy="15288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xmlns="" id="{E2062758-995D-4C6B-9EC9-1B661F60B4D3}"/>
              </a:ext>
            </a:extLst>
          </p:cNvPr>
          <p:cNvCxnSpPr>
            <a:cxnSpLocks/>
            <a:stCxn id="28" idx="2"/>
            <a:endCxn id="45" idx="0"/>
          </p:cNvCxnSpPr>
          <p:nvPr/>
        </p:nvCxnSpPr>
        <p:spPr>
          <a:xfrm flipH="1">
            <a:off x="7853410" y="6104773"/>
            <a:ext cx="1" cy="28967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xmlns="" id="{806D5F1F-3632-4232-A8A1-1772177E5755}"/>
              </a:ext>
            </a:extLst>
          </p:cNvPr>
          <p:cNvSpPr/>
          <p:nvPr/>
        </p:nvSpPr>
        <p:spPr>
          <a:xfrm>
            <a:off x="83226" y="5367354"/>
            <a:ext cx="1590509" cy="1200329"/>
          </a:xfrm>
          <a:prstGeom prst="rect">
            <a:avLst/>
          </a:prstGeom>
        </p:spPr>
        <p:txBody>
          <a:bodyPr wrap="square">
            <a:spAutoFit/>
          </a:bodyPr>
          <a:lstStyle/>
          <a:p>
            <a:pPr marL="0" lvl="2">
              <a:spcAft>
                <a:spcPts val="0"/>
              </a:spcAft>
              <a:buSzPts val="1000"/>
              <a:tabLst>
                <a:tab pos="1371600" algn="l"/>
              </a:tabLst>
            </a:pPr>
            <a:r>
              <a:rPr lang="fr-CA" sz="1200" dirty="0">
                <a:latin typeface="+mj-lt"/>
                <a:ea typeface="Times New Roman" panose="02020603050405020304" pitchFamily="18" charset="0"/>
                <a:cs typeface="Times New Roman" panose="02020603050405020304" pitchFamily="18" charset="0"/>
              </a:rPr>
              <a:t>Pour l’heure d’ingestion inconnue, s’assurer d’avoir 2  dosages </a:t>
            </a:r>
            <a:r>
              <a:rPr lang="fr-CA" sz="1200" dirty="0"/>
              <a:t>[APAP] </a:t>
            </a:r>
            <a:r>
              <a:rPr lang="fr-CA" sz="1200" dirty="0">
                <a:latin typeface="Calibri" panose="020F0502020204030204" pitchFamily="34" charset="0"/>
                <a:cs typeface="Calibri" panose="020F0502020204030204" pitchFamily="34" charset="0"/>
              </a:rPr>
              <a:t>&lt; </a:t>
            </a:r>
            <a:r>
              <a:rPr lang="fr-CA" sz="1200" dirty="0"/>
              <a:t>66 </a:t>
            </a:r>
            <a:r>
              <a:rPr lang="fr-CA" sz="1200" dirty="0" err="1"/>
              <a:t>mcmol</a:t>
            </a:r>
            <a:r>
              <a:rPr lang="fr-CA" sz="1200" dirty="0"/>
              <a:t>/L </a:t>
            </a:r>
            <a:r>
              <a:rPr lang="fr-CA" sz="1200" dirty="0">
                <a:latin typeface="+mj-lt"/>
                <a:ea typeface="Times New Roman" panose="02020603050405020304" pitchFamily="18" charset="0"/>
                <a:cs typeface="Times New Roman" panose="02020603050405020304" pitchFamily="18" charset="0"/>
              </a:rPr>
              <a:t>à 4h d’intervalle.</a:t>
            </a:r>
            <a:endParaRPr lang="fr-FR" sz="1200" dirty="0">
              <a:effectLst/>
              <a:latin typeface="+mj-lt"/>
              <a:ea typeface="MS Mincho" panose="02020609040205080304" pitchFamily="49" charset="-128"/>
              <a:cs typeface="Times New Roman" panose="02020603050405020304" pitchFamily="18" charset="0"/>
            </a:endParaRPr>
          </a:p>
        </p:txBody>
      </p:sp>
      <p:sp>
        <p:nvSpPr>
          <p:cNvPr id="43" name="Rectangle : coins arrondis 4">
            <a:extLst>
              <a:ext uri="{FF2B5EF4-FFF2-40B4-BE49-F238E27FC236}">
                <a16:creationId xmlns:a16="http://schemas.microsoft.com/office/drawing/2014/main" xmlns="" id="{F0D3A2BD-66F6-4E3E-9E45-ED397C924FB2}"/>
              </a:ext>
            </a:extLst>
          </p:cNvPr>
          <p:cNvSpPr txBox="1"/>
          <p:nvPr/>
        </p:nvSpPr>
        <p:spPr>
          <a:xfrm>
            <a:off x="1823275" y="2696022"/>
            <a:ext cx="8580180" cy="729021"/>
          </a:xfrm>
          <a:prstGeom prst="roundRect">
            <a:avLst/>
          </a:prstGeom>
        </p:spPr>
        <p:style>
          <a:lnRef idx="0">
            <a:schemeClr val="accent3"/>
          </a:lnRef>
          <a:fillRef idx="3">
            <a:schemeClr val="accent3"/>
          </a:fillRef>
          <a:effectRef idx="3">
            <a:schemeClr val="accent3"/>
          </a:effectRef>
          <a:fontRef idx="minor">
            <a:schemeClr val="lt1"/>
          </a:fontRef>
        </p:style>
        <p:txBody>
          <a:bodyPr spcFirstLastPara="0" vert="horz" wrap="square" lIns="22860" tIns="22860" rIns="22860" bIns="22860" numCol="1" spcCol="1270" anchor="ctr" anchorCtr="0">
            <a:noAutofit/>
          </a:bodyPr>
          <a:lstStyle/>
          <a:p>
            <a:pPr lvl="0" defTabSz="266700">
              <a:lnSpc>
                <a:spcPct val="90000"/>
              </a:lnSpc>
              <a:spcBef>
                <a:spcPct val="0"/>
              </a:spcBef>
              <a:spcAft>
                <a:spcPct val="35000"/>
              </a:spcAft>
            </a:pPr>
            <a:r>
              <a:rPr lang="fr-CA" sz="1400" dirty="0"/>
              <a:t>Faire un nouveau bilan après 8h de traitement pour les ingestions supra-thérapeutiques répétées ou après 19h de traitement pour les autres cas (ingestion unique se présentant plus de 24h post ingestion, ingestion échelonnée et ingestion inconnue).</a:t>
            </a:r>
            <a:r>
              <a:rPr lang="fr-CA" sz="1400" i="1" dirty="0"/>
              <a:t> Le bilan est à réaliser à la 19</a:t>
            </a:r>
            <a:r>
              <a:rPr lang="fr-CA" sz="1400" i="1" baseline="30000" dirty="0"/>
              <a:t>ème</a:t>
            </a:r>
            <a:r>
              <a:rPr lang="fr-CA" sz="1400" i="1" dirty="0"/>
              <a:t> heure pour avoir les résultats avant la fin  de la 21</a:t>
            </a:r>
            <a:r>
              <a:rPr lang="fr-CA" sz="1400" i="1" baseline="30000" dirty="0"/>
              <a:t>ème</a:t>
            </a:r>
            <a:r>
              <a:rPr lang="fr-CA" sz="1400" i="1" dirty="0"/>
              <a:t> heure)</a:t>
            </a:r>
            <a:endParaRPr lang="fr-FR" sz="1200" kern="1200" dirty="0"/>
          </a:p>
        </p:txBody>
      </p:sp>
      <p:sp>
        <p:nvSpPr>
          <p:cNvPr id="50" name="ZoneTexte 49">
            <a:extLst>
              <a:ext uri="{FF2B5EF4-FFF2-40B4-BE49-F238E27FC236}">
                <a16:creationId xmlns:a16="http://schemas.microsoft.com/office/drawing/2014/main" xmlns="" id="{0860FD3A-BB4F-4308-8B91-B3D96F0FE4D5}"/>
              </a:ext>
            </a:extLst>
          </p:cNvPr>
          <p:cNvSpPr txBox="1"/>
          <p:nvPr/>
        </p:nvSpPr>
        <p:spPr>
          <a:xfrm>
            <a:off x="5303363" y="4241050"/>
            <a:ext cx="1620000" cy="1594019"/>
          </a:xfrm>
          <a:prstGeom prst="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60960" tIns="60960" rIns="60960" bIns="60960" numCol="1" spcCol="1270" anchor="ctr" anchorCtr="0">
            <a:noAutofit/>
          </a:bodyPr>
          <a:lstStyle/>
          <a:p>
            <a:pPr marL="0" lvl="1" defTabSz="711200">
              <a:lnSpc>
                <a:spcPct val="90000"/>
              </a:lnSpc>
              <a:spcBef>
                <a:spcPct val="0"/>
              </a:spcBef>
              <a:spcAft>
                <a:spcPct val="15000"/>
              </a:spcAft>
            </a:pPr>
            <a:r>
              <a:rPr lang="fr-CA" sz="1500" dirty="0"/>
              <a:t>Poursuivre la 2</a:t>
            </a:r>
            <a:r>
              <a:rPr lang="fr-CA" sz="1500" baseline="30000" dirty="0"/>
              <a:t>e</a:t>
            </a:r>
            <a:r>
              <a:rPr lang="fr-CA" sz="1500" dirty="0"/>
              <a:t> perfusion jusqu’à ce que [APAP] </a:t>
            </a:r>
            <a:r>
              <a:rPr lang="fr-CA" sz="1500" dirty="0">
                <a:latin typeface="Calibri" panose="020F0502020204030204" pitchFamily="34" charset="0"/>
                <a:cs typeface="Calibri" panose="020F0502020204030204" pitchFamily="34" charset="0"/>
              </a:rPr>
              <a:t>&lt; </a:t>
            </a:r>
            <a:r>
              <a:rPr lang="fr-CA" sz="1500" dirty="0"/>
              <a:t>66 </a:t>
            </a:r>
            <a:r>
              <a:rPr lang="fr-CA" sz="1500" dirty="0" err="1"/>
              <a:t>mcmol</a:t>
            </a:r>
            <a:r>
              <a:rPr lang="fr-CA" sz="1500" dirty="0"/>
              <a:t>/L ET AST/ALT normales ET RNI </a:t>
            </a:r>
            <a:r>
              <a:rPr lang="fr-CA" sz="1500" dirty="0">
                <a:latin typeface="Calibri" panose="020F0502020204030204" pitchFamily="34" charset="0"/>
                <a:cs typeface="Calibri" panose="020F0502020204030204" pitchFamily="34" charset="0"/>
              </a:rPr>
              <a:t>&lt; </a:t>
            </a:r>
            <a:r>
              <a:rPr lang="fr-CA" sz="1500" dirty="0"/>
              <a:t>2</a:t>
            </a:r>
            <a:endParaRPr lang="fr-FR" sz="1500" dirty="0"/>
          </a:p>
        </p:txBody>
      </p:sp>
      <p:grpSp>
        <p:nvGrpSpPr>
          <p:cNvPr id="62" name="Groupe 61">
            <a:extLst>
              <a:ext uri="{FF2B5EF4-FFF2-40B4-BE49-F238E27FC236}">
                <a16:creationId xmlns:a16="http://schemas.microsoft.com/office/drawing/2014/main" xmlns="" id="{718FFBA5-F93F-4F4D-B094-DC28CE7A1E33}"/>
              </a:ext>
            </a:extLst>
          </p:cNvPr>
          <p:cNvGrpSpPr/>
          <p:nvPr/>
        </p:nvGrpSpPr>
        <p:grpSpPr>
          <a:xfrm>
            <a:off x="3563320" y="3499266"/>
            <a:ext cx="1620000" cy="1039175"/>
            <a:chOff x="2293829" y="1544121"/>
            <a:chExt cx="1942669" cy="724310"/>
          </a:xfrm>
        </p:grpSpPr>
        <p:sp>
          <p:nvSpPr>
            <p:cNvPr id="63" name="Rectangle : coins arrondis 62">
              <a:extLst>
                <a:ext uri="{FF2B5EF4-FFF2-40B4-BE49-F238E27FC236}">
                  <a16:creationId xmlns:a16="http://schemas.microsoft.com/office/drawing/2014/main" xmlns="" id="{867C4C9C-BAEC-45EF-A468-E354930D4FA7}"/>
                </a:ext>
              </a:extLst>
            </p:cNvPr>
            <p:cNvSpPr/>
            <p:nvPr/>
          </p:nvSpPr>
          <p:spPr>
            <a:xfrm>
              <a:off x="2293829" y="1544121"/>
              <a:ext cx="1942669" cy="724310"/>
            </a:xfrm>
            <a:prstGeom prst="roundRect">
              <a:avLst>
                <a:gd name="adj" fmla="val 166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Rectangle : coins arrondis 8">
              <a:extLst>
                <a:ext uri="{FF2B5EF4-FFF2-40B4-BE49-F238E27FC236}">
                  <a16:creationId xmlns:a16="http://schemas.microsoft.com/office/drawing/2014/main" xmlns="" id="{BFF53D3E-0CA1-4D34-A1AD-B745C68C91F0}"/>
                </a:ext>
              </a:extLst>
            </p:cNvPr>
            <p:cNvSpPr txBox="1"/>
            <p:nvPr/>
          </p:nvSpPr>
          <p:spPr>
            <a:xfrm>
              <a:off x="2329193" y="1579485"/>
              <a:ext cx="1871941" cy="6535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dirty="0"/>
                <a:t>[APAP] </a:t>
              </a:r>
              <a:r>
                <a:rPr lang="fr-CA" sz="1200" kern="1200" dirty="0">
                  <a:latin typeface="Calibri" panose="020F0502020204030204" pitchFamily="34" charset="0"/>
                  <a:cs typeface="Calibri" panose="020F0502020204030204" pitchFamily="34" charset="0"/>
                </a:rPr>
                <a:t>&lt; </a:t>
              </a:r>
              <a:r>
                <a:rPr lang="fr-CA" sz="1200" kern="1200" dirty="0"/>
                <a:t>66 </a:t>
              </a:r>
              <a:r>
                <a:rPr lang="fr-CA" sz="1200" kern="1200" dirty="0" err="1"/>
                <a:t>mcmol</a:t>
              </a:r>
              <a:r>
                <a:rPr lang="fr-CA" sz="1200" kern="1200" dirty="0"/>
                <a:t>/L, AST/ALT anormales mais à </a:t>
              </a:r>
              <a:r>
                <a:rPr lang="fr-CA" sz="1200" dirty="0"/>
                <a:t>la baisse, </a:t>
              </a:r>
              <a:r>
                <a:rPr lang="fr-CA" sz="1200" kern="1200" dirty="0"/>
                <a:t>et RNI </a:t>
              </a:r>
              <a:r>
                <a:rPr lang="fr-CA" sz="1200" kern="1200" dirty="0">
                  <a:latin typeface="Calibri" panose="020F0502020204030204" pitchFamily="34" charset="0"/>
                  <a:cs typeface="Calibri" panose="020F0502020204030204" pitchFamily="34" charset="0"/>
                </a:rPr>
                <a:t>&lt; </a:t>
              </a:r>
              <a:r>
                <a:rPr lang="fr-CA" sz="1200" kern="1200" dirty="0"/>
                <a:t>2 ou amélioré de 25%</a:t>
              </a:r>
              <a:endParaRPr lang="fr-FR" sz="1200" kern="1200" dirty="0"/>
            </a:p>
          </p:txBody>
        </p:sp>
      </p:grpSp>
      <p:cxnSp>
        <p:nvCxnSpPr>
          <p:cNvPr id="108" name="Connecteur droit avec flèche 107">
            <a:extLst>
              <a:ext uri="{FF2B5EF4-FFF2-40B4-BE49-F238E27FC236}">
                <a16:creationId xmlns:a16="http://schemas.microsoft.com/office/drawing/2014/main" xmlns="" id="{9610806C-A52B-4A7E-AE57-783D6BCADDD0}"/>
              </a:ext>
            </a:extLst>
          </p:cNvPr>
          <p:cNvCxnSpPr>
            <a:cxnSpLocks/>
            <a:stCxn id="50" idx="2"/>
          </p:cNvCxnSpPr>
          <p:nvPr/>
        </p:nvCxnSpPr>
        <p:spPr>
          <a:xfrm>
            <a:off x="6113363" y="5835069"/>
            <a:ext cx="0" cy="592495"/>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eur droit avec flèche 112">
            <a:extLst>
              <a:ext uri="{FF2B5EF4-FFF2-40B4-BE49-F238E27FC236}">
                <a16:creationId xmlns:a16="http://schemas.microsoft.com/office/drawing/2014/main" xmlns="" id="{720C54FD-1A38-4960-9B4C-F404ABC6B0BC}"/>
              </a:ext>
            </a:extLst>
          </p:cNvPr>
          <p:cNvCxnSpPr>
            <a:cxnSpLocks/>
            <a:stCxn id="63" idx="2"/>
          </p:cNvCxnSpPr>
          <p:nvPr/>
        </p:nvCxnSpPr>
        <p:spPr>
          <a:xfrm flipH="1">
            <a:off x="4373318" y="4538441"/>
            <a:ext cx="2" cy="252832"/>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6" name="Groupe 115">
            <a:extLst>
              <a:ext uri="{FF2B5EF4-FFF2-40B4-BE49-F238E27FC236}">
                <a16:creationId xmlns:a16="http://schemas.microsoft.com/office/drawing/2014/main" xmlns="" id="{2002030B-4B50-4333-9C80-3CDBA9F1F930}"/>
              </a:ext>
            </a:extLst>
          </p:cNvPr>
          <p:cNvGrpSpPr/>
          <p:nvPr/>
        </p:nvGrpSpPr>
        <p:grpSpPr>
          <a:xfrm>
            <a:off x="10508752" y="5782387"/>
            <a:ext cx="1775854" cy="975623"/>
            <a:chOff x="9973649" y="5488411"/>
            <a:chExt cx="2310957" cy="1269599"/>
          </a:xfrm>
        </p:grpSpPr>
        <p:pic>
          <p:nvPicPr>
            <p:cNvPr id="117" name="Graphique 116" descr="Cercle avec flèche droite ">
              <a:hlinkClick r:id="rId3" action="ppaction://hlinksldjump"/>
              <a:extLst>
                <a:ext uri="{FF2B5EF4-FFF2-40B4-BE49-F238E27FC236}">
                  <a16:creationId xmlns:a16="http://schemas.microsoft.com/office/drawing/2014/main" xmlns="" id="{0BFE5BE1-1D34-4FCB-ACE8-2D3648F0C9E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18" name="ZoneTexte 117">
              <a:hlinkClick r:id="rId3" action="ppaction://hlinksldjump"/>
              <a:extLst>
                <a:ext uri="{FF2B5EF4-FFF2-40B4-BE49-F238E27FC236}">
                  <a16:creationId xmlns:a16="http://schemas.microsoft.com/office/drawing/2014/main" xmlns="" id="{4C18B589-69BD-4AB0-ADEC-C4FCA2C3FB02}"/>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19" name="Graphique 118" descr="Liste">
              <a:hlinkClick r:id="rId6" action="ppaction://hlinksldjump"/>
              <a:extLst>
                <a:ext uri="{FF2B5EF4-FFF2-40B4-BE49-F238E27FC236}">
                  <a16:creationId xmlns:a16="http://schemas.microsoft.com/office/drawing/2014/main" xmlns="" id="{3B1201E1-E6E0-4928-AB82-F6F15356A08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20" name="ZoneTexte 119">
              <a:hlinkClick r:id="rId6" action="ppaction://hlinksldjump"/>
              <a:extLst>
                <a:ext uri="{FF2B5EF4-FFF2-40B4-BE49-F238E27FC236}">
                  <a16:creationId xmlns:a16="http://schemas.microsoft.com/office/drawing/2014/main" xmlns="" id="{6E07A7F2-958B-46F0-BA43-1DA0BE5BBEF7}"/>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272550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xmlns="" id="{26D5814E-44E8-46C0-8AED-550F26F20F07}"/>
              </a:ext>
            </a:extLst>
          </p:cNvPr>
          <p:cNvSpPr>
            <a:spLocks noGrp="1"/>
          </p:cNvSpPr>
          <p:nvPr>
            <p:ph type="title"/>
          </p:nvPr>
        </p:nvSpPr>
        <p:spPr/>
        <p:txBody>
          <a:bodyPr/>
          <a:lstStyle/>
          <a:p>
            <a:r>
              <a:rPr lang="fr-FR" dirty="0">
                <a:solidFill>
                  <a:schemeClr val="tx2"/>
                </a:solidFill>
              </a:rPr>
              <a:t>Comment préparer et administrer ?</a:t>
            </a:r>
          </a:p>
        </p:txBody>
      </p:sp>
      <p:sp>
        <p:nvSpPr>
          <p:cNvPr id="5" name="Espace réservé du contenu 4">
            <a:extLst>
              <a:ext uri="{FF2B5EF4-FFF2-40B4-BE49-F238E27FC236}">
                <a16:creationId xmlns:a16="http://schemas.microsoft.com/office/drawing/2014/main" xmlns="" id="{F744599A-6A34-460D-8661-680264774DBB}"/>
              </a:ext>
            </a:extLst>
          </p:cNvPr>
          <p:cNvSpPr>
            <a:spLocks noGrp="1"/>
          </p:cNvSpPr>
          <p:nvPr>
            <p:ph idx="1"/>
          </p:nvPr>
        </p:nvSpPr>
        <p:spPr>
          <a:xfrm>
            <a:off x="3708400" y="2161725"/>
            <a:ext cx="8043105" cy="3702647"/>
          </a:xfrm>
        </p:spPr>
        <p:txBody>
          <a:bodyPr anchor="t">
            <a:normAutofit/>
          </a:bodyPr>
          <a:lstStyle/>
          <a:p>
            <a:r>
              <a:rPr lang="fr-FR" dirty="0"/>
              <a:t>Solutés compatibles : D5E (de préférence), ½NS, NS</a:t>
            </a:r>
          </a:p>
          <a:p>
            <a:r>
              <a:rPr lang="fr-FR" dirty="0"/>
              <a:t>Préparation d’une solution de NAC concentrée à 38,7 mg/</a:t>
            </a:r>
            <a:r>
              <a:rPr lang="fr-FR" dirty="0" err="1"/>
              <a:t>mL</a:t>
            </a:r>
            <a:r>
              <a:rPr lang="fr-FR" dirty="0"/>
              <a:t>, selon le poids du patient</a:t>
            </a:r>
          </a:p>
          <a:p>
            <a:endParaRPr lang="fr-FR" dirty="0"/>
          </a:p>
          <a:p>
            <a:endParaRPr lang="fr-FR" dirty="0"/>
          </a:p>
          <a:p>
            <a:endParaRPr lang="fr-FR" dirty="0"/>
          </a:p>
          <a:p>
            <a:endParaRPr lang="fr-FR" dirty="0"/>
          </a:p>
          <a:p>
            <a:endParaRPr lang="fr-FR" dirty="0"/>
          </a:p>
          <a:p>
            <a:endParaRPr lang="fr-FR" dirty="0"/>
          </a:p>
        </p:txBody>
      </p:sp>
      <p:pic>
        <p:nvPicPr>
          <p:cNvPr id="6" name="Image 5">
            <a:extLst>
              <a:ext uri="{FF2B5EF4-FFF2-40B4-BE49-F238E27FC236}">
                <a16:creationId xmlns:a16="http://schemas.microsoft.com/office/drawing/2014/main" xmlns="" id="{00BDC3CE-5126-4A3E-9946-1BDCEE8D98D9}"/>
              </a:ext>
            </a:extLst>
          </p:cNvPr>
          <p:cNvPicPr>
            <a:picLocks noChangeAspect="1"/>
          </p:cNvPicPr>
          <p:nvPr/>
        </p:nvPicPr>
        <p:blipFill>
          <a:blip r:embed="rId2">
            <a:lum bright="70000" contrast="-70000"/>
          </a:blip>
          <a:stretch>
            <a:fillRect/>
          </a:stretch>
        </p:blipFill>
        <p:spPr>
          <a:xfrm>
            <a:off x="288655" y="789321"/>
            <a:ext cx="1044845" cy="1044845"/>
          </a:xfrm>
          <a:prstGeom prst="rect">
            <a:avLst/>
          </a:prstGeom>
        </p:spPr>
      </p:pic>
      <p:graphicFrame>
        <p:nvGraphicFramePr>
          <p:cNvPr id="7" name="Tableau 6">
            <a:extLst>
              <a:ext uri="{FF2B5EF4-FFF2-40B4-BE49-F238E27FC236}">
                <a16:creationId xmlns:a16="http://schemas.microsoft.com/office/drawing/2014/main" xmlns="" id="{37F3E4D1-0F1A-49A4-9820-8B1B3509151C}"/>
              </a:ext>
            </a:extLst>
          </p:cNvPr>
          <p:cNvGraphicFramePr>
            <a:graphicFrameLocks noGrp="1"/>
          </p:cNvGraphicFramePr>
          <p:nvPr>
            <p:extLst>
              <p:ext uri="{D42A27DB-BD31-4B8C-83A1-F6EECF244321}">
                <p14:modId xmlns:p14="http://schemas.microsoft.com/office/powerpoint/2010/main" val="1484892628"/>
              </p:ext>
            </p:extLst>
          </p:nvPr>
        </p:nvGraphicFramePr>
        <p:xfrm>
          <a:off x="3708400" y="3286313"/>
          <a:ext cx="8127999" cy="2169160"/>
        </p:xfrm>
        <a:graphic>
          <a:graphicData uri="http://schemas.openxmlformats.org/drawingml/2006/table">
            <a:tbl>
              <a:tblPr firstRow="1" bandRow="1">
                <a:tableStyleId>{9DCAF9ED-07DC-4A11-8D7F-57B35C25682E}</a:tableStyleId>
              </a:tblPr>
              <a:tblGrid>
                <a:gridCol w="2709333">
                  <a:extLst>
                    <a:ext uri="{9D8B030D-6E8A-4147-A177-3AD203B41FA5}">
                      <a16:colId xmlns:a16="http://schemas.microsoft.com/office/drawing/2014/main" xmlns="" val="634613304"/>
                    </a:ext>
                  </a:extLst>
                </a:gridCol>
                <a:gridCol w="2709333">
                  <a:extLst>
                    <a:ext uri="{9D8B030D-6E8A-4147-A177-3AD203B41FA5}">
                      <a16:colId xmlns:a16="http://schemas.microsoft.com/office/drawing/2014/main" xmlns="" val="27030539"/>
                    </a:ext>
                  </a:extLst>
                </a:gridCol>
                <a:gridCol w="2709333">
                  <a:extLst>
                    <a:ext uri="{9D8B030D-6E8A-4147-A177-3AD203B41FA5}">
                      <a16:colId xmlns:a16="http://schemas.microsoft.com/office/drawing/2014/main" xmlns="" val="770366142"/>
                    </a:ext>
                  </a:extLst>
                </a:gridCol>
              </a:tblGrid>
              <a:tr h="370840">
                <a:tc>
                  <a:txBody>
                    <a:bodyPr/>
                    <a:lstStyle/>
                    <a:p>
                      <a:pPr algn="ctr"/>
                      <a:r>
                        <a:rPr lang="fr-FR" sz="1600" dirty="0"/>
                        <a:t>Jusqu’à 26 kg (inclus)</a:t>
                      </a:r>
                    </a:p>
                  </a:txBody>
                  <a:tcPr/>
                </a:tc>
                <a:tc>
                  <a:txBody>
                    <a:bodyPr/>
                    <a:lstStyle/>
                    <a:p>
                      <a:pPr algn="ctr"/>
                      <a:r>
                        <a:rPr lang="fr-FR" sz="1600" dirty="0"/>
                        <a:t>De 28 à 50 kg</a:t>
                      </a:r>
                    </a:p>
                  </a:txBody>
                  <a:tcPr/>
                </a:tc>
                <a:tc>
                  <a:txBody>
                    <a:bodyPr/>
                    <a:lstStyle/>
                    <a:p>
                      <a:pPr algn="ctr"/>
                      <a:r>
                        <a:rPr lang="fr-FR" sz="1600" dirty="0"/>
                        <a:t>Plus de 50 kg</a:t>
                      </a:r>
                    </a:p>
                  </a:txBody>
                  <a:tcPr/>
                </a:tc>
                <a:extLst>
                  <a:ext uri="{0D108BD9-81ED-4DB2-BD59-A6C34878D82A}">
                    <a16:rowId xmlns:a16="http://schemas.microsoft.com/office/drawing/2014/main" xmlns="" val="596510491"/>
                  </a:ext>
                </a:extLst>
              </a:tr>
              <a:tr h="370840">
                <a:tc>
                  <a:txBody>
                    <a:bodyPr/>
                    <a:lstStyle/>
                    <a:p>
                      <a:pPr marL="177800" indent="-177800">
                        <a:buFont typeface="+mj-lt"/>
                        <a:buAutoNum type="arabicPeriod"/>
                      </a:pPr>
                      <a:r>
                        <a:rPr lang="fr-FR" sz="1600" dirty="0"/>
                        <a:t>Utiliser un sac de 250 </a:t>
                      </a:r>
                      <a:r>
                        <a:rPr lang="fr-FR" sz="1600" dirty="0" err="1"/>
                        <a:t>mL</a:t>
                      </a:r>
                      <a:endParaRPr lang="fr-FR" sz="1600" dirty="0"/>
                    </a:p>
                    <a:p>
                      <a:pPr marL="177800" indent="-177800">
                        <a:buFont typeface="+mj-lt"/>
                        <a:buAutoNum type="arabicPeriod"/>
                      </a:pPr>
                      <a:r>
                        <a:rPr lang="fr-FR" sz="1600" dirty="0"/>
                        <a:t>Ne pas retirer de soluté</a:t>
                      </a:r>
                    </a:p>
                    <a:p>
                      <a:pPr marL="177800" indent="-177800">
                        <a:buFont typeface="+mj-lt"/>
                        <a:buAutoNum type="arabicPeriod"/>
                      </a:pPr>
                      <a:r>
                        <a:rPr lang="fr-FR" sz="1600" dirty="0"/>
                        <a:t>Ajouter 60 </a:t>
                      </a:r>
                      <a:r>
                        <a:rPr lang="fr-FR" sz="1600" dirty="0" err="1"/>
                        <a:t>mL</a:t>
                      </a:r>
                      <a:r>
                        <a:rPr lang="fr-FR" sz="1600" dirty="0"/>
                        <a:t> de NAC 200 mg/</a:t>
                      </a:r>
                      <a:r>
                        <a:rPr lang="fr-FR" sz="1600" dirty="0" err="1"/>
                        <a:t>mL</a:t>
                      </a:r>
                      <a:r>
                        <a:rPr lang="fr-FR" sz="1600" dirty="0"/>
                        <a:t> </a:t>
                      </a:r>
                      <a:endParaRPr lang="fr-FR" sz="1600" dirty="0" smtClean="0"/>
                    </a:p>
                    <a:p>
                      <a:pPr marL="177800" indent="-177800">
                        <a:buFont typeface="+mj-lt"/>
                        <a:buAutoNum type="arabicPeriod"/>
                      </a:pPr>
                      <a:r>
                        <a:rPr lang="fr-FR" sz="1600" dirty="0" smtClean="0"/>
                        <a:t>Administrer </a:t>
                      </a:r>
                      <a:r>
                        <a:rPr lang="fr-FR" sz="1600" dirty="0"/>
                        <a:t>150 mg/kg en 1h puis 15 mg/kg/h pendant au moins 20h</a:t>
                      </a:r>
                    </a:p>
                  </a:txBody>
                  <a:tcPr/>
                </a:tc>
                <a:tc>
                  <a:txBody>
                    <a:bodyPr/>
                    <a:lstStyle/>
                    <a:p>
                      <a:pPr marL="177800" indent="-177800">
                        <a:buFont typeface="+mj-lt"/>
                        <a:buAutoNum type="arabicPeriod"/>
                      </a:pPr>
                      <a:r>
                        <a:rPr lang="fr-FR" sz="1600" dirty="0"/>
                        <a:t>Utiliser un sac de 500 </a:t>
                      </a:r>
                      <a:r>
                        <a:rPr lang="fr-FR" sz="1600" dirty="0" err="1"/>
                        <a:t>mL</a:t>
                      </a:r>
                      <a:endParaRPr lang="fr-FR" sz="1600" dirty="0"/>
                    </a:p>
                    <a:p>
                      <a:pPr marL="177800" indent="-177800">
                        <a:buFont typeface="+mj-lt"/>
                        <a:buAutoNum type="arabicPeriod"/>
                      </a:pPr>
                      <a:r>
                        <a:rPr lang="fr-FR" sz="1600" dirty="0"/>
                        <a:t>Ne pas retirer de soluté</a:t>
                      </a:r>
                    </a:p>
                    <a:p>
                      <a:pPr marL="177800" indent="-177800">
                        <a:buFont typeface="+mj-lt"/>
                        <a:buAutoNum type="arabicPeriod"/>
                      </a:pPr>
                      <a:r>
                        <a:rPr lang="fr-FR" sz="1600" dirty="0"/>
                        <a:t>Ajouter 120 </a:t>
                      </a:r>
                      <a:r>
                        <a:rPr lang="fr-FR" sz="1600" dirty="0" err="1"/>
                        <a:t>mL</a:t>
                      </a:r>
                      <a:r>
                        <a:rPr lang="fr-FR" sz="1600" dirty="0"/>
                        <a:t> de NAC 200 mg/</a:t>
                      </a:r>
                      <a:r>
                        <a:rPr lang="fr-FR" sz="1600" dirty="0" err="1"/>
                        <a:t>mL</a:t>
                      </a:r>
                      <a:r>
                        <a:rPr lang="fr-FR" sz="1600" dirty="0"/>
                        <a:t> </a:t>
                      </a:r>
                      <a:endParaRPr lang="fr-FR" sz="1600" dirty="0" smtClean="0"/>
                    </a:p>
                    <a:p>
                      <a:pPr marL="177800" indent="-177800">
                        <a:buFont typeface="+mj-lt"/>
                        <a:buAutoNum type="arabicPeriod"/>
                      </a:pPr>
                      <a:r>
                        <a:rPr lang="fr-FR" sz="1600" dirty="0" smtClean="0"/>
                        <a:t>Administrer </a:t>
                      </a:r>
                      <a:r>
                        <a:rPr lang="fr-FR" sz="1600" dirty="0"/>
                        <a:t>150 mg/kg en 1h puis 15 mg/kg/h pendant au moins 20h</a:t>
                      </a:r>
                    </a:p>
                  </a:txBody>
                  <a:tcPr/>
                </a:tc>
                <a:tc>
                  <a:txBody>
                    <a:bodyPr/>
                    <a:lstStyle/>
                    <a:p>
                      <a:pPr marL="177800" indent="-177800">
                        <a:buFont typeface="+mj-lt"/>
                        <a:buAutoNum type="arabicPeriod"/>
                      </a:pPr>
                      <a:r>
                        <a:rPr lang="fr-FR" sz="1600" dirty="0"/>
                        <a:t>Utiliser un sac de 1000 </a:t>
                      </a:r>
                      <a:r>
                        <a:rPr lang="fr-FR" sz="1600" dirty="0" err="1"/>
                        <a:t>mL</a:t>
                      </a:r>
                      <a:endParaRPr lang="fr-FR" sz="1600" dirty="0"/>
                    </a:p>
                    <a:p>
                      <a:pPr marL="177800" indent="-177800">
                        <a:buFont typeface="+mj-lt"/>
                        <a:buAutoNum type="arabicPeriod"/>
                      </a:pPr>
                      <a:r>
                        <a:rPr lang="fr-FR" sz="1600" b="0" dirty="0">
                          <a:solidFill>
                            <a:schemeClr val="tx1"/>
                          </a:solidFill>
                        </a:rPr>
                        <a:t>Ne pas retirer de soluté</a:t>
                      </a:r>
                    </a:p>
                    <a:p>
                      <a:pPr marL="177800" indent="-177800">
                        <a:buFont typeface="+mj-lt"/>
                        <a:buAutoNum type="arabicPeriod"/>
                      </a:pPr>
                      <a:r>
                        <a:rPr lang="fr-FR" sz="1600" dirty="0"/>
                        <a:t>Ajouter 240 </a:t>
                      </a:r>
                      <a:r>
                        <a:rPr lang="fr-FR" sz="1600" dirty="0" err="1"/>
                        <a:t>mL</a:t>
                      </a:r>
                      <a:r>
                        <a:rPr lang="fr-FR" sz="1600" dirty="0"/>
                        <a:t> de NAC 200 mg/</a:t>
                      </a:r>
                      <a:r>
                        <a:rPr lang="fr-FR" sz="1600" dirty="0" err="1"/>
                        <a:t>mL</a:t>
                      </a:r>
                      <a:r>
                        <a:rPr lang="fr-FR" sz="1600" dirty="0"/>
                        <a:t> </a:t>
                      </a:r>
                      <a:endParaRPr lang="fr-FR" sz="1600" dirty="0" smtClean="0"/>
                    </a:p>
                    <a:p>
                      <a:pPr marL="177800" indent="-177800">
                        <a:buFont typeface="+mj-lt"/>
                        <a:buAutoNum type="arabicPeriod"/>
                      </a:pPr>
                      <a:r>
                        <a:rPr lang="fr-FR" sz="1600" dirty="0" smtClean="0"/>
                        <a:t>Administrer </a:t>
                      </a:r>
                      <a:r>
                        <a:rPr lang="fr-FR" sz="1600" dirty="0"/>
                        <a:t>150 mg/kg en 1h puis 15 mg/kg/h pendant au moins 20h</a:t>
                      </a:r>
                    </a:p>
                  </a:txBody>
                  <a:tcPr/>
                </a:tc>
                <a:extLst>
                  <a:ext uri="{0D108BD9-81ED-4DB2-BD59-A6C34878D82A}">
                    <a16:rowId xmlns:a16="http://schemas.microsoft.com/office/drawing/2014/main" xmlns="" val="1281471378"/>
                  </a:ext>
                </a:extLst>
              </a:tr>
            </a:tbl>
          </a:graphicData>
        </a:graphic>
      </p:graphicFrame>
      <p:grpSp>
        <p:nvGrpSpPr>
          <p:cNvPr id="8" name="Groupe 7">
            <a:extLst>
              <a:ext uri="{FF2B5EF4-FFF2-40B4-BE49-F238E27FC236}">
                <a16:creationId xmlns:a16="http://schemas.microsoft.com/office/drawing/2014/main" xmlns="" id="{4275180D-B6A2-452F-B25F-A2A14465B72D}"/>
              </a:ext>
            </a:extLst>
          </p:cNvPr>
          <p:cNvGrpSpPr/>
          <p:nvPr/>
        </p:nvGrpSpPr>
        <p:grpSpPr>
          <a:xfrm>
            <a:off x="9973649" y="5488411"/>
            <a:ext cx="2310957" cy="1269599"/>
            <a:chOff x="9973649" y="5488411"/>
            <a:chExt cx="2310957" cy="1269599"/>
          </a:xfrm>
        </p:grpSpPr>
        <p:pic>
          <p:nvPicPr>
            <p:cNvPr id="9" name="Graphique 8" descr="Cercle avec flèche droite ">
              <a:hlinkClick r:id="rId3" action="ppaction://hlinksldjump"/>
              <a:extLst>
                <a:ext uri="{FF2B5EF4-FFF2-40B4-BE49-F238E27FC236}">
                  <a16:creationId xmlns:a16="http://schemas.microsoft.com/office/drawing/2014/main" xmlns="" id="{976B874C-29DC-4E2C-8F5C-9F74F68FCF3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0" name="ZoneTexte 9">
              <a:hlinkClick r:id="rId3" action="ppaction://hlinksldjump"/>
              <a:extLst>
                <a:ext uri="{FF2B5EF4-FFF2-40B4-BE49-F238E27FC236}">
                  <a16:creationId xmlns:a16="http://schemas.microsoft.com/office/drawing/2014/main" xmlns="" id="{734035EB-22A7-49E1-93A5-A6B3BE08DC97}"/>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1" name="Graphique 10" descr="Liste">
              <a:hlinkClick r:id="rId6" action="ppaction://hlinksldjump"/>
              <a:extLst>
                <a:ext uri="{FF2B5EF4-FFF2-40B4-BE49-F238E27FC236}">
                  <a16:creationId xmlns:a16="http://schemas.microsoft.com/office/drawing/2014/main" xmlns="" id="{738AF055-6A9E-452C-AA7E-F57375C6607A}"/>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2" name="ZoneTexte 11">
              <a:hlinkClick r:id="rId6" action="ppaction://hlinksldjump"/>
              <a:extLst>
                <a:ext uri="{FF2B5EF4-FFF2-40B4-BE49-F238E27FC236}">
                  <a16:creationId xmlns:a16="http://schemas.microsoft.com/office/drawing/2014/main" xmlns="" id="{48C92205-8880-44F6-819A-CA81FDA0355C}"/>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
        <p:nvSpPr>
          <p:cNvPr id="13" name="ZoneTexte 12">
            <a:extLst>
              <a:ext uri="{FF2B5EF4-FFF2-40B4-BE49-F238E27FC236}">
                <a16:creationId xmlns:a16="http://schemas.microsoft.com/office/drawing/2014/main" xmlns="" id="{7275B9F3-6CBB-42E3-A396-59257D37B301}"/>
              </a:ext>
            </a:extLst>
          </p:cNvPr>
          <p:cNvSpPr txBox="1"/>
          <p:nvPr/>
        </p:nvSpPr>
        <p:spPr>
          <a:xfrm>
            <a:off x="288655" y="2720386"/>
            <a:ext cx="2801816" cy="2585323"/>
          </a:xfrm>
          <a:prstGeom prst="rect">
            <a:avLst/>
          </a:prstGeom>
          <a:noFill/>
        </p:spPr>
        <p:txBody>
          <a:bodyPr wrap="square" rtlCol="0">
            <a:spAutoFit/>
          </a:bodyPr>
          <a:lstStyle/>
          <a:p>
            <a:pPr marL="285750" indent="-285750">
              <a:buFont typeface="Arial" panose="020B0604020202020204" pitchFamily="34" charset="0"/>
              <a:buChar char="•"/>
            </a:pPr>
            <a:r>
              <a:rPr lang="fr-FR" i="1" dirty="0">
                <a:solidFill>
                  <a:schemeClr val="bg1"/>
                </a:solidFill>
              </a:rPr>
              <a:t>Il est conseillé de vérifier que le protocole proposé est compatible avec le matériel de l’établissement (poches, pompes…)</a:t>
            </a:r>
          </a:p>
          <a:p>
            <a:pPr marL="285750" indent="-285750">
              <a:buFont typeface="Arial" panose="020B0604020202020204" pitchFamily="34" charset="0"/>
              <a:buChar char="•"/>
            </a:pPr>
            <a:r>
              <a:rPr lang="fr-FR" i="1" dirty="0">
                <a:solidFill>
                  <a:schemeClr val="bg1"/>
                </a:solidFill>
              </a:rPr>
              <a:t>Se reporter au manuel de la pompe intelligente pour sa programmation</a:t>
            </a:r>
          </a:p>
        </p:txBody>
      </p:sp>
      <p:sp>
        <p:nvSpPr>
          <p:cNvPr id="2" name="Rectangle 1">
            <a:extLst>
              <a:ext uri="{FF2B5EF4-FFF2-40B4-BE49-F238E27FC236}">
                <a16:creationId xmlns:a16="http://schemas.microsoft.com/office/drawing/2014/main" xmlns="" id="{13A1E9DC-D093-46AA-B922-1B473DACEA9A}"/>
              </a:ext>
            </a:extLst>
          </p:cNvPr>
          <p:cNvSpPr/>
          <p:nvPr/>
        </p:nvSpPr>
        <p:spPr>
          <a:xfrm>
            <a:off x="3623506" y="5555468"/>
            <a:ext cx="6535881" cy="1200329"/>
          </a:xfrm>
          <a:prstGeom prst="rect">
            <a:avLst/>
          </a:prstGeom>
        </p:spPr>
        <p:txBody>
          <a:bodyPr wrap="square">
            <a:spAutoFit/>
          </a:bodyPr>
          <a:lstStyle/>
          <a:p>
            <a:r>
              <a:rPr lang="fr-FR" dirty="0">
                <a:solidFill>
                  <a:schemeClr val="tx2"/>
                </a:solidFill>
              </a:rPr>
              <a:t>Pour les patients en restriction liquidienne, la solution peut être concentrée à 50 mg/ml. </a:t>
            </a:r>
          </a:p>
          <a:p>
            <a:r>
              <a:rPr lang="fr-FR" dirty="0">
                <a:solidFill>
                  <a:schemeClr val="tx2"/>
                </a:solidFill>
              </a:rPr>
              <a:t>Pour les patients pour qui les solutés à faible teneur en sodium doivent être évités, la solution peut être faite dans du NS.</a:t>
            </a:r>
          </a:p>
        </p:txBody>
      </p:sp>
    </p:spTree>
    <p:extLst>
      <p:ext uri="{BB962C8B-B14F-4D97-AF65-F5344CB8AC3E}">
        <p14:creationId xmlns:p14="http://schemas.microsoft.com/office/powerpoint/2010/main" val="3690269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xmlns="" id="{E15A0801-22AE-4D5E-B05B-8C4877D9973C}"/>
              </a:ext>
            </a:extLst>
          </p:cNvPr>
          <p:cNvSpPr>
            <a:spLocks noGrp="1"/>
          </p:cNvSpPr>
          <p:nvPr>
            <p:ph type="title"/>
          </p:nvPr>
        </p:nvSpPr>
        <p:spPr/>
        <p:txBody>
          <a:bodyPr/>
          <a:lstStyle/>
          <a:p>
            <a:r>
              <a:rPr lang="fr-FR" dirty="0"/>
              <a:t>Données pharmaceutiques</a:t>
            </a:r>
          </a:p>
        </p:txBody>
      </p:sp>
      <p:sp>
        <p:nvSpPr>
          <p:cNvPr id="8" name="Espace réservé du contenu 7">
            <a:extLst>
              <a:ext uri="{FF2B5EF4-FFF2-40B4-BE49-F238E27FC236}">
                <a16:creationId xmlns:a16="http://schemas.microsoft.com/office/drawing/2014/main" xmlns="" id="{122ED616-A7CC-4C0E-9C9F-6CABF58B3098}"/>
              </a:ext>
            </a:extLst>
          </p:cNvPr>
          <p:cNvSpPr>
            <a:spLocks noGrp="1"/>
          </p:cNvSpPr>
          <p:nvPr>
            <p:ph idx="1"/>
          </p:nvPr>
        </p:nvSpPr>
        <p:spPr>
          <a:xfrm>
            <a:off x="149274" y="2359668"/>
            <a:ext cx="3744000" cy="3702647"/>
          </a:xfrm>
        </p:spPr>
        <p:txBody>
          <a:bodyPr anchor="t"/>
          <a:lstStyle/>
          <a:p>
            <a:pPr marL="0" indent="0" algn="ctr">
              <a:buNone/>
            </a:pPr>
            <a:r>
              <a:rPr lang="fr-FR" sz="3400" dirty="0">
                <a:solidFill>
                  <a:schemeClr val="accent2"/>
                </a:solidFill>
              </a:rPr>
              <a:t>Osmolarité</a:t>
            </a:r>
          </a:p>
          <a:p>
            <a:pPr marL="0" indent="0">
              <a:buNone/>
            </a:pPr>
            <a:r>
              <a:rPr lang="fr-FR" dirty="0"/>
              <a:t>Quel que soit le soluté utilisé (D5E, ½ NS, NS), l’osmolarité de la solution permet son administration par voie intraveineuse périphérique.</a:t>
            </a:r>
          </a:p>
        </p:txBody>
      </p:sp>
      <p:sp>
        <p:nvSpPr>
          <p:cNvPr id="9" name="Espace réservé du contenu 8">
            <a:extLst>
              <a:ext uri="{FF2B5EF4-FFF2-40B4-BE49-F238E27FC236}">
                <a16:creationId xmlns:a16="http://schemas.microsoft.com/office/drawing/2014/main" xmlns="" id="{F2B9697C-FC81-4898-9989-04B9997DDD77}"/>
              </a:ext>
            </a:extLst>
          </p:cNvPr>
          <p:cNvSpPr>
            <a:spLocks noGrp="1"/>
          </p:cNvSpPr>
          <p:nvPr>
            <p:ph sz="quarter" idx="4294967295"/>
          </p:nvPr>
        </p:nvSpPr>
        <p:spPr>
          <a:xfrm>
            <a:off x="7930512" y="2354410"/>
            <a:ext cx="3744000" cy="3713162"/>
          </a:xfrm>
        </p:spPr>
        <p:txBody>
          <a:bodyPr anchor="t">
            <a:normAutofit/>
          </a:bodyPr>
          <a:lstStyle/>
          <a:p>
            <a:pPr marL="0" indent="0" algn="ctr">
              <a:buNone/>
            </a:pPr>
            <a:r>
              <a:rPr lang="fr-FR" sz="3400" dirty="0">
                <a:solidFill>
                  <a:schemeClr val="accent2"/>
                </a:solidFill>
              </a:rPr>
              <a:t>Volume additionnel</a:t>
            </a:r>
          </a:p>
          <a:p>
            <a:pPr marL="0" indent="0">
              <a:buNone/>
            </a:pPr>
            <a:r>
              <a:rPr lang="fr-FR" dirty="0"/>
              <a:t>Le volume additionnel pouvant être ajouté aux poches varie selon les fabricants, il est conseillé de vérifier la compatibilité du protocole proposé avec le matériel de l’établissement.</a:t>
            </a:r>
          </a:p>
          <a:p>
            <a:pPr marL="0" indent="0">
              <a:buNone/>
            </a:pPr>
            <a:endParaRPr lang="fr-FR" dirty="0"/>
          </a:p>
        </p:txBody>
      </p:sp>
      <p:sp>
        <p:nvSpPr>
          <p:cNvPr id="12" name="Organigramme : Terminateur 11">
            <a:hlinkClick r:id="rId2" action="ppaction://hlinksldjump"/>
            <a:extLst>
              <a:ext uri="{FF2B5EF4-FFF2-40B4-BE49-F238E27FC236}">
                <a16:creationId xmlns:a16="http://schemas.microsoft.com/office/drawing/2014/main" xmlns="" id="{CF98F5B7-30EE-4A7C-93DF-B7EBB9919AC0}"/>
              </a:ext>
            </a:extLst>
          </p:cNvPr>
          <p:cNvSpPr/>
          <p:nvPr/>
        </p:nvSpPr>
        <p:spPr>
          <a:xfrm>
            <a:off x="919681" y="5252082"/>
            <a:ext cx="2203186" cy="612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ltLang="ko-KR" sz="1600" b="1" dirty="0">
                <a:solidFill>
                  <a:schemeClr val="bg1"/>
                </a:solidFill>
              </a:rPr>
              <a:t>Voir l’osmolarité de la solution</a:t>
            </a:r>
          </a:p>
        </p:txBody>
      </p:sp>
      <p:sp>
        <p:nvSpPr>
          <p:cNvPr id="13" name="Organigramme : Terminateur 12">
            <a:hlinkClick r:id="rId3" action="ppaction://hlinksldjump"/>
            <a:extLst>
              <a:ext uri="{FF2B5EF4-FFF2-40B4-BE49-F238E27FC236}">
                <a16:creationId xmlns:a16="http://schemas.microsoft.com/office/drawing/2014/main" xmlns="" id="{254A4865-085A-4A8A-B83C-C78609F55D92}"/>
              </a:ext>
            </a:extLst>
          </p:cNvPr>
          <p:cNvSpPr/>
          <p:nvPr/>
        </p:nvSpPr>
        <p:spPr>
          <a:xfrm>
            <a:off x="4814555" y="5252082"/>
            <a:ext cx="2203886" cy="612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altLang="ko-KR" sz="1600" b="1" dirty="0">
                <a:solidFill>
                  <a:schemeClr val="bg1"/>
                </a:solidFill>
              </a:rPr>
              <a:t>Voir les références</a:t>
            </a:r>
          </a:p>
        </p:txBody>
      </p:sp>
      <p:sp>
        <p:nvSpPr>
          <p:cNvPr id="17" name="Espace réservé du contenu 8">
            <a:extLst>
              <a:ext uri="{FF2B5EF4-FFF2-40B4-BE49-F238E27FC236}">
                <a16:creationId xmlns:a16="http://schemas.microsoft.com/office/drawing/2014/main" xmlns="" id="{521EC43B-7FAB-4945-9B97-79A84BD8199F}"/>
              </a:ext>
            </a:extLst>
          </p:cNvPr>
          <p:cNvSpPr txBox="1">
            <a:spLocks/>
          </p:cNvSpPr>
          <p:nvPr/>
        </p:nvSpPr>
        <p:spPr>
          <a:xfrm>
            <a:off x="4039893" y="2354410"/>
            <a:ext cx="3744000" cy="3713162"/>
          </a:xfrm>
          <a:prstGeom prst="rect">
            <a:avLst/>
          </a:prstGeom>
        </p:spPr>
        <p:txBody>
          <a:bodyPr vert="horz" lIns="91440" tIns="45720" rIns="91440" bIns="45720" rtlCol="0" anchor="t">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fr-FR" sz="3400" dirty="0">
                <a:solidFill>
                  <a:schemeClr val="accent2"/>
                </a:solidFill>
              </a:rPr>
              <a:t>Stabilité</a:t>
            </a:r>
          </a:p>
          <a:p>
            <a:pPr marL="0" indent="0">
              <a:buFont typeface="Wingdings 2" pitchFamily="18" charset="2"/>
              <a:buNone/>
            </a:pPr>
            <a:r>
              <a:rPr lang="fr-FR" dirty="0"/>
              <a:t>Une fois diluée dans du D5E, du ½ NS, du NS ou de l’ESI, une solution est stable 24h pour des concentrations allant jusqu’à 50 mg/</a:t>
            </a:r>
            <a:r>
              <a:rPr lang="fr-FR" dirty="0" err="1"/>
              <a:t>mL</a:t>
            </a:r>
            <a:endParaRPr lang="fr-FR" dirty="0"/>
          </a:p>
        </p:txBody>
      </p:sp>
      <p:grpSp>
        <p:nvGrpSpPr>
          <p:cNvPr id="18" name="Groupe 17">
            <a:extLst>
              <a:ext uri="{FF2B5EF4-FFF2-40B4-BE49-F238E27FC236}">
                <a16:creationId xmlns:a16="http://schemas.microsoft.com/office/drawing/2014/main" xmlns="" id="{7ECE83CD-060A-421E-82F7-BE36AE323798}"/>
              </a:ext>
            </a:extLst>
          </p:cNvPr>
          <p:cNvGrpSpPr/>
          <p:nvPr/>
        </p:nvGrpSpPr>
        <p:grpSpPr>
          <a:xfrm>
            <a:off x="9973649" y="5488411"/>
            <a:ext cx="2310957" cy="1269599"/>
            <a:chOff x="9973649" y="5488411"/>
            <a:chExt cx="2310957" cy="1269599"/>
          </a:xfrm>
        </p:grpSpPr>
        <p:pic>
          <p:nvPicPr>
            <p:cNvPr id="19" name="Graphique 18" descr="Cercle avec flèche droite ">
              <a:hlinkClick r:id="rId4" action="ppaction://hlinksldjump"/>
              <a:extLst>
                <a:ext uri="{FF2B5EF4-FFF2-40B4-BE49-F238E27FC236}">
                  <a16:creationId xmlns:a16="http://schemas.microsoft.com/office/drawing/2014/main" xmlns="" id="{144A5844-58D2-433F-B5E3-88C2D83F83D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20" name="ZoneTexte 19">
              <a:hlinkClick r:id="rId4" action="ppaction://hlinksldjump"/>
              <a:extLst>
                <a:ext uri="{FF2B5EF4-FFF2-40B4-BE49-F238E27FC236}">
                  <a16:creationId xmlns:a16="http://schemas.microsoft.com/office/drawing/2014/main" xmlns="" id="{2E6A53E0-182D-4E9B-BA41-B61DD16DBEEF}"/>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21" name="Graphique 20" descr="Liste">
              <a:hlinkClick r:id="rId7" action="ppaction://hlinksldjump"/>
              <a:extLst>
                <a:ext uri="{FF2B5EF4-FFF2-40B4-BE49-F238E27FC236}">
                  <a16:creationId xmlns:a16="http://schemas.microsoft.com/office/drawing/2014/main" xmlns="" id="{61F4450A-087A-4848-8B3B-7A02555CCB3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22" name="ZoneTexte 21">
              <a:hlinkClick r:id="rId7" action="ppaction://hlinksldjump"/>
              <a:extLst>
                <a:ext uri="{FF2B5EF4-FFF2-40B4-BE49-F238E27FC236}">
                  <a16:creationId xmlns:a16="http://schemas.microsoft.com/office/drawing/2014/main" xmlns="" id="{2E8AC9B3-6CAE-439A-8EDC-EAE35AD64D1D}"/>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pic>
        <p:nvPicPr>
          <p:cNvPr id="24" name="Image 23">
            <a:extLst>
              <a:ext uri="{FF2B5EF4-FFF2-40B4-BE49-F238E27FC236}">
                <a16:creationId xmlns:a16="http://schemas.microsoft.com/office/drawing/2014/main" xmlns="" id="{E98A1AD0-A043-4FDC-8CB6-7E66221B3C59}"/>
              </a:ext>
            </a:extLst>
          </p:cNvPr>
          <p:cNvPicPr>
            <a:picLocks noChangeAspect="1"/>
          </p:cNvPicPr>
          <p:nvPr/>
        </p:nvPicPr>
        <p:blipFill>
          <a:blip r:embed="rId10">
            <a:lum bright="70000" contrast="-70000"/>
          </a:blip>
          <a:stretch>
            <a:fillRect/>
          </a:stretch>
        </p:blipFill>
        <p:spPr>
          <a:xfrm>
            <a:off x="341307" y="846004"/>
            <a:ext cx="895385" cy="895385"/>
          </a:xfrm>
          <a:prstGeom prst="rect">
            <a:avLst/>
          </a:prstGeom>
        </p:spPr>
      </p:pic>
    </p:spTree>
    <p:extLst>
      <p:ext uri="{BB962C8B-B14F-4D97-AF65-F5344CB8AC3E}">
        <p14:creationId xmlns:p14="http://schemas.microsoft.com/office/powerpoint/2010/main" val="345936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4F97737-210E-4838-972B-48694AF68B61}"/>
              </a:ext>
            </a:extLst>
          </p:cNvPr>
          <p:cNvSpPr>
            <a:spLocks noGrp="1"/>
          </p:cNvSpPr>
          <p:nvPr>
            <p:ph type="title"/>
          </p:nvPr>
        </p:nvSpPr>
        <p:spPr/>
        <p:txBody>
          <a:bodyPr/>
          <a:lstStyle/>
          <a:p>
            <a:r>
              <a:rPr lang="fr-FR" dirty="0"/>
              <a:t>Osmolarité de la solution de NAC en fonction de la concentration et du soluté utilisé (en </a:t>
            </a:r>
            <a:r>
              <a:rPr lang="fr-FR" dirty="0" err="1"/>
              <a:t>mOsmol</a:t>
            </a:r>
            <a:r>
              <a:rPr lang="fr-FR" dirty="0"/>
              <a:t>/L)</a:t>
            </a:r>
          </a:p>
        </p:txBody>
      </p:sp>
      <p:graphicFrame>
        <p:nvGraphicFramePr>
          <p:cNvPr id="4" name="Espace réservé du contenu 3">
            <a:extLst>
              <a:ext uri="{FF2B5EF4-FFF2-40B4-BE49-F238E27FC236}">
                <a16:creationId xmlns:a16="http://schemas.microsoft.com/office/drawing/2014/main" xmlns="" id="{CF8B574C-8F49-4B2D-AB80-23DB249104C0}"/>
              </a:ext>
            </a:extLst>
          </p:cNvPr>
          <p:cNvGraphicFramePr>
            <a:graphicFrameLocks noGrp="1"/>
          </p:cNvGraphicFramePr>
          <p:nvPr>
            <p:ph idx="1"/>
            <p:extLst>
              <p:ext uri="{D42A27DB-BD31-4B8C-83A1-F6EECF244321}">
                <p14:modId xmlns:p14="http://schemas.microsoft.com/office/powerpoint/2010/main" val="3959298626"/>
              </p:ext>
            </p:extLst>
          </p:nvPr>
        </p:nvGraphicFramePr>
        <p:xfrm>
          <a:off x="4764426" y="2223477"/>
          <a:ext cx="5852160" cy="2296160"/>
        </p:xfrm>
        <a:graphic>
          <a:graphicData uri="http://schemas.openxmlformats.org/drawingml/2006/table">
            <a:tbl>
              <a:tblPr firstRow="1" bandRow="1">
                <a:tableStyleId>{9DCAF9ED-07DC-4A11-8D7F-57B35C25682E}</a:tableStyleId>
              </a:tblPr>
              <a:tblGrid>
                <a:gridCol w="1463040">
                  <a:extLst>
                    <a:ext uri="{9D8B030D-6E8A-4147-A177-3AD203B41FA5}">
                      <a16:colId xmlns:a16="http://schemas.microsoft.com/office/drawing/2014/main" xmlns="" val="2094822529"/>
                    </a:ext>
                  </a:extLst>
                </a:gridCol>
                <a:gridCol w="1463040">
                  <a:extLst>
                    <a:ext uri="{9D8B030D-6E8A-4147-A177-3AD203B41FA5}">
                      <a16:colId xmlns:a16="http://schemas.microsoft.com/office/drawing/2014/main" xmlns="" val="1474740565"/>
                    </a:ext>
                  </a:extLst>
                </a:gridCol>
                <a:gridCol w="1463040">
                  <a:extLst>
                    <a:ext uri="{9D8B030D-6E8A-4147-A177-3AD203B41FA5}">
                      <a16:colId xmlns:a16="http://schemas.microsoft.com/office/drawing/2014/main" xmlns="" val="2041266975"/>
                    </a:ext>
                  </a:extLst>
                </a:gridCol>
                <a:gridCol w="1463040">
                  <a:extLst>
                    <a:ext uri="{9D8B030D-6E8A-4147-A177-3AD203B41FA5}">
                      <a16:colId xmlns:a16="http://schemas.microsoft.com/office/drawing/2014/main" xmlns="" val="1525439240"/>
                    </a:ext>
                  </a:extLst>
                </a:gridCol>
              </a:tblGrid>
              <a:tr h="370840">
                <a:tc gridSpan="4">
                  <a:txBody>
                    <a:bodyPr/>
                    <a:lstStyle/>
                    <a:p>
                      <a:pPr algn="ctr"/>
                      <a:r>
                        <a:rPr lang="fr-FR" dirty="0"/>
                        <a:t>Osmolarité de la solution préparée en fonction de la concentration en NAC et du soluté utilisé (en </a:t>
                      </a:r>
                      <a:r>
                        <a:rPr lang="fr-FR" dirty="0" err="1"/>
                        <a:t>mOsmol</a:t>
                      </a:r>
                      <a:r>
                        <a:rPr lang="fr-FR" dirty="0"/>
                        <a:t>/L)</a:t>
                      </a:r>
                      <a:endParaRPr lang="fr-FR" b="0" dirty="0"/>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xmlns="" val="2114232227"/>
                  </a:ext>
                </a:extLst>
              </a:tr>
              <a:tr h="370840">
                <a:tc>
                  <a:txBody>
                    <a:bodyPr/>
                    <a:lstStyle/>
                    <a:p>
                      <a:pPr defTabSz="620713">
                        <a:tabLst>
                          <a:tab pos="620713" algn="l"/>
                        </a:tabLst>
                      </a:pPr>
                      <a:r>
                        <a:rPr lang="fr-FR" dirty="0"/>
                        <a:t>	Soluté</a:t>
                      </a:r>
                    </a:p>
                    <a:p>
                      <a:r>
                        <a:rPr lang="fr-FR" dirty="0"/>
                        <a:t>[NAC] (mg/</a:t>
                      </a:r>
                      <a:r>
                        <a:rPr lang="fr-FR" dirty="0" err="1"/>
                        <a:t>mL</a:t>
                      </a:r>
                      <a:r>
                        <a:rPr lang="fr-FR" dirty="0"/>
                        <a:t>)</a:t>
                      </a:r>
                      <a:endParaRPr lang="fr-FR" b="0" dirty="0"/>
                    </a:p>
                  </a:txBody>
                  <a:tcPr>
                    <a:lnR w="12700" cap="flat" cmpd="sng" algn="ctr">
                      <a:solidFill>
                        <a:schemeClr val="accent2"/>
                      </a:solidFill>
                      <a:prstDash val="solid"/>
                      <a:round/>
                      <a:headEnd type="none" w="med" len="med"/>
                      <a:tailEnd type="none" w="med" len="med"/>
                    </a:lnR>
                    <a:lnTlToBr w="12700" cap="flat" cmpd="sng" algn="ctr">
                      <a:solidFill>
                        <a:schemeClr val="accent2"/>
                      </a:solidFill>
                      <a:prstDash val="solid"/>
                      <a:round/>
                      <a:headEnd type="none" w="med" len="med"/>
                      <a:tailEnd type="none" w="med" len="med"/>
                    </a:lnTlToBr>
                    <a:solidFill>
                      <a:schemeClr val="accent2">
                        <a:lumMod val="20000"/>
                        <a:lumOff val="80000"/>
                      </a:schemeClr>
                    </a:solidFill>
                  </a:tcPr>
                </a:tc>
                <a:tc>
                  <a:txBody>
                    <a:bodyPr/>
                    <a:lstStyle/>
                    <a:p>
                      <a:pPr algn="ctr"/>
                      <a:r>
                        <a:rPr lang="fr-FR" dirty="0"/>
                        <a:t>D5E</a:t>
                      </a:r>
                    </a:p>
                  </a:txBody>
                  <a:tcPr anchor="ctr">
                    <a:lnL w="12700" cap="flat" cmpd="sng" algn="ctr">
                      <a:solidFill>
                        <a:schemeClr val="accent2"/>
                      </a:solidFill>
                      <a:prstDash val="solid"/>
                      <a:round/>
                      <a:headEnd type="none" w="med" len="med"/>
                      <a:tailEnd type="none" w="med" len="med"/>
                    </a:lnL>
                    <a:lnR w="12700" cap="flat" cmpd="sng" algn="ctr">
                      <a:noFill/>
                      <a:prstDash val="solid"/>
                      <a:round/>
                      <a:headEnd type="none" w="med" len="med"/>
                      <a:tailEnd type="none" w="med" len="med"/>
                    </a:lnR>
                    <a:solidFill>
                      <a:schemeClr val="accent2">
                        <a:lumMod val="20000"/>
                        <a:lumOff val="80000"/>
                      </a:schemeClr>
                    </a:solidFill>
                  </a:tcPr>
                </a:tc>
                <a:tc>
                  <a:txBody>
                    <a:bodyPr/>
                    <a:lstStyle/>
                    <a:p>
                      <a:pPr algn="ctr"/>
                      <a:r>
                        <a:rPr lang="fr-FR" dirty="0"/>
                        <a:t>½ 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2">
                        <a:lumMod val="20000"/>
                        <a:lumOff val="80000"/>
                      </a:schemeClr>
                    </a:solidFill>
                  </a:tcPr>
                </a:tc>
                <a:tc>
                  <a:txBody>
                    <a:bodyPr/>
                    <a:lstStyle/>
                    <a:p>
                      <a:pPr algn="ctr"/>
                      <a:r>
                        <a:rPr lang="fr-FR" dirty="0"/>
                        <a:t>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xmlns="" val="2116169084"/>
                  </a:ext>
                </a:extLst>
              </a:tr>
              <a:tr h="370840">
                <a:tc>
                  <a:txBody>
                    <a:bodyPr/>
                    <a:lstStyle/>
                    <a:p>
                      <a:pPr algn="ctr"/>
                      <a:r>
                        <a:rPr lang="fr-FR" dirty="0"/>
                        <a:t>38,7</a:t>
                      </a:r>
                    </a:p>
                  </a:txBody>
                  <a:tcPr>
                    <a:solidFill>
                      <a:schemeClr val="accent2">
                        <a:lumMod val="20000"/>
                        <a:lumOff val="80000"/>
                      </a:schemeClr>
                    </a:solidFill>
                  </a:tcPr>
                </a:tc>
                <a:tc>
                  <a:txBody>
                    <a:bodyPr/>
                    <a:lstStyle/>
                    <a:p>
                      <a:pPr algn="ctr"/>
                      <a:r>
                        <a:rPr lang="fr-FR" dirty="0"/>
                        <a:t>727,3</a:t>
                      </a:r>
                    </a:p>
                  </a:txBody>
                  <a:tcPr>
                    <a:solidFill>
                      <a:schemeClr val="bg1"/>
                    </a:solidFill>
                  </a:tcPr>
                </a:tc>
                <a:tc>
                  <a:txBody>
                    <a:bodyPr/>
                    <a:lstStyle/>
                    <a:p>
                      <a:pPr algn="ctr"/>
                      <a:r>
                        <a:rPr lang="fr-FR" dirty="0"/>
                        <a:t>627,3</a:t>
                      </a:r>
                    </a:p>
                  </a:txBody>
                  <a:tcPr>
                    <a:solidFill>
                      <a:schemeClr val="bg1"/>
                    </a:solidFill>
                  </a:tcPr>
                </a:tc>
                <a:tc>
                  <a:txBody>
                    <a:bodyPr/>
                    <a:lstStyle/>
                    <a:p>
                      <a:pPr algn="ctr"/>
                      <a:r>
                        <a:rPr lang="fr-FR" dirty="0"/>
                        <a:t>751,5</a:t>
                      </a:r>
                    </a:p>
                  </a:txBody>
                  <a:tcPr>
                    <a:solidFill>
                      <a:schemeClr val="bg1"/>
                    </a:solidFill>
                  </a:tcPr>
                </a:tc>
                <a:extLst>
                  <a:ext uri="{0D108BD9-81ED-4DB2-BD59-A6C34878D82A}">
                    <a16:rowId xmlns:a16="http://schemas.microsoft.com/office/drawing/2014/main" xmlns="" val="561075182"/>
                  </a:ext>
                </a:extLst>
              </a:tr>
              <a:tr h="370840">
                <a:tc>
                  <a:txBody>
                    <a:bodyPr/>
                    <a:lstStyle/>
                    <a:p>
                      <a:pPr algn="ctr"/>
                      <a:r>
                        <a:rPr lang="fr-FR" dirty="0"/>
                        <a:t>50</a:t>
                      </a:r>
                    </a:p>
                  </a:txBody>
                  <a:tcPr>
                    <a:solidFill>
                      <a:schemeClr val="accent2">
                        <a:lumMod val="20000"/>
                        <a:lumOff val="80000"/>
                      </a:schemeClr>
                    </a:solidFill>
                  </a:tcPr>
                </a:tc>
                <a:tc>
                  <a:txBody>
                    <a:bodyPr/>
                    <a:lstStyle/>
                    <a:p>
                      <a:pPr algn="ctr"/>
                      <a:r>
                        <a:rPr lang="fr-FR" dirty="0"/>
                        <a:t>858,5</a:t>
                      </a:r>
                    </a:p>
                  </a:txBody>
                  <a:tcPr>
                    <a:solidFill>
                      <a:schemeClr val="bg1"/>
                    </a:solidFill>
                  </a:tcPr>
                </a:tc>
                <a:tc>
                  <a:txBody>
                    <a:bodyPr/>
                    <a:lstStyle/>
                    <a:p>
                      <a:pPr algn="ctr"/>
                      <a:r>
                        <a:rPr lang="fr-FR" dirty="0"/>
                        <a:t>765,5</a:t>
                      </a:r>
                    </a:p>
                  </a:txBody>
                  <a:tcPr>
                    <a:solidFill>
                      <a:schemeClr val="bg1"/>
                    </a:solidFill>
                  </a:tcPr>
                </a:tc>
                <a:tc>
                  <a:txBody>
                    <a:bodyPr/>
                    <a:lstStyle/>
                    <a:p>
                      <a:pPr algn="ctr"/>
                      <a:r>
                        <a:rPr lang="fr-FR" dirty="0"/>
                        <a:t>881</a:t>
                      </a:r>
                    </a:p>
                  </a:txBody>
                  <a:tcPr>
                    <a:solidFill>
                      <a:schemeClr val="bg1"/>
                    </a:solidFill>
                  </a:tcPr>
                </a:tc>
                <a:extLst>
                  <a:ext uri="{0D108BD9-81ED-4DB2-BD59-A6C34878D82A}">
                    <a16:rowId xmlns:a16="http://schemas.microsoft.com/office/drawing/2014/main" xmlns="" val="2462313187"/>
                  </a:ext>
                </a:extLst>
              </a:tr>
            </a:tbl>
          </a:graphicData>
        </a:graphic>
      </p:graphicFrame>
      <p:grpSp>
        <p:nvGrpSpPr>
          <p:cNvPr id="6" name="Groupe 5">
            <a:extLst>
              <a:ext uri="{FF2B5EF4-FFF2-40B4-BE49-F238E27FC236}">
                <a16:creationId xmlns:a16="http://schemas.microsoft.com/office/drawing/2014/main" xmlns="" id="{3FC9168B-F700-4BDB-AECE-44CA7E8B2676}"/>
              </a:ext>
            </a:extLst>
          </p:cNvPr>
          <p:cNvGrpSpPr/>
          <p:nvPr/>
        </p:nvGrpSpPr>
        <p:grpSpPr>
          <a:xfrm>
            <a:off x="9973649" y="5488411"/>
            <a:ext cx="2310957" cy="1269599"/>
            <a:chOff x="9973649" y="5488411"/>
            <a:chExt cx="2310957" cy="1269599"/>
          </a:xfrm>
        </p:grpSpPr>
        <p:pic>
          <p:nvPicPr>
            <p:cNvPr id="7" name="Graphique 6" descr="Cercle avec flèche droite ">
              <a:hlinkClick r:id="rId2" action="ppaction://hlinksldjump"/>
              <a:extLst>
                <a:ext uri="{FF2B5EF4-FFF2-40B4-BE49-F238E27FC236}">
                  <a16:creationId xmlns:a16="http://schemas.microsoft.com/office/drawing/2014/main" xmlns="" id="{D368274A-3D72-480E-82A4-5FE5F5CEB9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8" name="ZoneTexte 7">
              <a:hlinkClick r:id="rId2" action="ppaction://hlinksldjump"/>
              <a:extLst>
                <a:ext uri="{FF2B5EF4-FFF2-40B4-BE49-F238E27FC236}">
                  <a16:creationId xmlns:a16="http://schemas.microsoft.com/office/drawing/2014/main" xmlns="" id="{0FF55A78-F5FA-4343-B79F-9020B0579F17}"/>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9" name="Graphique 8" descr="Liste">
              <a:hlinkClick r:id="rId5" action="ppaction://hlinksldjump"/>
              <a:extLst>
                <a:ext uri="{FF2B5EF4-FFF2-40B4-BE49-F238E27FC236}">
                  <a16:creationId xmlns:a16="http://schemas.microsoft.com/office/drawing/2014/main" xmlns="" id="{B042BD8B-E253-4D37-8BA1-4374DB53CDB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0" name="ZoneTexte 9">
              <a:hlinkClick r:id="rId5" action="ppaction://hlinksldjump"/>
              <a:extLst>
                <a:ext uri="{FF2B5EF4-FFF2-40B4-BE49-F238E27FC236}">
                  <a16:creationId xmlns:a16="http://schemas.microsoft.com/office/drawing/2014/main" xmlns="" id="{840B4FA6-F180-4EDF-88F3-B1722B1895A7}"/>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809564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3D2FD65-1843-4F62-AA9B-F41B606574B9}"/>
              </a:ext>
            </a:extLst>
          </p:cNvPr>
          <p:cNvSpPr>
            <a:spLocks noGrp="1"/>
          </p:cNvSpPr>
          <p:nvPr>
            <p:ph type="title"/>
          </p:nvPr>
        </p:nvSpPr>
        <p:spPr/>
        <p:txBody>
          <a:bodyPr/>
          <a:lstStyle/>
          <a:p>
            <a:r>
              <a:rPr lang="fr-FR" dirty="0"/>
              <a:t>Stabilité de la solution</a:t>
            </a:r>
          </a:p>
        </p:txBody>
      </p:sp>
      <p:graphicFrame>
        <p:nvGraphicFramePr>
          <p:cNvPr id="4" name="Tableau 3">
            <a:extLst>
              <a:ext uri="{FF2B5EF4-FFF2-40B4-BE49-F238E27FC236}">
                <a16:creationId xmlns:a16="http://schemas.microsoft.com/office/drawing/2014/main" xmlns="" id="{E6CBD698-0946-4B46-89A3-C13ABB76C9AB}"/>
              </a:ext>
            </a:extLst>
          </p:cNvPr>
          <p:cNvGraphicFramePr>
            <a:graphicFrameLocks noGrp="1"/>
          </p:cNvGraphicFramePr>
          <p:nvPr>
            <p:extLst>
              <p:ext uri="{D42A27DB-BD31-4B8C-83A1-F6EECF244321}">
                <p14:modId xmlns:p14="http://schemas.microsoft.com/office/powerpoint/2010/main" val="4121986876"/>
              </p:ext>
            </p:extLst>
          </p:nvPr>
        </p:nvGraphicFramePr>
        <p:xfrm>
          <a:off x="3791115" y="969479"/>
          <a:ext cx="7662330" cy="4028440"/>
        </p:xfrm>
        <a:graphic>
          <a:graphicData uri="http://schemas.openxmlformats.org/drawingml/2006/table">
            <a:tbl>
              <a:tblPr firstRow="1" bandRow="1">
                <a:tableStyleId>{85BE263C-DBD7-4A20-BB59-AAB30ACAA65A}</a:tableStyleId>
              </a:tblPr>
              <a:tblGrid>
                <a:gridCol w="2152485">
                  <a:extLst>
                    <a:ext uri="{9D8B030D-6E8A-4147-A177-3AD203B41FA5}">
                      <a16:colId xmlns:a16="http://schemas.microsoft.com/office/drawing/2014/main" xmlns="" val="3339212191"/>
                    </a:ext>
                  </a:extLst>
                </a:gridCol>
                <a:gridCol w="1699847">
                  <a:extLst>
                    <a:ext uri="{9D8B030D-6E8A-4147-A177-3AD203B41FA5}">
                      <a16:colId xmlns:a16="http://schemas.microsoft.com/office/drawing/2014/main" xmlns="" val="2427314902"/>
                    </a:ext>
                  </a:extLst>
                </a:gridCol>
                <a:gridCol w="1008184">
                  <a:extLst>
                    <a:ext uri="{9D8B030D-6E8A-4147-A177-3AD203B41FA5}">
                      <a16:colId xmlns:a16="http://schemas.microsoft.com/office/drawing/2014/main" xmlns="" val="2892040567"/>
                    </a:ext>
                  </a:extLst>
                </a:gridCol>
                <a:gridCol w="1559169">
                  <a:extLst>
                    <a:ext uri="{9D8B030D-6E8A-4147-A177-3AD203B41FA5}">
                      <a16:colId xmlns:a16="http://schemas.microsoft.com/office/drawing/2014/main" xmlns="" val="343557261"/>
                    </a:ext>
                  </a:extLst>
                </a:gridCol>
                <a:gridCol w="1242645">
                  <a:extLst>
                    <a:ext uri="{9D8B030D-6E8A-4147-A177-3AD203B41FA5}">
                      <a16:colId xmlns:a16="http://schemas.microsoft.com/office/drawing/2014/main" xmlns="" val="622587447"/>
                    </a:ext>
                  </a:extLst>
                </a:gridCol>
              </a:tblGrid>
              <a:tr h="370840">
                <a:tc>
                  <a:txBody>
                    <a:bodyPr/>
                    <a:lstStyle/>
                    <a:p>
                      <a:r>
                        <a:rPr lang="fr-FR" sz="1400" dirty="0"/>
                        <a:t>Référence</a:t>
                      </a:r>
                    </a:p>
                  </a:txBody>
                  <a:tcPr/>
                </a:tc>
                <a:tc>
                  <a:txBody>
                    <a:bodyPr/>
                    <a:lstStyle/>
                    <a:p>
                      <a:r>
                        <a:rPr lang="fr-FR" sz="1400" dirty="0"/>
                        <a:t>Concentration</a:t>
                      </a:r>
                    </a:p>
                  </a:txBody>
                  <a:tcPr/>
                </a:tc>
                <a:tc>
                  <a:txBody>
                    <a:bodyPr/>
                    <a:lstStyle/>
                    <a:p>
                      <a:r>
                        <a:rPr lang="fr-FR" sz="1400" dirty="0"/>
                        <a:t>Solutés</a:t>
                      </a:r>
                    </a:p>
                  </a:txBody>
                  <a:tcPr/>
                </a:tc>
                <a:tc>
                  <a:txBody>
                    <a:bodyPr/>
                    <a:lstStyle/>
                    <a:p>
                      <a:r>
                        <a:rPr lang="fr-FR" sz="1400" dirty="0"/>
                        <a:t>Température</a:t>
                      </a:r>
                    </a:p>
                  </a:txBody>
                  <a:tcPr/>
                </a:tc>
                <a:tc>
                  <a:txBody>
                    <a:bodyPr/>
                    <a:lstStyle/>
                    <a:p>
                      <a:r>
                        <a:rPr lang="fr-FR" sz="1400" dirty="0"/>
                        <a:t>Stabilité</a:t>
                      </a:r>
                    </a:p>
                  </a:txBody>
                  <a:tcPr/>
                </a:tc>
                <a:extLst>
                  <a:ext uri="{0D108BD9-81ED-4DB2-BD59-A6C34878D82A}">
                    <a16:rowId xmlns:a16="http://schemas.microsoft.com/office/drawing/2014/main" xmlns="" val="2700557982"/>
                  </a:ext>
                </a:extLst>
              </a:tr>
              <a:tr h="370840">
                <a:tc>
                  <a:txBody>
                    <a:bodyPr/>
                    <a:lstStyle/>
                    <a:p>
                      <a:pPr algn="ctr"/>
                      <a:r>
                        <a:rPr lang="fr-FR" sz="1400" dirty="0"/>
                        <a:t>Monographie </a:t>
                      </a:r>
                      <a:r>
                        <a:rPr lang="fr-FR" sz="1400" dirty="0" err="1"/>
                        <a:t>Acetadote</a:t>
                      </a:r>
                      <a:r>
                        <a:rPr lang="fr-FR" sz="1400" dirty="0"/>
                        <a:t> (USA)</a:t>
                      </a:r>
                    </a:p>
                  </a:txBody>
                  <a:tcPr anchor="ctr"/>
                </a:tc>
                <a:tc>
                  <a:txBody>
                    <a:bodyPr/>
                    <a:lstStyle/>
                    <a:p>
                      <a:pPr algn="ctr"/>
                      <a:r>
                        <a:rPr lang="fr-FR" sz="1400" dirty="0"/>
                        <a:t>De 4 à 54,5 mg/</a:t>
                      </a:r>
                      <a:r>
                        <a:rPr lang="fr-FR" sz="1400" dirty="0" err="1"/>
                        <a:t>mL</a:t>
                      </a:r>
                      <a:endParaRPr lang="fr-FR" sz="1400" dirty="0"/>
                    </a:p>
                  </a:txBody>
                  <a:tcPr anchor="ctr"/>
                </a:tc>
                <a:tc>
                  <a:txBody>
                    <a:bodyPr/>
                    <a:lstStyle/>
                    <a:p>
                      <a:pPr algn="ctr"/>
                      <a:r>
                        <a:rPr lang="fr-FR" sz="1400" dirty="0"/>
                        <a:t>D5E</a:t>
                      </a:r>
                    </a:p>
                    <a:p>
                      <a:pPr algn="ctr"/>
                      <a:r>
                        <a:rPr lang="fr-FR" sz="1400" dirty="0"/>
                        <a:t>½ NS</a:t>
                      </a:r>
                    </a:p>
                    <a:p>
                      <a:pPr algn="ctr"/>
                      <a:r>
                        <a:rPr lang="fr-FR" sz="1400" dirty="0"/>
                        <a:t>ESI</a:t>
                      </a:r>
                    </a:p>
                  </a:txBody>
                  <a:tcPr anchor="ctr"/>
                </a:tc>
                <a:tc>
                  <a:txBody>
                    <a:bodyPr/>
                    <a:lstStyle/>
                    <a:p>
                      <a:pPr algn="ctr"/>
                      <a:r>
                        <a:rPr lang="fr-FR" sz="1400" dirty="0"/>
                        <a:t>Température ambiante</a:t>
                      </a:r>
                    </a:p>
                  </a:txBody>
                  <a:tcPr anchor="ctr"/>
                </a:tc>
                <a:tc>
                  <a:txBody>
                    <a:bodyPr/>
                    <a:lstStyle/>
                    <a:p>
                      <a:pPr algn="ctr"/>
                      <a:r>
                        <a:rPr lang="fr-FR" sz="1400" dirty="0"/>
                        <a:t>24h</a:t>
                      </a:r>
                    </a:p>
                  </a:txBody>
                  <a:tcPr anchor="ctr"/>
                </a:tc>
                <a:extLst>
                  <a:ext uri="{0D108BD9-81ED-4DB2-BD59-A6C34878D82A}">
                    <a16:rowId xmlns:a16="http://schemas.microsoft.com/office/drawing/2014/main" xmlns="" val="2247049106"/>
                  </a:ext>
                </a:extLst>
              </a:tr>
              <a:tr h="370840">
                <a:tc>
                  <a:txBody>
                    <a:bodyPr/>
                    <a:lstStyle/>
                    <a:p>
                      <a:pPr algn="ctr"/>
                      <a:r>
                        <a:rPr lang="fr-FR" sz="1400" dirty="0"/>
                        <a:t>Guide d’administration des médicaments injectables chez l’adulte (Hôpitaux Universitaires de Genève)</a:t>
                      </a:r>
                    </a:p>
                  </a:txBody>
                  <a:tcPr anchor="ctr"/>
                </a:tc>
                <a:tc>
                  <a:txBody>
                    <a:bodyPr/>
                    <a:lstStyle/>
                    <a:p>
                      <a:pPr algn="ctr"/>
                      <a:r>
                        <a:rPr lang="fr-FR" sz="1400" dirty="0"/>
                        <a:t>Jusqu’à 50 mg/</a:t>
                      </a:r>
                      <a:r>
                        <a:rPr lang="fr-FR" sz="1400" dirty="0" err="1"/>
                        <a:t>mL</a:t>
                      </a:r>
                      <a:endParaRPr lang="fr-FR" sz="1400" dirty="0"/>
                    </a:p>
                  </a:txBody>
                  <a:tcPr anchor="ctr"/>
                </a:tc>
                <a:tc>
                  <a:txBody>
                    <a:bodyPr/>
                    <a:lstStyle/>
                    <a:p>
                      <a:pPr algn="ctr"/>
                      <a:r>
                        <a:rPr lang="fr-FR" sz="1400" dirty="0"/>
                        <a:t>D5E</a:t>
                      </a:r>
                    </a:p>
                    <a:p>
                      <a:pPr algn="ctr"/>
                      <a:r>
                        <a:rPr lang="fr-FR" sz="1400" dirty="0"/>
                        <a:t>NS</a:t>
                      </a:r>
                    </a:p>
                  </a:txBody>
                  <a:tcPr anchor="ctr"/>
                </a:tc>
                <a:tc>
                  <a:txBody>
                    <a:bodyPr/>
                    <a:lstStyle/>
                    <a:p>
                      <a:pPr algn="ctr"/>
                      <a:r>
                        <a:rPr lang="fr-FR" sz="1400" dirty="0"/>
                        <a:t>Température ambiante</a:t>
                      </a:r>
                    </a:p>
                  </a:txBody>
                  <a:tcPr anchor="ctr"/>
                </a:tc>
                <a:tc>
                  <a:txBody>
                    <a:bodyPr/>
                    <a:lstStyle/>
                    <a:p>
                      <a:pPr algn="ctr"/>
                      <a:r>
                        <a:rPr lang="fr-FR" sz="1400" dirty="0"/>
                        <a:t>24h</a:t>
                      </a:r>
                    </a:p>
                  </a:txBody>
                  <a:tcPr anchor="ctr"/>
                </a:tc>
                <a:extLst>
                  <a:ext uri="{0D108BD9-81ED-4DB2-BD59-A6C34878D82A}">
                    <a16:rowId xmlns:a16="http://schemas.microsoft.com/office/drawing/2014/main" xmlns="" val="4272490938"/>
                  </a:ext>
                </a:extLst>
              </a:tr>
              <a:tr h="370840">
                <a:tc>
                  <a:txBody>
                    <a:bodyPr/>
                    <a:lstStyle/>
                    <a:p>
                      <a:pPr algn="ctr"/>
                      <a:r>
                        <a:rPr lang="fr-FR" sz="1400" dirty="0"/>
                        <a:t>King Guide to </a:t>
                      </a:r>
                      <a:r>
                        <a:rPr lang="fr-FR" sz="1400" dirty="0" err="1"/>
                        <a:t>Parenteral</a:t>
                      </a:r>
                      <a:r>
                        <a:rPr lang="fr-FR" sz="1400" dirty="0"/>
                        <a:t> </a:t>
                      </a:r>
                      <a:r>
                        <a:rPr lang="fr-FR" sz="1400" dirty="0" err="1"/>
                        <a:t>Admixtures</a:t>
                      </a:r>
                      <a:r>
                        <a:rPr lang="fr-FR" sz="1400" dirty="0"/>
                        <a:t> (2018)</a:t>
                      </a:r>
                    </a:p>
                  </a:txBody>
                  <a:tcPr anchor="ctr"/>
                </a:tc>
                <a:tc>
                  <a:txBody>
                    <a:bodyPr/>
                    <a:lstStyle/>
                    <a:p>
                      <a:pPr algn="ctr"/>
                      <a:r>
                        <a:rPr lang="fr-FR" sz="1400" dirty="0"/>
                        <a:t>Non précisée</a:t>
                      </a:r>
                    </a:p>
                  </a:txBody>
                  <a:tcPr anchor="ctr"/>
                </a:tc>
                <a:tc>
                  <a:txBody>
                    <a:bodyPr/>
                    <a:lstStyle/>
                    <a:p>
                      <a:pPr algn="ctr"/>
                      <a:r>
                        <a:rPr lang="fr-FR" sz="1400" dirty="0"/>
                        <a:t>D5E</a:t>
                      </a:r>
                    </a:p>
                    <a:p>
                      <a:pPr algn="ctr"/>
                      <a:r>
                        <a:rPr lang="fr-FR" sz="1400" dirty="0"/>
                        <a:t>½ NS</a:t>
                      </a:r>
                    </a:p>
                    <a:p>
                      <a:pPr algn="ctr"/>
                      <a:r>
                        <a:rPr lang="fr-FR" sz="1400" dirty="0"/>
                        <a:t>ESI</a:t>
                      </a:r>
                    </a:p>
                  </a:txBody>
                  <a:tcPr anchor="ctr"/>
                </a:tc>
                <a:tc>
                  <a:txBody>
                    <a:bodyPr/>
                    <a:lstStyle/>
                    <a:p>
                      <a:pPr algn="ctr"/>
                      <a:r>
                        <a:rPr lang="fr-FR" sz="1400" dirty="0"/>
                        <a:t>Température ambiante</a:t>
                      </a:r>
                    </a:p>
                  </a:txBody>
                  <a:tcPr anchor="ctr"/>
                </a:tc>
                <a:tc>
                  <a:txBody>
                    <a:bodyPr/>
                    <a:lstStyle/>
                    <a:p>
                      <a:pPr algn="ctr"/>
                      <a:r>
                        <a:rPr lang="fr-FR" sz="1400" dirty="0"/>
                        <a:t>24h</a:t>
                      </a:r>
                    </a:p>
                  </a:txBody>
                  <a:tcPr anchor="ctr"/>
                </a:tc>
                <a:extLst>
                  <a:ext uri="{0D108BD9-81ED-4DB2-BD59-A6C34878D82A}">
                    <a16:rowId xmlns:a16="http://schemas.microsoft.com/office/drawing/2014/main" xmlns="" val="3600944980"/>
                  </a:ext>
                </a:extLst>
              </a:tr>
              <a:tr h="370840">
                <a:tc>
                  <a:txBody>
                    <a:bodyPr/>
                    <a:lstStyle/>
                    <a:p>
                      <a:pPr algn="ctr"/>
                      <a:r>
                        <a:rPr lang="fr-FR" sz="1400" dirty="0" err="1"/>
                        <a:t>Trissel’s</a:t>
                      </a:r>
                      <a:r>
                        <a:rPr lang="fr-FR" sz="1400" dirty="0"/>
                        <a:t> </a:t>
                      </a:r>
                      <a:r>
                        <a:rPr lang="fr-FR" sz="1400" dirty="0" err="1"/>
                        <a:t>stability</a:t>
                      </a:r>
                      <a:r>
                        <a:rPr lang="fr-FR" sz="1400" dirty="0"/>
                        <a:t> of </a:t>
                      </a:r>
                      <a:r>
                        <a:rPr lang="fr-FR" sz="1400" dirty="0" err="1"/>
                        <a:t>compounded</a:t>
                      </a:r>
                      <a:r>
                        <a:rPr lang="fr-FR" sz="1400" dirty="0"/>
                        <a:t> formulations </a:t>
                      </a:r>
                    </a:p>
                  </a:txBody>
                  <a:tcPr anchor="ctr"/>
                </a:tc>
                <a:tc>
                  <a:txBody>
                    <a:bodyPr/>
                    <a:lstStyle/>
                    <a:p>
                      <a:pPr algn="ctr"/>
                      <a:r>
                        <a:rPr lang="fr-FR" sz="1400" dirty="0"/>
                        <a:t>30 mg/</a:t>
                      </a:r>
                      <a:r>
                        <a:rPr lang="fr-FR" sz="1400" dirty="0" err="1"/>
                        <a:t>mL</a:t>
                      </a:r>
                      <a:endParaRPr lang="fr-FR" sz="1400" dirty="0"/>
                    </a:p>
                  </a:txBody>
                  <a:tcPr anchor="ctr"/>
                </a:tc>
                <a:tc>
                  <a:txBody>
                    <a:bodyPr/>
                    <a:lstStyle/>
                    <a:p>
                      <a:pPr algn="ctr"/>
                      <a:r>
                        <a:rPr lang="fr-FR" sz="1400" dirty="0"/>
                        <a:t>D5E</a:t>
                      </a:r>
                    </a:p>
                    <a:p>
                      <a:pPr algn="ctr"/>
                      <a:r>
                        <a:rPr lang="fr-FR" sz="1400" dirty="0"/>
                        <a:t>ESI</a:t>
                      </a:r>
                    </a:p>
                  </a:txBody>
                  <a:tcPr anchor="ctr"/>
                </a:tc>
                <a:tc>
                  <a:txBody>
                    <a:bodyPr/>
                    <a:lstStyle/>
                    <a:p>
                      <a:pPr algn="ctr"/>
                      <a:r>
                        <a:rPr lang="fr-FR" sz="1400" dirty="0"/>
                        <a:t>Non précisée</a:t>
                      </a:r>
                    </a:p>
                  </a:txBody>
                  <a:tcPr anchor="ctr"/>
                </a:tc>
                <a:tc>
                  <a:txBody>
                    <a:bodyPr/>
                    <a:lstStyle/>
                    <a:p>
                      <a:pPr algn="ctr"/>
                      <a:r>
                        <a:rPr lang="fr-FR" sz="1400" dirty="0"/>
                        <a:t>24h (60 à 72h dans D5E)</a:t>
                      </a:r>
                    </a:p>
                  </a:txBody>
                  <a:tcPr anchor="ctr"/>
                </a:tc>
                <a:extLst>
                  <a:ext uri="{0D108BD9-81ED-4DB2-BD59-A6C34878D82A}">
                    <a16:rowId xmlns:a16="http://schemas.microsoft.com/office/drawing/2014/main" xmlns="" val="3675049198"/>
                  </a:ext>
                </a:extLst>
              </a:tr>
              <a:tr h="370840">
                <a:tc>
                  <a:txBody>
                    <a:bodyPr/>
                    <a:lstStyle/>
                    <a:p>
                      <a:pPr algn="ctr"/>
                      <a:r>
                        <a:rPr lang="fr-FR" sz="1400" dirty="0"/>
                        <a:t>Étude conjointe INSPQ/</a:t>
                      </a:r>
                      <a:r>
                        <a:rPr lang="fr-FR" sz="1400" dirty="0" err="1"/>
                        <a:t>UdM</a:t>
                      </a:r>
                      <a:r>
                        <a:rPr lang="fr-FR" sz="1400" dirty="0"/>
                        <a:t> (non publiée)</a:t>
                      </a:r>
                    </a:p>
                  </a:txBody>
                  <a:tcPr anchor="ctr"/>
                </a:tc>
                <a:tc>
                  <a:txBody>
                    <a:bodyPr/>
                    <a:lstStyle/>
                    <a:p>
                      <a:pPr algn="ctr"/>
                      <a:r>
                        <a:rPr lang="fr-FR" sz="1400" dirty="0"/>
                        <a:t>Jusqu’à 60 mg/</a:t>
                      </a:r>
                      <a:r>
                        <a:rPr lang="fr-FR" sz="1400" dirty="0" err="1"/>
                        <a:t>mL</a:t>
                      </a:r>
                      <a:endParaRPr lang="fr-FR" sz="1400" dirty="0"/>
                    </a:p>
                  </a:txBody>
                  <a:tcPr anchor="ctr"/>
                </a:tc>
                <a:tc>
                  <a:txBody>
                    <a:bodyPr/>
                    <a:lstStyle/>
                    <a:p>
                      <a:pPr algn="ctr"/>
                      <a:r>
                        <a:rPr lang="fr-FR" sz="1400" dirty="0"/>
                        <a:t>D5E</a:t>
                      </a:r>
                    </a:p>
                    <a:p>
                      <a:pPr algn="ctr"/>
                      <a:r>
                        <a:rPr lang="fr-FR" sz="1400" dirty="0"/>
                        <a:t>½ NS</a:t>
                      </a:r>
                    </a:p>
                    <a:p>
                      <a:pPr algn="ctr"/>
                      <a:r>
                        <a:rPr lang="fr-FR" sz="1400" dirty="0"/>
                        <a:t>NS</a:t>
                      </a:r>
                    </a:p>
                  </a:txBody>
                  <a:tcPr anchor="ctr"/>
                </a:tc>
                <a:tc>
                  <a:txBody>
                    <a:bodyPr/>
                    <a:lstStyle/>
                    <a:p>
                      <a:pPr algn="ctr"/>
                      <a:r>
                        <a:rPr lang="fr-FR" sz="1400" dirty="0"/>
                        <a:t>Température ambiante</a:t>
                      </a:r>
                    </a:p>
                  </a:txBody>
                  <a:tcPr anchor="ctr"/>
                </a:tc>
                <a:tc>
                  <a:txBody>
                    <a:bodyPr/>
                    <a:lstStyle/>
                    <a:p>
                      <a:pPr algn="ctr"/>
                      <a:r>
                        <a:rPr lang="fr-FR" sz="1400" dirty="0"/>
                        <a:t>72h</a:t>
                      </a:r>
                    </a:p>
                  </a:txBody>
                  <a:tcPr anchor="ctr"/>
                </a:tc>
                <a:extLst>
                  <a:ext uri="{0D108BD9-81ED-4DB2-BD59-A6C34878D82A}">
                    <a16:rowId xmlns:a16="http://schemas.microsoft.com/office/drawing/2014/main" xmlns="" val="534945666"/>
                  </a:ext>
                </a:extLst>
              </a:tr>
            </a:tbl>
          </a:graphicData>
        </a:graphic>
      </p:graphicFrame>
      <p:grpSp>
        <p:nvGrpSpPr>
          <p:cNvPr id="7" name="Groupe 6">
            <a:extLst>
              <a:ext uri="{FF2B5EF4-FFF2-40B4-BE49-F238E27FC236}">
                <a16:creationId xmlns:a16="http://schemas.microsoft.com/office/drawing/2014/main" xmlns="" id="{CFB56337-C012-48FE-B647-E4F8CAFF547E}"/>
              </a:ext>
            </a:extLst>
          </p:cNvPr>
          <p:cNvGrpSpPr/>
          <p:nvPr/>
        </p:nvGrpSpPr>
        <p:grpSpPr>
          <a:xfrm>
            <a:off x="9973649" y="5488411"/>
            <a:ext cx="2310957" cy="1269599"/>
            <a:chOff x="9973649" y="5488411"/>
            <a:chExt cx="2310957" cy="1269599"/>
          </a:xfrm>
        </p:grpSpPr>
        <p:pic>
          <p:nvPicPr>
            <p:cNvPr id="8" name="Graphique 7" descr="Cercle avec flèche droite ">
              <a:hlinkClick r:id="rId2" action="ppaction://hlinksldjump"/>
              <a:extLst>
                <a:ext uri="{FF2B5EF4-FFF2-40B4-BE49-F238E27FC236}">
                  <a16:creationId xmlns:a16="http://schemas.microsoft.com/office/drawing/2014/main" xmlns="" id="{1B50241D-C886-40F7-9527-DAA63CE5D0C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9" name="ZoneTexte 8">
              <a:hlinkClick r:id="rId2" action="ppaction://hlinksldjump"/>
              <a:extLst>
                <a:ext uri="{FF2B5EF4-FFF2-40B4-BE49-F238E27FC236}">
                  <a16:creationId xmlns:a16="http://schemas.microsoft.com/office/drawing/2014/main" xmlns="" id="{CCA9A51C-F4E7-4A3F-B5C4-5C1CA9DB83A8}"/>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0" name="Graphique 9" descr="Liste">
              <a:hlinkClick r:id="rId5" action="ppaction://hlinksldjump"/>
              <a:extLst>
                <a:ext uri="{FF2B5EF4-FFF2-40B4-BE49-F238E27FC236}">
                  <a16:creationId xmlns:a16="http://schemas.microsoft.com/office/drawing/2014/main" xmlns="" id="{43E7201B-DEDC-49FA-A284-3F6F067361C8}"/>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1" name="ZoneTexte 10">
              <a:hlinkClick r:id="rId5" action="ppaction://hlinksldjump"/>
              <a:extLst>
                <a:ext uri="{FF2B5EF4-FFF2-40B4-BE49-F238E27FC236}">
                  <a16:creationId xmlns:a16="http://schemas.microsoft.com/office/drawing/2014/main" xmlns="" id="{943A1F80-23EB-46F1-AC8C-00A7BDEF6EF8}"/>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959825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xmlns="" id="{D1FA4036-CD8C-4BED-8DBF-6C203DBB65AE}"/>
              </a:ext>
            </a:extLst>
          </p:cNvPr>
          <p:cNvSpPr>
            <a:spLocks noGrp="1"/>
          </p:cNvSpPr>
          <p:nvPr>
            <p:ph type="title"/>
          </p:nvPr>
        </p:nvSpPr>
        <p:spPr/>
        <p:txBody>
          <a:bodyPr/>
          <a:lstStyle/>
          <a:p>
            <a:r>
              <a:rPr lang="fr-FR" dirty="0"/>
              <a:t>Appliquer le nouveau protocole : cas pratiques</a:t>
            </a:r>
          </a:p>
        </p:txBody>
      </p:sp>
      <p:pic>
        <p:nvPicPr>
          <p:cNvPr id="5" name="Image 4" descr="Une image contenant personne, homme, chapeau, portant&#10;&#10;Description générée automatiquement">
            <a:extLst>
              <a:ext uri="{FF2B5EF4-FFF2-40B4-BE49-F238E27FC236}">
                <a16:creationId xmlns:a16="http://schemas.microsoft.com/office/drawing/2014/main" xmlns="" id="{D4D358E8-173B-434A-A55F-4A36E4ED1C6B}"/>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742320" y="2965037"/>
            <a:ext cx="2403492" cy="2403492"/>
          </a:xfrm>
          <a:prstGeom prst="rect">
            <a:avLst/>
          </a:prstGeom>
        </p:spPr>
      </p:pic>
      <p:pic>
        <p:nvPicPr>
          <p:cNvPr id="7" name="Image 6" descr="Une image contenant personne, arbre, extérieur, herbe&#10;&#10;Description générée automatiquement">
            <a:extLst>
              <a:ext uri="{FF2B5EF4-FFF2-40B4-BE49-F238E27FC236}">
                <a16:creationId xmlns:a16="http://schemas.microsoft.com/office/drawing/2014/main" xmlns="" id="{77931958-7E1B-462B-BC7A-3DD374A14BA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l="33203"/>
          <a:stretch/>
        </p:blipFill>
        <p:spPr>
          <a:xfrm>
            <a:off x="3586422" y="2965037"/>
            <a:ext cx="2403492" cy="2403491"/>
          </a:xfrm>
          <a:prstGeom prst="rect">
            <a:avLst/>
          </a:prstGeom>
        </p:spPr>
      </p:pic>
      <p:pic>
        <p:nvPicPr>
          <p:cNvPr id="14" name="Image 13" descr="Une image contenant personne, intérieur&#10;&#10;Description générée automatiquement">
            <a:extLst>
              <a:ext uri="{FF2B5EF4-FFF2-40B4-BE49-F238E27FC236}">
                <a16:creationId xmlns:a16="http://schemas.microsoft.com/office/drawing/2014/main" xmlns="" id="{28240965-405D-4370-9C3D-4EDB7A7D22FD}"/>
              </a:ext>
            </a:extLst>
          </p:cNvPr>
          <p:cNvPicPr>
            <a:picLocks noChangeAspect="1"/>
          </p:cNvPicPr>
          <p:nvPr/>
        </p:nvPicPr>
        <p:blipFill rotWithShape="1">
          <a:blip r:embed="rId6"/>
          <a:srcRect l="7248" r="26111"/>
          <a:stretch/>
        </p:blipFill>
        <p:spPr>
          <a:xfrm>
            <a:off x="6430524" y="2965036"/>
            <a:ext cx="2403493" cy="2403491"/>
          </a:xfrm>
          <a:prstGeom prst="rect">
            <a:avLst/>
          </a:prstGeom>
        </p:spPr>
      </p:pic>
      <p:pic>
        <p:nvPicPr>
          <p:cNvPr id="16" name="Image 15" descr="Une image contenant intérieur&#10;&#10;Description générée automatiquement">
            <a:extLst>
              <a:ext uri="{FF2B5EF4-FFF2-40B4-BE49-F238E27FC236}">
                <a16:creationId xmlns:a16="http://schemas.microsoft.com/office/drawing/2014/main" xmlns="" id="{81069224-729B-4D1B-8BFE-4D9F6FB0D867}"/>
              </a:ext>
            </a:extLst>
          </p:cNvPr>
          <p:cNvPicPr>
            <a:picLocks noChangeAspect="1"/>
          </p:cNvPicPr>
          <p:nvPr/>
        </p:nvPicPr>
        <p:blipFill rotWithShape="1">
          <a:blip r:embed="rId7"/>
          <a:srcRect l="21509" r="11850"/>
          <a:stretch/>
        </p:blipFill>
        <p:spPr>
          <a:xfrm>
            <a:off x="9274628" y="2965037"/>
            <a:ext cx="2403493" cy="2403490"/>
          </a:xfrm>
          <a:prstGeom prst="rect">
            <a:avLst/>
          </a:prstGeom>
        </p:spPr>
      </p:pic>
      <p:sp>
        <p:nvSpPr>
          <p:cNvPr id="17" name="ZoneTexte 16">
            <a:extLst>
              <a:ext uri="{FF2B5EF4-FFF2-40B4-BE49-F238E27FC236}">
                <a16:creationId xmlns:a16="http://schemas.microsoft.com/office/drawing/2014/main" xmlns="" id="{E016BCEE-FE14-4409-8903-27AAE4A4F1D9}"/>
              </a:ext>
            </a:extLst>
          </p:cNvPr>
          <p:cNvSpPr txBox="1"/>
          <p:nvPr/>
        </p:nvSpPr>
        <p:spPr>
          <a:xfrm>
            <a:off x="742320" y="4599086"/>
            <a:ext cx="2403491" cy="769441"/>
          </a:xfrm>
          <a:prstGeom prst="rect">
            <a:avLst/>
          </a:prstGeom>
          <a:noFill/>
        </p:spPr>
        <p:txBody>
          <a:bodyPr wrap="square" rtlCol="0">
            <a:spAutoFit/>
          </a:bodyPr>
          <a:lstStyle/>
          <a:p>
            <a:pPr algn="ctr"/>
            <a:r>
              <a:rPr lang="fr-FR" sz="4400" dirty="0">
                <a:solidFill>
                  <a:schemeClr val="bg1"/>
                </a:solidFill>
                <a:effectLst>
                  <a:outerShdw blurRad="38100" dist="38100" dir="2700000" algn="tl">
                    <a:srgbClr val="000000">
                      <a:alpha val="43137"/>
                    </a:srgbClr>
                  </a:outerShdw>
                </a:effectLst>
              </a:rPr>
              <a:t>Cas 1</a:t>
            </a:r>
          </a:p>
        </p:txBody>
      </p:sp>
      <p:sp>
        <p:nvSpPr>
          <p:cNvPr id="18" name="ZoneTexte 17">
            <a:extLst>
              <a:ext uri="{FF2B5EF4-FFF2-40B4-BE49-F238E27FC236}">
                <a16:creationId xmlns:a16="http://schemas.microsoft.com/office/drawing/2014/main" xmlns="" id="{F9D466A6-3C59-444C-B8D2-98D766A07ACE}"/>
              </a:ext>
            </a:extLst>
          </p:cNvPr>
          <p:cNvSpPr txBox="1"/>
          <p:nvPr/>
        </p:nvSpPr>
        <p:spPr>
          <a:xfrm>
            <a:off x="3586421" y="4599085"/>
            <a:ext cx="2403491" cy="769441"/>
          </a:xfrm>
          <a:prstGeom prst="rect">
            <a:avLst/>
          </a:prstGeom>
          <a:noFill/>
        </p:spPr>
        <p:txBody>
          <a:bodyPr wrap="square" rtlCol="0">
            <a:spAutoFit/>
          </a:bodyPr>
          <a:lstStyle/>
          <a:p>
            <a:pPr algn="ctr"/>
            <a:r>
              <a:rPr lang="fr-FR" sz="4400" dirty="0">
                <a:solidFill>
                  <a:schemeClr val="bg1"/>
                </a:solidFill>
                <a:effectLst>
                  <a:outerShdw blurRad="38100" dist="38100" dir="2700000" algn="tl">
                    <a:srgbClr val="000000">
                      <a:alpha val="43137"/>
                    </a:srgbClr>
                  </a:outerShdw>
                </a:effectLst>
              </a:rPr>
              <a:t>Cas 2</a:t>
            </a:r>
          </a:p>
        </p:txBody>
      </p:sp>
      <p:sp>
        <p:nvSpPr>
          <p:cNvPr id="19" name="ZoneTexte 18">
            <a:extLst>
              <a:ext uri="{FF2B5EF4-FFF2-40B4-BE49-F238E27FC236}">
                <a16:creationId xmlns:a16="http://schemas.microsoft.com/office/drawing/2014/main" xmlns="" id="{29156A3B-AE02-4CD7-B83A-3F5E89E0F4CA}"/>
              </a:ext>
            </a:extLst>
          </p:cNvPr>
          <p:cNvSpPr txBox="1"/>
          <p:nvPr/>
        </p:nvSpPr>
        <p:spPr>
          <a:xfrm>
            <a:off x="6430526" y="4599084"/>
            <a:ext cx="2403491" cy="769441"/>
          </a:xfrm>
          <a:prstGeom prst="rect">
            <a:avLst/>
          </a:prstGeom>
          <a:noFill/>
        </p:spPr>
        <p:txBody>
          <a:bodyPr wrap="square" rtlCol="0">
            <a:spAutoFit/>
          </a:bodyPr>
          <a:lstStyle/>
          <a:p>
            <a:pPr algn="ctr"/>
            <a:r>
              <a:rPr lang="fr-FR" sz="4400" dirty="0">
                <a:solidFill>
                  <a:schemeClr val="bg1"/>
                </a:solidFill>
                <a:effectLst>
                  <a:outerShdw blurRad="38100" dist="38100" dir="2700000" algn="tl">
                    <a:srgbClr val="000000">
                      <a:alpha val="43137"/>
                    </a:srgbClr>
                  </a:outerShdw>
                </a:effectLst>
              </a:rPr>
              <a:t>Cas 3</a:t>
            </a:r>
          </a:p>
        </p:txBody>
      </p:sp>
      <p:sp>
        <p:nvSpPr>
          <p:cNvPr id="20" name="ZoneTexte 19">
            <a:extLst>
              <a:ext uri="{FF2B5EF4-FFF2-40B4-BE49-F238E27FC236}">
                <a16:creationId xmlns:a16="http://schemas.microsoft.com/office/drawing/2014/main" xmlns="" id="{DC1EDF67-7C16-448D-8C45-0436357CED73}"/>
              </a:ext>
            </a:extLst>
          </p:cNvPr>
          <p:cNvSpPr txBox="1"/>
          <p:nvPr/>
        </p:nvSpPr>
        <p:spPr>
          <a:xfrm>
            <a:off x="9274624" y="4599083"/>
            <a:ext cx="2403491" cy="769441"/>
          </a:xfrm>
          <a:prstGeom prst="rect">
            <a:avLst/>
          </a:prstGeom>
          <a:noFill/>
        </p:spPr>
        <p:txBody>
          <a:bodyPr wrap="square" rtlCol="0">
            <a:spAutoFit/>
          </a:bodyPr>
          <a:lstStyle/>
          <a:p>
            <a:pPr algn="ctr"/>
            <a:r>
              <a:rPr lang="fr-FR" sz="4400" dirty="0">
                <a:solidFill>
                  <a:schemeClr val="bg1"/>
                </a:solidFill>
                <a:effectLst>
                  <a:outerShdw blurRad="38100" dist="38100" dir="2700000" algn="tl">
                    <a:srgbClr val="000000">
                      <a:alpha val="43137"/>
                    </a:srgbClr>
                  </a:outerShdw>
                </a:effectLst>
              </a:rPr>
              <a:t>Cas 4</a:t>
            </a:r>
          </a:p>
        </p:txBody>
      </p:sp>
      <p:grpSp>
        <p:nvGrpSpPr>
          <p:cNvPr id="21" name="Groupe 20">
            <a:extLst>
              <a:ext uri="{FF2B5EF4-FFF2-40B4-BE49-F238E27FC236}">
                <a16:creationId xmlns:a16="http://schemas.microsoft.com/office/drawing/2014/main" xmlns="" id="{D7956C64-89F1-490E-8350-2CCD0D81006B}"/>
              </a:ext>
            </a:extLst>
          </p:cNvPr>
          <p:cNvGrpSpPr/>
          <p:nvPr/>
        </p:nvGrpSpPr>
        <p:grpSpPr>
          <a:xfrm>
            <a:off x="10508752" y="5782387"/>
            <a:ext cx="1775854" cy="975623"/>
            <a:chOff x="9973649" y="5488411"/>
            <a:chExt cx="2310957" cy="1269599"/>
          </a:xfrm>
        </p:grpSpPr>
        <p:pic>
          <p:nvPicPr>
            <p:cNvPr id="22" name="Graphique 21" descr="Cercle avec flèche droite ">
              <a:hlinkClick r:id="rId8" action="ppaction://hlinksldjump"/>
              <a:extLst>
                <a:ext uri="{FF2B5EF4-FFF2-40B4-BE49-F238E27FC236}">
                  <a16:creationId xmlns:a16="http://schemas.microsoft.com/office/drawing/2014/main" xmlns="" id="{86C98002-ABD8-4E79-968A-941A239CB9C4}"/>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159387" y="5843610"/>
              <a:ext cx="914400" cy="914400"/>
            </a:xfrm>
            <a:prstGeom prst="rect">
              <a:avLst/>
            </a:prstGeom>
          </p:spPr>
        </p:pic>
        <p:sp>
          <p:nvSpPr>
            <p:cNvPr id="23" name="ZoneTexte 22">
              <a:hlinkClick r:id="rId8" action="ppaction://hlinksldjump"/>
              <a:extLst>
                <a:ext uri="{FF2B5EF4-FFF2-40B4-BE49-F238E27FC236}">
                  <a16:creationId xmlns:a16="http://schemas.microsoft.com/office/drawing/2014/main" xmlns="" id="{5852889D-0D9B-4685-B511-F813AAC3D434}"/>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24" name="Graphique 23" descr="Liste">
              <a:hlinkClick r:id="rId8" action="ppaction://hlinksldjump"/>
              <a:extLst>
                <a:ext uri="{FF2B5EF4-FFF2-40B4-BE49-F238E27FC236}">
                  <a16:creationId xmlns:a16="http://schemas.microsoft.com/office/drawing/2014/main" xmlns="" id="{2661635B-C2BB-4BDB-A8CC-A0EEEEC27223}"/>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1184468" y="5841397"/>
              <a:ext cx="914400" cy="914400"/>
            </a:xfrm>
            <a:prstGeom prst="rect">
              <a:avLst/>
            </a:prstGeom>
          </p:spPr>
        </p:pic>
        <p:sp>
          <p:nvSpPr>
            <p:cNvPr id="25" name="ZoneTexte 24">
              <a:hlinkClick r:id="rId8" action="ppaction://hlinksldjump"/>
              <a:extLst>
                <a:ext uri="{FF2B5EF4-FFF2-40B4-BE49-F238E27FC236}">
                  <a16:creationId xmlns:a16="http://schemas.microsoft.com/office/drawing/2014/main" xmlns="" id="{2DE150F1-02CF-40CD-8D57-25FAEDAC99AA}"/>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4111876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8F8DD54-EC65-4B09-8669-D99EE0D149C0}"/>
              </a:ext>
            </a:extLst>
          </p:cNvPr>
          <p:cNvSpPr>
            <a:spLocks noGrp="1"/>
          </p:cNvSpPr>
          <p:nvPr>
            <p:ph type="title"/>
          </p:nvPr>
        </p:nvSpPr>
        <p:spPr/>
        <p:txBody>
          <a:bodyPr/>
          <a:lstStyle/>
          <a:p>
            <a:r>
              <a:rPr lang="fr-FR" dirty="0">
                <a:solidFill>
                  <a:schemeClr val="tx1"/>
                </a:solidFill>
              </a:rPr>
              <a:t>Cas n°1</a:t>
            </a:r>
          </a:p>
        </p:txBody>
      </p:sp>
      <p:sp>
        <p:nvSpPr>
          <p:cNvPr id="3" name="Espace réservé du contenu 2">
            <a:extLst>
              <a:ext uri="{FF2B5EF4-FFF2-40B4-BE49-F238E27FC236}">
                <a16:creationId xmlns:a16="http://schemas.microsoft.com/office/drawing/2014/main" xmlns="" id="{54B0893D-54D9-42F0-B3D0-0755CD389D2F}"/>
              </a:ext>
            </a:extLst>
          </p:cNvPr>
          <p:cNvSpPr>
            <a:spLocks noGrp="1"/>
          </p:cNvSpPr>
          <p:nvPr>
            <p:ph sz="quarter" idx="14"/>
          </p:nvPr>
        </p:nvSpPr>
        <p:spPr>
          <a:xfrm>
            <a:off x="2835275" y="205211"/>
            <a:ext cx="8825230" cy="3917525"/>
          </a:xfrm>
        </p:spPr>
        <p:txBody>
          <a:bodyPr anchor="t">
            <a:normAutofit/>
          </a:bodyPr>
          <a:lstStyle/>
          <a:p>
            <a:pPr marL="0" indent="0">
              <a:buNone/>
            </a:pPr>
            <a:r>
              <a:rPr lang="fr-FR" sz="1800" dirty="0"/>
              <a:t>Un homme de 53 ans est amené aux urgences à 20h, après avoir ingéré une vingtaine de comprimés d’acétaminophène 500 mg dans la matinée.</a:t>
            </a:r>
          </a:p>
          <a:p>
            <a:pPr marL="0" indent="0">
              <a:buNone/>
            </a:pPr>
            <a:r>
              <a:rPr lang="fr-FR" sz="1800" dirty="0"/>
              <a:t>Le traitement par NAC a été débuté immédiatement.  Lorsque le résultat a été disponible, la concentration d’APAP dépassait la ligne d’hépatotoxicité possible du nomogramme de </a:t>
            </a:r>
            <a:r>
              <a:rPr lang="fr-FR" sz="1800" dirty="0" err="1"/>
              <a:t>Rumack</a:t>
            </a:r>
            <a:r>
              <a:rPr lang="fr-FR" sz="1800" dirty="0"/>
              <a:t>-Matthew. L’administration de NAC a donc été maintenue.</a:t>
            </a:r>
          </a:p>
          <a:p>
            <a:pPr marL="0" indent="0">
              <a:buNone/>
            </a:pPr>
            <a:r>
              <a:rPr lang="fr-FR" sz="1800" dirty="0"/>
              <a:t>19h après le début du traitement, les résultats biologiques sont les suivants :</a:t>
            </a:r>
          </a:p>
          <a:p>
            <a:pPr marL="0" indent="0">
              <a:lnSpc>
                <a:spcPct val="110000"/>
              </a:lnSpc>
              <a:spcBef>
                <a:spcPts val="0"/>
              </a:spcBef>
              <a:buNone/>
            </a:pPr>
            <a:r>
              <a:rPr lang="fr-FR" sz="1800" dirty="0"/>
              <a:t>[APAP] = 650 </a:t>
            </a:r>
            <a:r>
              <a:rPr lang="fr-FR" sz="1800" dirty="0" err="1"/>
              <a:t>mcmol</a:t>
            </a:r>
            <a:r>
              <a:rPr lang="fr-FR" sz="1800" dirty="0"/>
              <a:t>/L</a:t>
            </a:r>
          </a:p>
          <a:p>
            <a:pPr marL="0" indent="0">
              <a:lnSpc>
                <a:spcPct val="110000"/>
              </a:lnSpc>
              <a:spcBef>
                <a:spcPts val="0"/>
              </a:spcBef>
              <a:buNone/>
            </a:pPr>
            <a:r>
              <a:rPr lang="fr-FR" sz="1800" dirty="0"/>
              <a:t>AST =  38 UI/L</a:t>
            </a:r>
          </a:p>
          <a:p>
            <a:pPr marL="0" indent="0">
              <a:lnSpc>
                <a:spcPct val="110000"/>
              </a:lnSpc>
              <a:spcBef>
                <a:spcPts val="0"/>
              </a:spcBef>
              <a:buNone/>
            </a:pPr>
            <a:r>
              <a:rPr lang="fr-FR" sz="1800" dirty="0"/>
              <a:t>ALT =  43 UI/L</a:t>
            </a:r>
          </a:p>
          <a:p>
            <a:pPr marL="0" indent="0">
              <a:lnSpc>
                <a:spcPct val="110000"/>
              </a:lnSpc>
              <a:spcBef>
                <a:spcPts val="0"/>
              </a:spcBef>
              <a:buNone/>
            </a:pPr>
            <a:r>
              <a:rPr lang="fr-FR" sz="1800" dirty="0"/>
              <a:t>RNI = </a:t>
            </a:r>
            <a:r>
              <a:rPr lang="fr-FR" sz="1800" dirty="0" smtClean="0"/>
              <a:t>2,1</a:t>
            </a:r>
            <a:endParaRPr lang="fr-FR" sz="1800" dirty="0"/>
          </a:p>
          <a:p>
            <a:pPr marL="0" indent="0">
              <a:buNone/>
            </a:pPr>
            <a:r>
              <a:rPr lang="fr-FR" sz="1800" dirty="0"/>
              <a:t>Que faites-vous ?</a:t>
            </a:r>
          </a:p>
        </p:txBody>
      </p:sp>
      <p:sp>
        <p:nvSpPr>
          <p:cNvPr id="5" name="Organigramme : Terminateur 4">
            <a:hlinkClick r:id="rId2" action="ppaction://hlinksldjump"/>
            <a:extLst>
              <a:ext uri="{FF2B5EF4-FFF2-40B4-BE49-F238E27FC236}">
                <a16:creationId xmlns:a16="http://schemas.microsoft.com/office/drawing/2014/main" xmlns="" id="{608B6962-64A5-4485-95C8-2A3EA84F7CE2}"/>
              </a:ext>
            </a:extLst>
          </p:cNvPr>
          <p:cNvSpPr/>
          <p:nvPr/>
        </p:nvSpPr>
        <p:spPr>
          <a:xfrm>
            <a:off x="419305" y="3780591"/>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immédiatement</a:t>
            </a:r>
          </a:p>
        </p:txBody>
      </p:sp>
      <p:sp>
        <p:nvSpPr>
          <p:cNvPr id="6" name="Organigramme : Terminateur 5">
            <a:hlinkClick r:id="rId2" action="ppaction://hlinksldjump"/>
            <a:extLst>
              <a:ext uri="{FF2B5EF4-FFF2-40B4-BE49-F238E27FC236}">
                <a16:creationId xmlns:a16="http://schemas.microsoft.com/office/drawing/2014/main" xmlns="" id="{EBBCAAD8-9DF0-436D-8AC0-D938CBD68AE0}"/>
              </a:ext>
            </a:extLst>
          </p:cNvPr>
          <p:cNvSpPr/>
          <p:nvPr/>
        </p:nvSpPr>
        <p:spPr>
          <a:xfrm>
            <a:off x="3878229" y="3780591"/>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à la fin de la 2</a:t>
            </a:r>
            <a:r>
              <a:rPr lang="fr-FR" sz="1400" b="1" baseline="30000" dirty="0"/>
              <a:t>ème</a:t>
            </a:r>
            <a:r>
              <a:rPr lang="fr-FR" sz="1400" b="1" dirty="0"/>
              <a:t> perfusion</a:t>
            </a:r>
          </a:p>
        </p:txBody>
      </p:sp>
      <p:sp>
        <p:nvSpPr>
          <p:cNvPr id="7" name="Organigramme : Terminateur 6">
            <a:hlinkClick r:id="rId2" action="ppaction://hlinksldjump"/>
            <a:extLst>
              <a:ext uri="{FF2B5EF4-FFF2-40B4-BE49-F238E27FC236}">
                <a16:creationId xmlns:a16="http://schemas.microsoft.com/office/drawing/2014/main" xmlns="" id="{E93C88F0-F574-405A-8691-6AB4F465DC48}"/>
              </a:ext>
            </a:extLst>
          </p:cNvPr>
          <p:cNvSpPr/>
          <p:nvPr/>
        </p:nvSpPr>
        <p:spPr>
          <a:xfrm>
            <a:off x="7337154" y="3783639"/>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Poursuivre la 2</a:t>
            </a:r>
            <a:r>
              <a:rPr lang="fr-FR" sz="1400" b="1" baseline="30000" dirty="0"/>
              <a:t>ème</a:t>
            </a:r>
            <a:r>
              <a:rPr lang="fr-FR" sz="1400" b="1" dirty="0"/>
              <a:t> perfusion jusqu’à ce que les critères de cessation soient rencontrés</a:t>
            </a:r>
          </a:p>
        </p:txBody>
      </p:sp>
      <p:pic>
        <p:nvPicPr>
          <p:cNvPr id="9" name="Image 8" descr="Une image contenant personne, homme, chapeau, portant&#10;&#10;Description générée automatiquement">
            <a:extLst>
              <a:ext uri="{FF2B5EF4-FFF2-40B4-BE49-F238E27FC236}">
                <a16:creationId xmlns:a16="http://schemas.microsoft.com/office/drawing/2014/main" xmlns="" id="{BBFADFB7-2052-4617-BFCF-58818196A8A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15891" y="205211"/>
            <a:ext cx="2403492" cy="2403492"/>
          </a:xfrm>
          <a:prstGeom prst="rect">
            <a:avLst/>
          </a:prstGeom>
        </p:spPr>
      </p:pic>
      <p:grpSp>
        <p:nvGrpSpPr>
          <p:cNvPr id="10" name="Groupe 9">
            <a:extLst>
              <a:ext uri="{FF2B5EF4-FFF2-40B4-BE49-F238E27FC236}">
                <a16:creationId xmlns:a16="http://schemas.microsoft.com/office/drawing/2014/main" xmlns="" id="{2C164128-2DDB-465C-8BDE-E65D9FBFF2CD}"/>
              </a:ext>
            </a:extLst>
          </p:cNvPr>
          <p:cNvGrpSpPr/>
          <p:nvPr/>
        </p:nvGrpSpPr>
        <p:grpSpPr>
          <a:xfrm>
            <a:off x="10416146" y="5882377"/>
            <a:ext cx="1775854" cy="975623"/>
            <a:chOff x="9973649" y="5488411"/>
            <a:chExt cx="2310957" cy="1269599"/>
          </a:xfrm>
        </p:grpSpPr>
        <p:pic>
          <p:nvPicPr>
            <p:cNvPr id="11" name="Graphique 10" descr="Cercle avec flèche droite ">
              <a:hlinkClick r:id="rId5" action="ppaction://hlinksldjump"/>
              <a:extLst>
                <a:ext uri="{FF2B5EF4-FFF2-40B4-BE49-F238E27FC236}">
                  <a16:creationId xmlns:a16="http://schemas.microsoft.com/office/drawing/2014/main" xmlns="" id="{02BD24BC-69CC-4121-BD2D-816FE45DA89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159387" y="5843610"/>
              <a:ext cx="914400" cy="914400"/>
            </a:xfrm>
            <a:prstGeom prst="rect">
              <a:avLst/>
            </a:prstGeom>
          </p:spPr>
        </p:pic>
        <p:sp>
          <p:nvSpPr>
            <p:cNvPr id="12" name="ZoneTexte 11">
              <a:hlinkClick r:id="rId5" action="ppaction://hlinksldjump"/>
              <a:extLst>
                <a:ext uri="{FF2B5EF4-FFF2-40B4-BE49-F238E27FC236}">
                  <a16:creationId xmlns:a16="http://schemas.microsoft.com/office/drawing/2014/main" xmlns="" id="{13731DD9-ACEE-48F8-AF0A-EC27ABEA29F7}"/>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8" action="ppaction://hlinksldjump"/>
              <a:extLst>
                <a:ext uri="{FF2B5EF4-FFF2-40B4-BE49-F238E27FC236}">
                  <a16:creationId xmlns:a16="http://schemas.microsoft.com/office/drawing/2014/main" xmlns="" id="{2C2162CD-A406-463E-8B6E-2F1ABE0E8C9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184468" y="5841397"/>
              <a:ext cx="914400" cy="914400"/>
            </a:xfrm>
            <a:prstGeom prst="rect">
              <a:avLst/>
            </a:prstGeom>
          </p:spPr>
        </p:pic>
        <p:sp>
          <p:nvSpPr>
            <p:cNvPr id="14" name="ZoneTexte 13">
              <a:hlinkClick r:id="rId8" action="ppaction://hlinksldjump"/>
              <a:extLst>
                <a:ext uri="{FF2B5EF4-FFF2-40B4-BE49-F238E27FC236}">
                  <a16:creationId xmlns:a16="http://schemas.microsoft.com/office/drawing/2014/main" xmlns="" id="{3E429E10-95CD-4992-870F-B7A9B6AD1D1E}"/>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556791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llipse 44">
            <a:extLst>
              <a:ext uri="{FF2B5EF4-FFF2-40B4-BE49-F238E27FC236}">
                <a16:creationId xmlns:a16="http://schemas.microsoft.com/office/drawing/2014/main" xmlns="" id="{61F001D0-69F4-4329-985F-2D1D92943879}"/>
              </a:ext>
            </a:extLst>
          </p:cNvPr>
          <p:cNvSpPr/>
          <p:nvPr/>
        </p:nvSpPr>
        <p:spPr>
          <a:xfrm>
            <a:off x="5545549" y="764770"/>
            <a:ext cx="1556693" cy="3134662"/>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xmlns="" id="{68F8DD54-EC65-4B09-8669-D99EE0D149C0}"/>
              </a:ext>
            </a:extLst>
          </p:cNvPr>
          <p:cNvSpPr>
            <a:spLocks noGrp="1"/>
          </p:cNvSpPr>
          <p:nvPr>
            <p:ph type="title"/>
          </p:nvPr>
        </p:nvSpPr>
        <p:spPr/>
        <p:txBody>
          <a:bodyPr/>
          <a:lstStyle/>
          <a:p>
            <a:r>
              <a:rPr lang="fr-FR" dirty="0">
                <a:solidFill>
                  <a:schemeClr val="tx1"/>
                </a:solidFill>
              </a:rPr>
              <a:t>Cas n°1</a:t>
            </a:r>
          </a:p>
        </p:txBody>
      </p:sp>
      <p:sp>
        <p:nvSpPr>
          <p:cNvPr id="3" name="Espace réservé du contenu 2">
            <a:extLst>
              <a:ext uri="{FF2B5EF4-FFF2-40B4-BE49-F238E27FC236}">
                <a16:creationId xmlns:a16="http://schemas.microsoft.com/office/drawing/2014/main" xmlns="" id="{54B0893D-54D9-42F0-B3D0-0755CD389D2F}"/>
              </a:ext>
            </a:extLst>
          </p:cNvPr>
          <p:cNvSpPr>
            <a:spLocks noGrp="1"/>
          </p:cNvSpPr>
          <p:nvPr>
            <p:ph sz="quarter" idx="14"/>
          </p:nvPr>
        </p:nvSpPr>
        <p:spPr>
          <a:xfrm>
            <a:off x="680323" y="2892830"/>
            <a:ext cx="4559059" cy="1676690"/>
          </a:xfrm>
        </p:spPr>
        <p:txBody>
          <a:bodyPr>
            <a:normAutofit fontScale="92500" lnSpcReduction="10000"/>
          </a:bodyPr>
          <a:lstStyle/>
          <a:p>
            <a:pPr marL="0" indent="0">
              <a:buNone/>
            </a:pPr>
            <a:r>
              <a:rPr lang="fr-FR" sz="2400" dirty="0"/>
              <a:t>La 2</a:t>
            </a:r>
            <a:r>
              <a:rPr lang="fr-FR" sz="2400" baseline="30000" dirty="0"/>
              <a:t>ème</a:t>
            </a:r>
            <a:r>
              <a:rPr lang="fr-FR" sz="2400" dirty="0"/>
              <a:t> perfusion doit être poursuivie au-delà des 21h, jusqu’à ce que les critères soient rencontrés.</a:t>
            </a:r>
          </a:p>
          <a:p>
            <a:pPr marL="0" indent="0">
              <a:buNone/>
            </a:pPr>
            <a:r>
              <a:rPr lang="fr-FR" sz="2400" dirty="0"/>
              <a:t>Les bilans seront renouvelés toutes les 8h.</a:t>
            </a:r>
          </a:p>
        </p:txBody>
      </p:sp>
      <p:sp>
        <p:nvSpPr>
          <p:cNvPr id="5" name="Organigramme : Terminateur 4">
            <a:hlinkClick r:id="rId2" action="ppaction://hlinksldjump"/>
            <a:extLst>
              <a:ext uri="{FF2B5EF4-FFF2-40B4-BE49-F238E27FC236}">
                <a16:creationId xmlns:a16="http://schemas.microsoft.com/office/drawing/2014/main" xmlns="" id="{608B6962-64A5-4485-95C8-2A3EA84F7CE2}"/>
              </a:ext>
            </a:extLst>
          </p:cNvPr>
          <p:cNvSpPr/>
          <p:nvPr/>
        </p:nvSpPr>
        <p:spPr>
          <a:xfrm>
            <a:off x="8870875" y="3959074"/>
            <a:ext cx="1318011" cy="487579"/>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Suite</a:t>
            </a:r>
          </a:p>
        </p:txBody>
      </p:sp>
      <p:pic>
        <p:nvPicPr>
          <p:cNvPr id="44" name="Image 43">
            <a:extLst>
              <a:ext uri="{FF2B5EF4-FFF2-40B4-BE49-F238E27FC236}">
                <a16:creationId xmlns:a16="http://schemas.microsoft.com/office/drawing/2014/main" xmlns="" id="{0A4977C0-7844-46FC-A4E5-46656B01E63F}"/>
              </a:ext>
            </a:extLst>
          </p:cNvPr>
          <p:cNvPicPr>
            <a:picLocks noChangeAspect="1"/>
          </p:cNvPicPr>
          <p:nvPr/>
        </p:nvPicPr>
        <p:blipFill>
          <a:blip r:embed="rId3"/>
          <a:srcRect/>
          <a:stretch/>
        </p:blipFill>
        <p:spPr>
          <a:xfrm>
            <a:off x="523780" y="86798"/>
            <a:ext cx="10014450" cy="3812634"/>
          </a:xfrm>
          <a:prstGeom prst="rect">
            <a:avLst/>
          </a:prstGeom>
        </p:spPr>
      </p:pic>
      <p:grpSp>
        <p:nvGrpSpPr>
          <p:cNvPr id="11" name="Groupe 10">
            <a:extLst>
              <a:ext uri="{FF2B5EF4-FFF2-40B4-BE49-F238E27FC236}">
                <a16:creationId xmlns:a16="http://schemas.microsoft.com/office/drawing/2014/main" xmlns="" id="{44DBBE23-6D95-463C-BD87-84482D42EFA0}"/>
              </a:ext>
            </a:extLst>
          </p:cNvPr>
          <p:cNvGrpSpPr/>
          <p:nvPr/>
        </p:nvGrpSpPr>
        <p:grpSpPr>
          <a:xfrm>
            <a:off x="10416146" y="5882377"/>
            <a:ext cx="1775854" cy="975623"/>
            <a:chOff x="9973649" y="5488411"/>
            <a:chExt cx="2310957" cy="1269599"/>
          </a:xfrm>
        </p:grpSpPr>
        <p:pic>
          <p:nvPicPr>
            <p:cNvPr id="12" name="Graphique 11" descr="Cercle avec flèche droite ">
              <a:hlinkClick r:id="rId4" action="ppaction://hlinksldjump"/>
              <a:extLst>
                <a:ext uri="{FF2B5EF4-FFF2-40B4-BE49-F238E27FC236}">
                  <a16:creationId xmlns:a16="http://schemas.microsoft.com/office/drawing/2014/main" xmlns="" id="{3553AEDD-55C1-4455-960C-03B87ED0E8A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13" name="ZoneTexte 12">
              <a:hlinkClick r:id="rId4" action="ppaction://hlinksldjump"/>
              <a:extLst>
                <a:ext uri="{FF2B5EF4-FFF2-40B4-BE49-F238E27FC236}">
                  <a16:creationId xmlns:a16="http://schemas.microsoft.com/office/drawing/2014/main" xmlns="" id="{041EB9D4-5494-4069-B286-20C981D95E45}"/>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4" name="Graphique 13" descr="Liste">
              <a:hlinkClick r:id="rId7" action="ppaction://hlinksldjump"/>
              <a:extLst>
                <a:ext uri="{FF2B5EF4-FFF2-40B4-BE49-F238E27FC236}">
                  <a16:creationId xmlns:a16="http://schemas.microsoft.com/office/drawing/2014/main" xmlns="" id="{EB3C6893-EC1C-401F-8B72-6F4DE319026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15" name="ZoneTexte 14">
              <a:hlinkClick r:id="rId7" action="ppaction://hlinksldjump"/>
              <a:extLst>
                <a:ext uri="{FF2B5EF4-FFF2-40B4-BE49-F238E27FC236}">
                  <a16:creationId xmlns:a16="http://schemas.microsoft.com/office/drawing/2014/main" xmlns="" id="{69AB3CF0-249D-457B-A7B4-590548ED3C3A}"/>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619306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AF6C1E6D-2B0F-47C4-981F-C54F953FB918}"/>
              </a:ext>
            </a:extLst>
          </p:cNvPr>
          <p:cNvSpPr>
            <a:spLocks noGrp="1"/>
          </p:cNvSpPr>
          <p:nvPr>
            <p:ph type="title"/>
          </p:nvPr>
        </p:nvSpPr>
        <p:spPr/>
        <p:txBody>
          <a:bodyPr/>
          <a:lstStyle/>
          <a:p>
            <a:r>
              <a:rPr lang="fr-FR" dirty="0">
                <a:solidFill>
                  <a:schemeClr val="tx1"/>
                </a:solidFill>
              </a:rPr>
              <a:t>Cas n°1</a:t>
            </a:r>
          </a:p>
        </p:txBody>
      </p:sp>
      <p:sp>
        <p:nvSpPr>
          <p:cNvPr id="3" name="Espace réservé du contenu 2">
            <a:extLst>
              <a:ext uri="{FF2B5EF4-FFF2-40B4-BE49-F238E27FC236}">
                <a16:creationId xmlns:a16="http://schemas.microsoft.com/office/drawing/2014/main" xmlns="" id="{54B0893D-54D9-42F0-B3D0-0755CD389D2F}"/>
              </a:ext>
            </a:extLst>
          </p:cNvPr>
          <p:cNvSpPr>
            <a:spLocks noGrp="1"/>
          </p:cNvSpPr>
          <p:nvPr>
            <p:ph sz="quarter" idx="14"/>
          </p:nvPr>
        </p:nvSpPr>
        <p:spPr/>
        <p:txBody>
          <a:bodyPr/>
          <a:lstStyle/>
          <a:p>
            <a:pPr marL="0" indent="0">
              <a:buNone/>
            </a:pPr>
            <a:r>
              <a:rPr lang="fr-FR" dirty="0"/>
              <a:t>29h après le début du traitement, le bilan est le suivant : </a:t>
            </a:r>
          </a:p>
          <a:p>
            <a:pPr marL="0" indent="0">
              <a:lnSpc>
                <a:spcPct val="110000"/>
              </a:lnSpc>
              <a:spcBef>
                <a:spcPts val="0"/>
              </a:spcBef>
              <a:buNone/>
            </a:pPr>
            <a:r>
              <a:rPr lang="fr-FR" dirty="0"/>
              <a:t>[APAP] = </a:t>
            </a:r>
            <a:r>
              <a:rPr lang="fr-FR" dirty="0" smtClean="0"/>
              <a:t>50 </a:t>
            </a:r>
            <a:r>
              <a:rPr lang="fr-FR" dirty="0" err="1"/>
              <a:t>mcmol</a:t>
            </a:r>
            <a:r>
              <a:rPr lang="fr-FR" dirty="0"/>
              <a:t>/L</a:t>
            </a:r>
          </a:p>
          <a:p>
            <a:pPr marL="0" indent="0">
              <a:lnSpc>
                <a:spcPct val="110000"/>
              </a:lnSpc>
              <a:spcBef>
                <a:spcPts val="0"/>
              </a:spcBef>
              <a:buNone/>
            </a:pPr>
            <a:r>
              <a:rPr lang="fr-FR" dirty="0"/>
              <a:t>AST =  38 UI/L</a:t>
            </a:r>
          </a:p>
          <a:p>
            <a:pPr marL="0" indent="0">
              <a:lnSpc>
                <a:spcPct val="110000"/>
              </a:lnSpc>
              <a:spcBef>
                <a:spcPts val="0"/>
              </a:spcBef>
              <a:buNone/>
            </a:pPr>
            <a:r>
              <a:rPr lang="fr-FR" dirty="0"/>
              <a:t>ALT =  43 UI/L</a:t>
            </a:r>
          </a:p>
          <a:p>
            <a:pPr marL="0" indent="0">
              <a:lnSpc>
                <a:spcPct val="110000"/>
              </a:lnSpc>
              <a:spcBef>
                <a:spcPts val="0"/>
              </a:spcBef>
              <a:buNone/>
            </a:pPr>
            <a:r>
              <a:rPr lang="fr-FR" dirty="0"/>
              <a:t>RNI = 1</a:t>
            </a:r>
            <a:r>
              <a:rPr lang="fr-FR" dirty="0" smtClean="0"/>
              <a:t>,7</a:t>
            </a:r>
            <a:endParaRPr lang="fr-FR" dirty="0"/>
          </a:p>
          <a:p>
            <a:pPr marL="0" indent="0">
              <a:buNone/>
            </a:pPr>
            <a:r>
              <a:rPr lang="fr-FR" dirty="0"/>
              <a:t>Que faites-vous ?</a:t>
            </a:r>
          </a:p>
          <a:p>
            <a:endParaRPr lang="fr-FR" dirty="0"/>
          </a:p>
        </p:txBody>
      </p:sp>
      <p:sp>
        <p:nvSpPr>
          <p:cNvPr id="7" name="Organigramme : Terminateur 6">
            <a:hlinkClick r:id="rId2" action="ppaction://hlinksldjump"/>
            <a:extLst>
              <a:ext uri="{FF2B5EF4-FFF2-40B4-BE49-F238E27FC236}">
                <a16:creationId xmlns:a16="http://schemas.microsoft.com/office/drawing/2014/main" xmlns="" id="{912B5570-BD48-4204-85A2-29E2289968B1}"/>
              </a:ext>
            </a:extLst>
          </p:cNvPr>
          <p:cNvSpPr/>
          <p:nvPr/>
        </p:nvSpPr>
        <p:spPr>
          <a:xfrm>
            <a:off x="1897061" y="3570210"/>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a:t>
            </a:r>
          </a:p>
        </p:txBody>
      </p:sp>
      <p:sp>
        <p:nvSpPr>
          <p:cNvPr id="8" name="Organigramme : Terminateur 7">
            <a:hlinkClick r:id="rId2" action="ppaction://hlinksldjump"/>
            <a:extLst>
              <a:ext uri="{FF2B5EF4-FFF2-40B4-BE49-F238E27FC236}">
                <a16:creationId xmlns:a16="http://schemas.microsoft.com/office/drawing/2014/main" xmlns="" id="{CD3960D4-76F4-4A8E-965B-DD6228D000EE}"/>
              </a:ext>
            </a:extLst>
          </p:cNvPr>
          <p:cNvSpPr/>
          <p:nvPr/>
        </p:nvSpPr>
        <p:spPr>
          <a:xfrm>
            <a:off x="5355986" y="3573258"/>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Poursuivre la 2</a:t>
            </a:r>
            <a:r>
              <a:rPr lang="fr-FR" sz="1400" b="1" baseline="30000" dirty="0"/>
              <a:t>ème</a:t>
            </a:r>
            <a:r>
              <a:rPr lang="fr-FR" sz="1400" b="1" dirty="0"/>
              <a:t> perfusion jusqu’à ce que les critères de cessation soient rencontrés</a:t>
            </a:r>
          </a:p>
        </p:txBody>
      </p:sp>
      <p:grpSp>
        <p:nvGrpSpPr>
          <p:cNvPr id="9" name="Groupe 8">
            <a:extLst>
              <a:ext uri="{FF2B5EF4-FFF2-40B4-BE49-F238E27FC236}">
                <a16:creationId xmlns:a16="http://schemas.microsoft.com/office/drawing/2014/main" xmlns="" id="{86C8D308-3067-4328-8264-C76C4D076A15}"/>
              </a:ext>
            </a:extLst>
          </p:cNvPr>
          <p:cNvGrpSpPr/>
          <p:nvPr/>
        </p:nvGrpSpPr>
        <p:grpSpPr>
          <a:xfrm>
            <a:off x="10416146" y="5882377"/>
            <a:ext cx="1775854" cy="975623"/>
            <a:chOff x="9973649" y="5488411"/>
            <a:chExt cx="2310957" cy="1269599"/>
          </a:xfrm>
        </p:grpSpPr>
        <p:pic>
          <p:nvPicPr>
            <p:cNvPr id="10" name="Graphique 9" descr="Cercle avec flèche droite ">
              <a:hlinkClick r:id="rId3" action="ppaction://hlinksldjump"/>
              <a:extLst>
                <a:ext uri="{FF2B5EF4-FFF2-40B4-BE49-F238E27FC236}">
                  <a16:creationId xmlns:a16="http://schemas.microsoft.com/office/drawing/2014/main" xmlns="" id="{35C4B8DE-A967-443D-A402-90AD2D3D0ED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1" name="ZoneTexte 10">
              <a:hlinkClick r:id="rId3" action="ppaction://hlinksldjump"/>
              <a:extLst>
                <a:ext uri="{FF2B5EF4-FFF2-40B4-BE49-F238E27FC236}">
                  <a16:creationId xmlns:a16="http://schemas.microsoft.com/office/drawing/2014/main" xmlns="" id="{A471EA1A-B7F4-4B96-A435-CC67BC899D72}"/>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2" name="Graphique 11" descr="Liste">
              <a:hlinkClick r:id="rId6" action="ppaction://hlinksldjump"/>
              <a:extLst>
                <a:ext uri="{FF2B5EF4-FFF2-40B4-BE49-F238E27FC236}">
                  <a16:creationId xmlns:a16="http://schemas.microsoft.com/office/drawing/2014/main" xmlns="" id="{23DAC612-E842-49F1-8638-B6001576D80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3" name="ZoneTexte 12">
              <a:hlinkClick r:id="rId6" action="ppaction://hlinksldjump"/>
              <a:extLst>
                <a:ext uri="{FF2B5EF4-FFF2-40B4-BE49-F238E27FC236}">
                  <a16:creationId xmlns:a16="http://schemas.microsoft.com/office/drawing/2014/main" xmlns="" id="{AA05A9A8-ECE1-4B41-8D8E-F703DE32659F}"/>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3801582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67A59463-CA1D-41F9-9056-D1A792C1A90C}"/>
              </a:ext>
            </a:extLst>
          </p:cNvPr>
          <p:cNvSpPr>
            <a:spLocks noGrp="1"/>
          </p:cNvSpPr>
          <p:nvPr>
            <p:ph type="title"/>
          </p:nvPr>
        </p:nvSpPr>
        <p:spPr/>
        <p:txBody>
          <a:bodyPr/>
          <a:lstStyle/>
          <a:p>
            <a:r>
              <a:rPr lang="fr-FR" dirty="0"/>
              <a:t>Cas n°1</a:t>
            </a:r>
          </a:p>
        </p:txBody>
      </p:sp>
      <p:sp>
        <p:nvSpPr>
          <p:cNvPr id="4" name="Espace réservé du texte 3">
            <a:extLst>
              <a:ext uri="{FF2B5EF4-FFF2-40B4-BE49-F238E27FC236}">
                <a16:creationId xmlns:a16="http://schemas.microsoft.com/office/drawing/2014/main" xmlns="" id="{C52F05D0-71C3-4574-ABA7-C695403BA4E2}"/>
              </a:ext>
            </a:extLst>
          </p:cNvPr>
          <p:cNvSpPr>
            <a:spLocks noGrp="1"/>
          </p:cNvSpPr>
          <p:nvPr>
            <p:ph sz="quarter" idx="14"/>
          </p:nvPr>
        </p:nvSpPr>
        <p:spPr/>
        <p:txBody>
          <a:bodyPr/>
          <a:lstStyle/>
          <a:p>
            <a:pPr marL="0" indent="0">
              <a:buNone/>
            </a:pPr>
            <a:r>
              <a:rPr lang="fr-FR" dirty="0"/>
              <a:t>Après 29h de traitement, les critères de cessation sont rencontrés. L’administration de NAC peut désormais être arrêtée.</a:t>
            </a:r>
          </a:p>
        </p:txBody>
      </p:sp>
      <p:grpSp>
        <p:nvGrpSpPr>
          <p:cNvPr id="7" name="Groupe 6">
            <a:extLst>
              <a:ext uri="{FF2B5EF4-FFF2-40B4-BE49-F238E27FC236}">
                <a16:creationId xmlns:a16="http://schemas.microsoft.com/office/drawing/2014/main" xmlns="" id="{87FA64F4-0B0F-44B5-9BA6-5DF7901C0FAB}"/>
              </a:ext>
            </a:extLst>
          </p:cNvPr>
          <p:cNvGrpSpPr/>
          <p:nvPr/>
        </p:nvGrpSpPr>
        <p:grpSpPr>
          <a:xfrm>
            <a:off x="10416146" y="5882377"/>
            <a:ext cx="1775854" cy="975623"/>
            <a:chOff x="9973649" y="5488411"/>
            <a:chExt cx="2310957" cy="1269599"/>
          </a:xfrm>
        </p:grpSpPr>
        <p:pic>
          <p:nvPicPr>
            <p:cNvPr id="8" name="Graphique 7" descr="Cercle avec flèche droite ">
              <a:hlinkClick r:id="rId2" action="ppaction://hlinksldjump"/>
              <a:extLst>
                <a:ext uri="{FF2B5EF4-FFF2-40B4-BE49-F238E27FC236}">
                  <a16:creationId xmlns:a16="http://schemas.microsoft.com/office/drawing/2014/main" xmlns="" id="{4ECC2E3E-7357-4616-A3F1-E6F5DCE6817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9" name="ZoneTexte 8">
              <a:hlinkClick r:id="rId2" action="ppaction://hlinksldjump"/>
              <a:extLst>
                <a:ext uri="{FF2B5EF4-FFF2-40B4-BE49-F238E27FC236}">
                  <a16:creationId xmlns:a16="http://schemas.microsoft.com/office/drawing/2014/main" xmlns="" id="{B1E1D9E4-E429-4945-90D7-D01AAB1CA359}"/>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0" name="Graphique 9" descr="Liste">
              <a:hlinkClick r:id="rId5" action="ppaction://hlinksldjump"/>
              <a:extLst>
                <a:ext uri="{FF2B5EF4-FFF2-40B4-BE49-F238E27FC236}">
                  <a16:creationId xmlns:a16="http://schemas.microsoft.com/office/drawing/2014/main" xmlns="" id="{DF48A727-57D0-46F9-A98F-10BDB1B79A14}"/>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1" name="ZoneTexte 10">
              <a:hlinkClick r:id="rId5" action="ppaction://hlinksldjump"/>
              <a:extLst>
                <a:ext uri="{FF2B5EF4-FFF2-40B4-BE49-F238E27FC236}">
                  <a16:creationId xmlns:a16="http://schemas.microsoft.com/office/drawing/2014/main" xmlns="" id="{1691476F-BC9C-4C8C-A7B1-FDFA1E55EDD1}"/>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pic>
        <p:nvPicPr>
          <p:cNvPr id="12" name="Image 11" descr="Une image contenant personne, arbre, extérieur, herbe&#10;&#10;Description générée automatiquement">
            <a:hlinkClick r:id="rId8" action="ppaction://hlinksldjump"/>
            <a:extLst>
              <a:ext uri="{FF2B5EF4-FFF2-40B4-BE49-F238E27FC236}">
                <a16:creationId xmlns:a16="http://schemas.microsoft.com/office/drawing/2014/main" xmlns="" id="{F76E68F9-68FE-499F-9D33-EC1DD24A787D}"/>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33203"/>
          <a:stretch/>
        </p:blipFill>
        <p:spPr>
          <a:xfrm>
            <a:off x="10079420" y="2801858"/>
            <a:ext cx="1681201" cy="1681200"/>
          </a:xfrm>
          <a:prstGeom prst="rect">
            <a:avLst/>
          </a:prstGeom>
        </p:spPr>
      </p:pic>
      <p:sp>
        <p:nvSpPr>
          <p:cNvPr id="13" name="ZoneTexte 12">
            <a:hlinkClick r:id="rId8" action="ppaction://hlinksldjump"/>
            <a:extLst>
              <a:ext uri="{FF2B5EF4-FFF2-40B4-BE49-F238E27FC236}">
                <a16:creationId xmlns:a16="http://schemas.microsoft.com/office/drawing/2014/main" xmlns="" id="{2BB7A2B6-A92D-4791-A551-6C63F63C88D4}"/>
              </a:ext>
            </a:extLst>
          </p:cNvPr>
          <p:cNvSpPr txBox="1"/>
          <p:nvPr/>
        </p:nvSpPr>
        <p:spPr>
          <a:xfrm>
            <a:off x="10079420" y="3694755"/>
            <a:ext cx="1708378" cy="830997"/>
          </a:xfrm>
          <a:prstGeom prst="rect">
            <a:avLst/>
          </a:prstGeom>
          <a:noFill/>
        </p:spPr>
        <p:txBody>
          <a:bodyPr wrap="square" rtlCol="0">
            <a:spAutoFit/>
          </a:bodyPr>
          <a:lstStyle/>
          <a:p>
            <a:pPr algn="ctr"/>
            <a:r>
              <a:rPr lang="fr-FR" sz="2400" dirty="0">
                <a:solidFill>
                  <a:schemeClr val="bg1"/>
                </a:solidFill>
              </a:rPr>
              <a:t>Passer au cas n°2</a:t>
            </a:r>
          </a:p>
        </p:txBody>
      </p:sp>
    </p:spTree>
    <p:extLst>
      <p:ext uri="{BB962C8B-B14F-4D97-AF65-F5344CB8AC3E}">
        <p14:creationId xmlns:p14="http://schemas.microsoft.com/office/powerpoint/2010/main" val="330125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xmlns="" id="{92A7E07A-9FAD-462A-AA16-4B2DF55FA36D}"/>
              </a:ext>
            </a:extLst>
          </p:cNvPr>
          <p:cNvGraphicFramePr>
            <a:graphicFrameLocks/>
          </p:cNvGraphicFramePr>
          <p:nvPr>
            <p:extLst>
              <p:ext uri="{D42A27DB-BD31-4B8C-83A1-F6EECF244321}">
                <p14:modId xmlns:p14="http://schemas.microsoft.com/office/powerpoint/2010/main" val="3960806156"/>
              </p:ext>
            </p:extLst>
          </p:nvPr>
        </p:nvGraphicFramePr>
        <p:xfrm>
          <a:off x="4209832" y="2278800"/>
          <a:ext cx="6833756" cy="3621315"/>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u texte 2">
            <a:extLst>
              <a:ext uri="{FF2B5EF4-FFF2-40B4-BE49-F238E27FC236}">
                <a16:creationId xmlns:a16="http://schemas.microsoft.com/office/drawing/2014/main" xmlns="" id="{B65E44EB-1EE0-4148-997F-EFFB958F0EF1}"/>
              </a:ext>
            </a:extLst>
          </p:cNvPr>
          <p:cNvSpPr>
            <a:spLocks noGrp="1"/>
          </p:cNvSpPr>
          <p:nvPr>
            <p:ph type="body" sz="half" idx="2"/>
          </p:nvPr>
        </p:nvSpPr>
        <p:spPr/>
        <p:txBody>
          <a:bodyPr>
            <a:normAutofit/>
          </a:bodyPr>
          <a:lstStyle/>
          <a:p>
            <a:pPr algn="ctr"/>
            <a:r>
              <a:rPr lang="fr-FR" sz="2000" b="1" dirty="0"/>
              <a:t>Protocole en 3 étapes (3 poches)</a:t>
            </a:r>
          </a:p>
          <a:p>
            <a:pPr marL="285750" indent="-285750">
              <a:buFont typeface="Arial" panose="020B0604020202020204" pitchFamily="34" charset="0"/>
              <a:buChar char="•"/>
            </a:pPr>
            <a:r>
              <a:rPr lang="fr-FR" sz="1400" dirty="0"/>
              <a:t>Étape 1 : 150 mg/kg en 1h</a:t>
            </a:r>
          </a:p>
          <a:p>
            <a:pPr marL="285750" indent="-285750">
              <a:buFont typeface="Arial" panose="020B0604020202020204" pitchFamily="34" charset="0"/>
              <a:buChar char="•"/>
            </a:pPr>
            <a:r>
              <a:rPr lang="fr-FR" sz="1400" dirty="0"/>
              <a:t>Étape 2 : 50 mg/kg en 4h</a:t>
            </a:r>
            <a:br>
              <a:rPr lang="fr-FR" sz="1400" dirty="0"/>
            </a:br>
            <a:r>
              <a:rPr lang="fr-FR" sz="1400" dirty="0"/>
              <a:t>	(12,5 mg/kg/h)</a:t>
            </a:r>
          </a:p>
          <a:p>
            <a:pPr marL="285750" indent="-285750">
              <a:buFont typeface="Arial" panose="020B0604020202020204" pitchFamily="34" charset="0"/>
              <a:buChar char="•"/>
            </a:pPr>
            <a:r>
              <a:rPr lang="fr-FR" sz="1400" dirty="0"/>
              <a:t>Étape 3 : 100 mg/kg en 16h</a:t>
            </a:r>
            <a:br>
              <a:rPr lang="fr-FR" sz="1400" dirty="0"/>
            </a:br>
            <a:r>
              <a:rPr lang="fr-FR" sz="1400" dirty="0"/>
              <a:t>	(6,26 mg/kg/h)</a:t>
            </a:r>
          </a:p>
          <a:p>
            <a:pPr marL="285750" indent="-285750">
              <a:spcBef>
                <a:spcPts val="0"/>
              </a:spcBef>
              <a:buFont typeface="Arial" panose="020B0604020202020204" pitchFamily="34" charset="0"/>
              <a:buChar char="•"/>
            </a:pPr>
            <a:r>
              <a:rPr lang="fr-FR" sz="1200" dirty="0"/>
              <a:t>(concentration doublée dans certains cas tels que patients dialysés ou ingestions massives)</a:t>
            </a:r>
          </a:p>
        </p:txBody>
      </p:sp>
      <p:sp>
        <p:nvSpPr>
          <p:cNvPr id="2" name="Titre 1">
            <a:extLst>
              <a:ext uri="{FF2B5EF4-FFF2-40B4-BE49-F238E27FC236}">
                <a16:creationId xmlns:a16="http://schemas.microsoft.com/office/drawing/2014/main" xmlns="" id="{8620A71E-319E-4311-8758-243839704A94}"/>
              </a:ext>
            </a:extLst>
          </p:cNvPr>
          <p:cNvSpPr>
            <a:spLocks noGrp="1"/>
          </p:cNvSpPr>
          <p:nvPr>
            <p:ph type="title"/>
          </p:nvPr>
        </p:nvSpPr>
        <p:spPr/>
        <p:txBody>
          <a:bodyPr/>
          <a:lstStyle/>
          <a:p>
            <a:r>
              <a:rPr lang="fr-FR" dirty="0"/>
              <a:t>Description de l’ancien protocole (protocole traditionnel)</a:t>
            </a:r>
          </a:p>
        </p:txBody>
      </p:sp>
      <p:sp>
        <p:nvSpPr>
          <p:cNvPr id="7" name="Rectangle 6">
            <a:extLst>
              <a:ext uri="{FF2B5EF4-FFF2-40B4-BE49-F238E27FC236}">
                <a16:creationId xmlns:a16="http://schemas.microsoft.com/office/drawing/2014/main" xmlns="" id="{BF988564-5D55-460C-B4BF-5E9A9C94B928}"/>
              </a:ext>
            </a:extLst>
          </p:cNvPr>
          <p:cNvSpPr/>
          <p:nvPr/>
        </p:nvSpPr>
        <p:spPr>
          <a:xfrm>
            <a:off x="324887" y="753227"/>
            <a:ext cx="1076640" cy="1071678"/>
          </a:xfrm>
          <a:prstGeom prst="rect">
            <a:avLst/>
          </a:prstGeom>
          <a:solidFill>
            <a:schemeClr val="accent2">
              <a:lumMod val="50000"/>
            </a:schemeClr>
          </a:solidFill>
          <a:ln/>
          <a:scene3d>
            <a:camera prst="orthographicFront">
              <a:rot lat="615720" lon="20192372" rev="527451"/>
            </a:camera>
            <a:lightRig rig="twoPt" dir="tl"/>
          </a:scene3d>
          <a:sp3d prstMaterial="flat">
            <a:bevelT w="12700" h="25400" prst="coolSlant"/>
          </a:sp3d>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1600" dirty="0">
                <a:latin typeface="Script MT Bold" panose="03040602040607080904" pitchFamily="66" charset="0"/>
                <a:ea typeface="STXingkai" panose="02010800040101010101" pitchFamily="2" charset="-122"/>
              </a:rPr>
              <a:t>Ancien</a:t>
            </a:r>
            <a:r>
              <a:rPr lang="fr-FR" sz="1600" b="1" dirty="0">
                <a:latin typeface="Script MT Bold" panose="03040602040607080904" pitchFamily="66" charset="0"/>
                <a:ea typeface="STXingkai" panose="02010800040101010101" pitchFamily="2" charset="-122"/>
              </a:rPr>
              <a:t> </a:t>
            </a:r>
            <a:r>
              <a:rPr lang="fr-FR" sz="1600" dirty="0">
                <a:latin typeface="Script MT Bold" panose="03040602040607080904" pitchFamily="66" charset="0"/>
                <a:ea typeface="STXingkai" panose="02010800040101010101" pitchFamily="2" charset="-122"/>
              </a:rPr>
              <a:t>protocole</a:t>
            </a:r>
          </a:p>
        </p:txBody>
      </p:sp>
      <p:grpSp>
        <p:nvGrpSpPr>
          <p:cNvPr id="14" name="Groupe 13">
            <a:extLst>
              <a:ext uri="{FF2B5EF4-FFF2-40B4-BE49-F238E27FC236}">
                <a16:creationId xmlns:a16="http://schemas.microsoft.com/office/drawing/2014/main" xmlns="" id="{8BFEE722-99CA-40F6-B4B8-22684226FA2D}"/>
              </a:ext>
            </a:extLst>
          </p:cNvPr>
          <p:cNvGrpSpPr/>
          <p:nvPr/>
        </p:nvGrpSpPr>
        <p:grpSpPr>
          <a:xfrm>
            <a:off x="9973649" y="5488411"/>
            <a:ext cx="2310957" cy="1269599"/>
            <a:chOff x="9973649" y="5488411"/>
            <a:chExt cx="2310957" cy="1269599"/>
          </a:xfrm>
        </p:grpSpPr>
        <p:pic>
          <p:nvPicPr>
            <p:cNvPr id="15" name="Graphique 14" descr="Cercle avec flèche droite ">
              <a:hlinkClick r:id="rId3" action="ppaction://hlinksldjump"/>
              <a:extLst>
                <a:ext uri="{FF2B5EF4-FFF2-40B4-BE49-F238E27FC236}">
                  <a16:creationId xmlns:a16="http://schemas.microsoft.com/office/drawing/2014/main" xmlns="" id="{A2DCE19F-5503-47DF-A52A-30D5842E256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6" name="ZoneTexte 15">
              <a:hlinkClick r:id="rId3" action="ppaction://hlinksldjump"/>
              <a:extLst>
                <a:ext uri="{FF2B5EF4-FFF2-40B4-BE49-F238E27FC236}">
                  <a16:creationId xmlns:a16="http://schemas.microsoft.com/office/drawing/2014/main" xmlns="" id="{7703EBFE-53F1-476A-A0B9-362F3E06659F}"/>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7" name="Graphique 16" descr="Liste">
              <a:hlinkClick r:id="rId3" action="ppaction://hlinksldjump"/>
              <a:extLst>
                <a:ext uri="{FF2B5EF4-FFF2-40B4-BE49-F238E27FC236}">
                  <a16:creationId xmlns:a16="http://schemas.microsoft.com/office/drawing/2014/main" xmlns="" id="{8AF2E95A-9E11-4171-B661-59F44BC4045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8" name="ZoneTexte 17">
              <a:hlinkClick r:id="rId3" action="ppaction://hlinksldjump"/>
              <a:extLst>
                <a:ext uri="{FF2B5EF4-FFF2-40B4-BE49-F238E27FC236}">
                  <a16:creationId xmlns:a16="http://schemas.microsoft.com/office/drawing/2014/main" xmlns="" id="{ED70BEC0-345C-41D2-A8A1-C31FA9BBD99B}"/>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87404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65F566F5-D8BF-424C-A914-4252E589936B}"/>
              </a:ext>
            </a:extLst>
          </p:cNvPr>
          <p:cNvSpPr>
            <a:spLocks noGrp="1"/>
          </p:cNvSpPr>
          <p:nvPr>
            <p:ph type="title"/>
          </p:nvPr>
        </p:nvSpPr>
        <p:spPr/>
        <p:txBody>
          <a:bodyPr/>
          <a:lstStyle/>
          <a:p>
            <a:r>
              <a:rPr lang="fr-FR" dirty="0"/>
              <a:t>Cas n°2</a:t>
            </a:r>
          </a:p>
        </p:txBody>
      </p:sp>
      <p:sp>
        <p:nvSpPr>
          <p:cNvPr id="4" name="Espace réservé du texte 3">
            <a:extLst>
              <a:ext uri="{FF2B5EF4-FFF2-40B4-BE49-F238E27FC236}">
                <a16:creationId xmlns:a16="http://schemas.microsoft.com/office/drawing/2014/main" xmlns="" id="{A6F52ED2-A7C2-4A61-A6F3-BA75A9896CD6}"/>
              </a:ext>
            </a:extLst>
          </p:cNvPr>
          <p:cNvSpPr>
            <a:spLocks noGrp="1"/>
          </p:cNvSpPr>
          <p:nvPr>
            <p:ph sz="quarter" idx="14"/>
          </p:nvPr>
        </p:nvSpPr>
        <p:spPr>
          <a:xfrm>
            <a:off x="2776451" y="386862"/>
            <a:ext cx="8911244" cy="2489914"/>
          </a:xfrm>
        </p:spPr>
        <p:txBody>
          <a:bodyPr/>
          <a:lstStyle/>
          <a:p>
            <a:pPr marL="0" indent="0">
              <a:buNone/>
            </a:pPr>
            <a:r>
              <a:rPr lang="fr-FR" dirty="0"/>
              <a:t>Une femme de 74 ans, 65 kg, consulte aux urgences. Pour soulager ses douleurs, elle prend 2 comprimés d’acétaminophène pour douleurs arthritiques (650 mg d’APAP par comprimé) toutes les 6h.</a:t>
            </a:r>
          </a:p>
          <a:p>
            <a:pPr marL="0" indent="0">
              <a:buNone/>
            </a:pPr>
            <a:r>
              <a:rPr lang="fr-FR" dirty="0"/>
              <a:t>La concentration sérique en acétaminophène atteignant 150 </a:t>
            </a:r>
            <a:r>
              <a:rPr lang="fr-FR" dirty="0" err="1"/>
              <a:t>mcmol</a:t>
            </a:r>
            <a:r>
              <a:rPr lang="fr-FR" dirty="0"/>
              <a:t>/L, le traitement par NAC a été débuté.</a:t>
            </a:r>
          </a:p>
          <a:p>
            <a:pPr marL="0" indent="0">
              <a:buNone/>
            </a:pPr>
            <a:r>
              <a:rPr lang="fr-FR" dirty="0"/>
              <a:t>Quelle conduite adoptez-vous pour la suite ?</a:t>
            </a:r>
          </a:p>
          <a:p>
            <a:endParaRPr lang="fr-FR" dirty="0"/>
          </a:p>
        </p:txBody>
      </p:sp>
      <p:pic>
        <p:nvPicPr>
          <p:cNvPr id="7" name="Image 6" descr="Une image contenant personne, arbre, extérieur, herbe&#10;&#10;Description générée automatiquement">
            <a:extLst>
              <a:ext uri="{FF2B5EF4-FFF2-40B4-BE49-F238E27FC236}">
                <a16:creationId xmlns:a16="http://schemas.microsoft.com/office/drawing/2014/main" xmlns="" id="{98D7501D-E013-455B-9272-6A868D178E3D}"/>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33203"/>
          <a:stretch/>
        </p:blipFill>
        <p:spPr>
          <a:xfrm>
            <a:off x="211455" y="266702"/>
            <a:ext cx="2403492" cy="2403491"/>
          </a:xfrm>
          <a:prstGeom prst="rect">
            <a:avLst/>
          </a:prstGeom>
        </p:spPr>
      </p:pic>
      <p:sp>
        <p:nvSpPr>
          <p:cNvPr id="8" name="Organigramme : Terminateur 7">
            <a:hlinkClick r:id="rId4" action="ppaction://hlinksldjump"/>
            <a:extLst>
              <a:ext uri="{FF2B5EF4-FFF2-40B4-BE49-F238E27FC236}">
                <a16:creationId xmlns:a16="http://schemas.microsoft.com/office/drawing/2014/main" xmlns="" id="{5A267772-CC04-4AEF-B4C2-078FBAD65C71}"/>
              </a:ext>
            </a:extLst>
          </p:cNvPr>
          <p:cNvSpPr/>
          <p:nvPr/>
        </p:nvSpPr>
        <p:spPr>
          <a:xfrm>
            <a:off x="336178" y="3452051"/>
            <a:ext cx="2689655"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Faire un nouveau bilan après 8h de traitement</a:t>
            </a:r>
          </a:p>
        </p:txBody>
      </p:sp>
      <p:sp>
        <p:nvSpPr>
          <p:cNvPr id="9" name="Organigramme : Terminateur 8">
            <a:hlinkClick r:id="rId4" action="ppaction://hlinksldjump"/>
            <a:extLst>
              <a:ext uri="{FF2B5EF4-FFF2-40B4-BE49-F238E27FC236}">
                <a16:creationId xmlns:a16="http://schemas.microsoft.com/office/drawing/2014/main" xmlns="" id="{292DEC71-39E0-462A-8D1A-FC04A6DE2314}"/>
              </a:ext>
            </a:extLst>
          </p:cNvPr>
          <p:cNvSpPr/>
          <p:nvPr/>
        </p:nvSpPr>
        <p:spPr>
          <a:xfrm>
            <a:off x="3302264" y="3452051"/>
            <a:ext cx="2689655"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Faire un nouveau bilan après 19h de traitement</a:t>
            </a:r>
          </a:p>
        </p:txBody>
      </p:sp>
      <p:sp>
        <p:nvSpPr>
          <p:cNvPr id="10" name="Organigramme : Terminateur 9">
            <a:hlinkClick r:id="rId4" action="ppaction://hlinksldjump"/>
            <a:extLst>
              <a:ext uri="{FF2B5EF4-FFF2-40B4-BE49-F238E27FC236}">
                <a16:creationId xmlns:a16="http://schemas.microsoft.com/office/drawing/2014/main" xmlns="" id="{44DFA87B-53DE-42B4-ADF8-79311C01A9FA}"/>
              </a:ext>
            </a:extLst>
          </p:cNvPr>
          <p:cNvSpPr/>
          <p:nvPr/>
        </p:nvSpPr>
        <p:spPr>
          <a:xfrm>
            <a:off x="6268350" y="3455099"/>
            <a:ext cx="2689655"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après 8h de traitement</a:t>
            </a:r>
          </a:p>
        </p:txBody>
      </p:sp>
      <p:sp>
        <p:nvSpPr>
          <p:cNvPr id="11" name="Organigramme : Terminateur 10">
            <a:hlinkClick r:id="rId4" action="ppaction://hlinksldjump"/>
            <a:extLst>
              <a:ext uri="{FF2B5EF4-FFF2-40B4-BE49-F238E27FC236}">
                <a16:creationId xmlns:a16="http://schemas.microsoft.com/office/drawing/2014/main" xmlns="" id="{6C186300-CC4F-49B6-8478-0455A4308FC5}"/>
              </a:ext>
            </a:extLst>
          </p:cNvPr>
          <p:cNvSpPr/>
          <p:nvPr/>
        </p:nvSpPr>
        <p:spPr>
          <a:xfrm>
            <a:off x="9234437" y="3452051"/>
            <a:ext cx="2689655"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à la fin de la 2</a:t>
            </a:r>
            <a:r>
              <a:rPr lang="fr-FR" sz="1400" b="1" baseline="30000" dirty="0"/>
              <a:t>ème</a:t>
            </a:r>
            <a:r>
              <a:rPr lang="fr-FR" sz="1400" b="1" dirty="0"/>
              <a:t> perfusion</a:t>
            </a:r>
          </a:p>
        </p:txBody>
      </p:sp>
      <p:grpSp>
        <p:nvGrpSpPr>
          <p:cNvPr id="12" name="Groupe 11">
            <a:extLst>
              <a:ext uri="{FF2B5EF4-FFF2-40B4-BE49-F238E27FC236}">
                <a16:creationId xmlns:a16="http://schemas.microsoft.com/office/drawing/2014/main" xmlns="" id="{CA673204-2DE1-40D1-BAF5-F38498AEEB9B}"/>
              </a:ext>
            </a:extLst>
          </p:cNvPr>
          <p:cNvGrpSpPr/>
          <p:nvPr/>
        </p:nvGrpSpPr>
        <p:grpSpPr>
          <a:xfrm>
            <a:off x="10416146" y="5882377"/>
            <a:ext cx="1775854" cy="975623"/>
            <a:chOff x="9973649" y="5488411"/>
            <a:chExt cx="2310957" cy="1269599"/>
          </a:xfrm>
        </p:grpSpPr>
        <p:pic>
          <p:nvPicPr>
            <p:cNvPr id="13" name="Graphique 12" descr="Cercle avec flèche droite ">
              <a:hlinkClick r:id="rId5" action="ppaction://hlinksldjump"/>
              <a:extLst>
                <a:ext uri="{FF2B5EF4-FFF2-40B4-BE49-F238E27FC236}">
                  <a16:creationId xmlns:a16="http://schemas.microsoft.com/office/drawing/2014/main" xmlns="" id="{6113A9CE-3A46-4C9F-AF61-A2F56E2B512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0159387" y="5843610"/>
              <a:ext cx="914400" cy="914400"/>
            </a:xfrm>
            <a:prstGeom prst="rect">
              <a:avLst/>
            </a:prstGeom>
          </p:spPr>
        </p:pic>
        <p:sp>
          <p:nvSpPr>
            <p:cNvPr id="14" name="ZoneTexte 13">
              <a:hlinkClick r:id="rId5" action="ppaction://hlinksldjump"/>
              <a:extLst>
                <a:ext uri="{FF2B5EF4-FFF2-40B4-BE49-F238E27FC236}">
                  <a16:creationId xmlns:a16="http://schemas.microsoft.com/office/drawing/2014/main" xmlns="" id="{B5DF91ED-9EF2-4BCB-AE37-7EDD869CA09E}"/>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5" name="Graphique 14" descr="Liste">
              <a:hlinkClick r:id="rId8" action="ppaction://hlinksldjump"/>
              <a:extLst>
                <a:ext uri="{FF2B5EF4-FFF2-40B4-BE49-F238E27FC236}">
                  <a16:creationId xmlns:a16="http://schemas.microsoft.com/office/drawing/2014/main" xmlns="" id="{24A3A2E6-A8AC-43A3-84F5-1314A0F661B0}"/>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1184468" y="5841397"/>
              <a:ext cx="914400" cy="914400"/>
            </a:xfrm>
            <a:prstGeom prst="rect">
              <a:avLst/>
            </a:prstGeom>
          </p:spPr>
        </p:pic>
        <p:sp>
          <p:nvSpPr>
            <p:cNvPr id="16" name="ZoneTexte 15">
              <a:hlinkClick r:id="rId8" action="ppaction://hlinksldjump"/>
              <a:extLst>
                <a:ext uri="{FF2B5EF4-FFF2-40B4-BE49-F238E27FC236}">
                  <a16:creationId xmlns:a16="http://schemas.microsoft.com/office/drawing/2014/main" xmlns="" id="{A28DD6B6-725A-47ED-8241-71D08DF0B3B4}"/>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18027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91D18F0D-0D15-4FCC-831C-73FAF2D8BA14}"/>
              </a:ext>
            </a:extLst>
          </p:cNvPr>
          <p:cNvSpPr>
            <a:spLocks noGrp="1"/>
          </p:cNvSpPr>
          <p:nvPr>
            <p:ph type="title"/>
          </p:nvPr>
        </p:nvSpPr>
        <p:spPr/>
        <p:txBody>
          <a:bodyPr/>
          <a:lstStyle/>
          <a:p>
            <a:r>
              <a:rPr lang="fr-FR" dirty="0"/>
              <a:t>Cas n°2</a:t>
            </a:r>
          </a:p>
        </p:txBody>
      </p:sp>
      <p:pic>
        <p:nvPicPr>
          <p:cNvPr id="9" name="Espace réservé du contenu 8" descr="Une image contenant capture d’écran&#10;&#10;Description générée automatiquement">
            <a:extLst>
              <a:ext uri="{FF2B5EF4-FFF2-40B4-BE49-F238E27FC236}">
                <a16:creationId xmlns:a16="http://schemas.microsoft.com/office/drawing/2014/main" xmlns="" id="{296F575A-55D5-4DF9-BCCA-FA90FE5040BD}"/>
              </a:ext>
            </a:extLst>
          </p:cNvPr>
          <p:cNvPicPr>
            <a:picLocks noGrp="1" noChangeAspect="1"/>
          </p:cNvPicPr>
          <p:nvPr>
            <p:ph sz="quarter" idx="14"/>
          </p:nvPr>
        </p:nvPicPr>
        <p:blipFill>
          <a:blip r:embed="rId2"/>
          <a:stretch>
            <a:fillRect/>
          </a:stretch>
        </p:blipFill>
        <p:spPr>
          <a:xfrm>
            <a:off x="415031" y="255093"/>
            <a:ext cx="9260984" cy="3571500"/>
          </a:xfrm>
        </p:spPr>
      </p:pic>
      <p:sp>
        <p:nvSpPr>
          <p:cNvPr id="10" name="Espace réservé du contenu 2">
            <a:extLst>
              <a:ext uri="{FF2B5EF4-FFF2-40B4-BE49-F238E27FC236}">
                <a16:creationId xmlns:a16="http://schemas.microsoft.com/office/drawing/2014/main" xmlns="" id="{4A1840CB-73E4-40C1-B69E-B3FCE0D51A08}"/>
              </a:ext>
            </a:extLst>
          </p:cNvPr>
          <p:cNvSpPr txBox="1">
            <a:spLocks/>
          </p:cNvSpPr>
          <p:nvPr/>
        </p:nvSpPr>
        <p:spPr>
          <a:xfrm>
            <a:off x="282633" y="3826592"/>
            <a:ext cx="8462356" cy="74292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fr-FR" dirty="0"/>
              <a:t>Il s’agit d’une ingestion supra-thérapeutique répétée. Un nouveau bilan est à faire 8h après le début du traitement pour déterminer s’il peut être cessé de manière plus précoce</a:t>
            </a:r>
          </a:p>
        </p:txBody>
      </p:sp>
      <p:sp>
        <p:nvSpPr>
          <p:cNvPr id="11" name="Organigramme : Terminateur 10">
            <a:hlinkClick r:id="rId3" action="ppaction://hlinksldjump"/>
            <a:extLst>
              <a:ext uri="{FF2B5EF4-FFF2-40B4-BE49-F238E27FC236}">
                <a16:creationId xmlns:a16="http://schemas.microsoft.com/office/drawing/2014/main" xmlns="" id="{CB099948-DF7B-4EDA-B82C-0B21CE644C5F}"/>
              </a:ext>
            </a:extLst>
          </p:cNvPr>
          <p:cNvSpPr/>
          <p:nvPr/>
        </p:nvSpPr>
        <p:spPr>
          <a:xfrm>
            <a:off x="8870875" y="3959074"/>
            <a:ext cx="1318011" cy="487579"/>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Suite</a:t>
            </a:r>
          </a:p>
        </p:txBody>
      </p:sp>
      <p:grpSp>
        <p:nvGrpSpPr>
          <p:cNvPr id="12" name="Groupe 11">
            <a:extLst>
              <a:ext uri="{FF2B5EF4-FFF2-40B4-BE49-F238E27FC236}">
                <a16:creationId xmlns:a16="http://schemas.microsoft.com/office/drawing/2014/main" xmlns="" id="{0D4E5BD2-7CBC-4D68-9090-88145245CAD2}"/>
              </a:ext>
            </a:extLst>
          </p:cNvPr>
          <p:cNvGrpSpPr/>
          <p:nvPr/>
        </p:nvGrpSpPr>
        <p:grpSpPr>
          <a:xfrm>
            <a:off x="10416146" y="5882377"/>
            <a:ext cx="1775854" cy="975623"/>
            <a:chOff x="9973649" y="5488411"/>
            <a:chExt cx="2310957" cy="1269599"/>
          </a:xfrm>
        </p:grpSpPr>
        <p:pic>
          <p:nvPicPr>
            <p:cNvPr id="13" name="Graphique 12" descr="Cercle avec flèche droite ">
              <a:hlinkClick r:id="rId4" action="ppaction://hlinksldjump"/>
              <a:extLst>
                <a:ext uri="{FF2B5EF4-FFF2-40B4-BE49-F238E27FC236}">
                  <a16:creationId xmlns:a16="http://schemas.microsoft.com/office/drawing/2014/main" xmlns="" id="{EB028566-AA24-4C6A-91D6-6C8E8F65195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14" name="ZoneTexte 13">
              <a:hlinkClick r:id="rId4" action="ppaction://hlinksldjump"/>
              <a:extLst>
                <a:ext uri="{FF2B5EF4-FFF2-40B4-BE49-F238E27FC236}">
                  <a16:creationId xmlns:a16="http://schemas.microsoft.com/office/drawing/2014/main" xmlns="" id="{C6FDF847-C959-48D9-BE9A-1267A4C4505C}"/>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5" name="Graphique 14" descr="Liste">
              <a:hlinkClick r:id="rId7" action="ppaction://hlinksldjump"/>
              <a:extLst>
                <a:ext uri="{FF2B5EF4-FFF2-40B4-BE49-F238E27FC236}">
                  <a16:creationId xmlns:a16="http://schemas.microsoft.com/office/drawing/2014/main" xmlns="" id="{DF1C7E12-B48D-48D9-8DEE-4A99E1C9DDE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16" name="ZoneTexte 15">
              <a:hlinkClick r:id="rId7" action="ppaction://hlinksldjump"/>
              <a:extLst>
                <a:ext uri="{FF2B5EF4-FFF2-40B4-BE49-F238E27FC236}">
                  <a16:creationId xmlns:a16="http://schemas.microsoft.com/office/drawing/2014/main" xmlns="" id="{50DC4A1B-7E3F-4811-A77E-B45D610C1233}"/>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8442841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2AAC05D7-50EC-4C5D-9C47-9AEE8CC70773}"/>
              </a:ext>
            </a:extLst>
          </p:cNvPr>
          <p:cNvSpPr>
            <a:spLocks noGrp="1"/>
          </p:cNvSpPr>
          <p:nvPr>
            <p:ph type="title"/>
          </p:nvPr>
        </p:nvSpPr>
        <p:spPr/>
        <p:txBody>
          <a:bodyPr/>
          <a:lstStyle/>
          <a:p>
            <a:r>
              <a:rPr lang="fr-FR" dirty="0"/>
              <a:t>Cas n°2</a:t>
            </a:r>
          </a:p>
        </p:txBody>
      </p:sp>
      <p:sp>
        <p:nvSpPr>
          <p:cNvPr id="7" name="Espace réservé du contenu 6">
            <a:extLst>
              <a:ext uri="{FF2B5EF4-FFF2-40B4-BE49-F238E27FC236}">
                <a16:creationId xmlns:a16="http://schemas.microsoft.com/office/drawing/2014/main" xmlns="" id="{CF0225AE-F31E-43E8-8853-8543DAACAE49}"/>
              </a:ext>
            </a:extLst>
          </p:cNvPr>
          <p:cNvSpPr>
            <a:spLocks noGrp="1"/>
          </p:cNvSpPr>
          <p:nvPr>
            <p:ph sz="quarter" idx="14"/>
          </p:nvPr>
        </p:nvSpPr>
        <p:spPr/>
        <p:txBody>
          <a:bodyPr/>
          <a:lstStyle/>
          <a:p>
            <a:pPr marL="0" indent="0">
              <a:buNone/>
            </a:pPr>
            <a:r>
              <a:rPr lang="fr-FR" dirty="0"/>
              <a:t>8</a:t>
            </a:r>
            <a:r>
              <a:rPr lang="fr-FR" dirty="0" smtClean="0"/>
              <a:t>h </a:t>
            </a:r>
            <a:r>
              <a:rPr lang="fr-FR" dirty="0"/>
              <a:t>après le début du traitement, le bilan est le suivant : </a:t>
            </a:r>
          </a:p>
          <a:p>
            <a:pPr marL="0" indent="0">
              <a:lnSpc>
                <a:spcPct val="110000"/>
              </a:lnSpc>
              <a:spcBef>
                <a:spcPts val="0"/>
              </a:spcBef>
              <a:buNone/>
            </a:pPr>
            <a:r>
              <a:rPr lang="fr-FR" dirty="0"/>
              <a:t>[APAP] = 62 </a:t>
            </a:r>
            <a:r>
              <a:rPr lang="fr-FR" dirty="0" err="1"/>
              <a:t>mcmol</a:t>
            </a:r>
            <a:r>
              <a:rPr lang="fr-FR" dirty="0"/>
              <a:t>/L</a:t>
            </a:r>
          </a:p>
          <a:p>
            <a:pPr marL="0" indent="0">
              <a:lnSpc>
                <a:spcPct val="110000"/>
              </a:lnSpc>
              <a:spcBef>
                <a:spcPts val="0"/>
              </a:spcBef>
              <a:buNone/>
            </a:pPr>
            <a:r>
              <a:rPr lang="fr-FR" dirty="0"/>
              <a:t>AST =  19 UI/L</a:t>
            </a:r>
          </a:p>
          <a:p>
            <a:pPr marL="0" indent="0">
              <a:lnSpc>
                <a:spcPct val="110000"/>
              </a:lnSpc>
              <a:spcBef>
                <a:spcPts val="0"/>
              </a:spcBef>
              <a:buNone/>
            </a:pPr>
            <a:r>
              <a:rPr lang="fr-FR" dirty="0"/>
              <a:t>ALT =  25 UI/L</a:t>
            </a:r>
          </a:p>
          <a:p>
            <a:pPr marL="0" indent="0">
              <a:lnSpc>
                <a:spcPct val="110000"/>
              </a:lnSpc>
              <a:spcBef>
                <a:spcPts val="0"/>
              </a:spcBef>
              <a:buNone/>
            </a:pPr>
            <a:r>
              <a:rPr lang="fr-FR" dirty="0"/>
              <a:t>RNI = 1,6</a:t>
            </a:r>
          </a:p>
          <a:p>
            <a:pPr marL="0" indent="0">
              <a:buNone/>
            </a:pPr>
            <a:r>
              <a:rPr lang="fr-FR" dirty="0"/>
              <a:t>Que faites-vous ?</a:t>
            </a:r>
          </a:p>
          <a:p>
            <a:pPr marL="0" indent="0">
              <a:buNone/>
            </a:pPr>
            <a:endParaRPr lang="fr-FR" dirty="0"/>
          </a:p>
        </p:txBody>
      </p:sp>
      <p:sp>
        <p:nvSpPr>
          <p:cNvPr id="8" name="Organigramme : Terminateur 7">
            <a:hlinkClick r:id="rId2" action="ppaction://hlinksldjump"/>
            <a:extLst>
              <a:ext uri="{FF2B5EF4-FFF2-40B4-BE49-F238E27FC236}">
                <a16:creationId xmlns:a16="http://schemas.microsoft.com/office/drawing/2014/main" xmlns="" id="{514C6FE5-EFAC-406F-A06F-2770DB461B17}"/>
              </a:ext>
            </a:extLst>
          </p:cNvPr>
          <p:cNvSpPr/>
          <p:nvPr/>
        </p:nvSpPr>
        <p:spPr>
          <a:xfrm>
            <a:off x="419305" y="3567162"/>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immédiatement</a:t>
            </a:r>
          </a:p>
        </p:txBody>
      </p:sp>
      <p:sp>
        <p:nvSpPr>
          <p:cNvPr id="9" name="Organigramme : Terminateur 8">
            <a:hlinkClick r:id="rId2" action="ppaction://hlinksldjump"/>
            <a:extLst>
              <a:ext uri="{FF2B5EF4-FFF2-40B4-BE49-F238E27FC236}">
                <a16:creationId xmlns:a16="http://schemas.microsoft.com/office/drawing/2014/main" xmlns="" id="{B8991C22-BA96-4E08-9D3E-B2E6AD5F2908}"/>
              </a:ext>
            </a:extLst>
          </p:cNvPr>
          <p:cNvSpPr/>
          <p:nvPr/>
        </p:nvSpPr>
        <p:spPr>
          <a:xfrm>
            <a:off x="3878229" y="3567162"/>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Cesser le traitement à la fin de la 2</a:t>
            </a:r>
            <a:r>
              <a:rPr lang="fr-FR" sz="1400" b="1" baseline="30000" dirty="0"/>
              <a:t>ème</a:t>
            </a:r>
            <a:r>
              <a:rPr lang="fr-FR" sz="1400" b="1" dirty="0"/>
              <a:t> perfusion (21h)</a:t>
            </a:r>
          </a:p>
        </p:txBody>
      </p:sp>
      <p:sp>
        <p:nvSpPr>
          <p:cNvPr id="10" name="Organigramme : Terminateur 9">
            <a:hlinkClick r:id="rId2" action="ppaction://hlinksldjump"/>
            <a:extLst>
              <a:ext uri="{FF2B5EF4-FFF2-40B4-BE49-F238E27FC236}">
                <a16:creationId xmlns:a16="http://schemas.microsoft.com/office/drawing/2014/main" xmlns="" id="{5D0D6865-6744-4A96-BD6B-25C49EA80217}"/>
              </a:ext>
            </a:extLst>
          </p:cNvPr>
          <p:cNvSpPr/>
          <p:nvPr/>
        </p:nvSpPr>
        <p:spPr>
          <a:xfrm>
            <a:off x="7337154" y="3570210"/>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Poursuivre la 2</a:t>
            </a:r>
            <a:r>
              <a:rPr lang="fr-FR" sz="1400" b="1" baseline="30000" dirty="0"/>
              <a:t>ème</a:t>
            </a:r>
            <a:r>
              <a:rPr lang="fr-FR" sz="1400" b="1" dirty="0"/>
              <a:t> perfusion jusqu’à ce que les critères de cessation soient rencontrés</a:t>
            </a:r>
          </a:p>
        </p:txBody>
      </p:sp>
      <p:grpSp>
        <p:nvGrpSpPr>
          <p:cNvPr id="11" name="Groupe 10">
            <a:extLst>
              <a:ext uri="{FF2B5EF4-FFF2-40B4-BE49-F238E27FC236}">
                <a16:creationId xmlns:a16="http://schemas.microsoft.com/office/drawing/2014/main" xmlns="" id="{95E6B529-A130-45EC-9354-B123991209DE}"/>
              </a:ext>
            </a:extLst>
          </p:cNvPr>
          <p:cNvGrpSpPr/>
          <p:nvPr/>
        </p:nvGrpSpPr>
        <p:grpSpPr>
          <a:xfrm>
            <a:off x="10416146" y="5882377"/>
            <a:ext cx="1775854" cy="975623"/>
            <a:chOff x="9973649" y="5488411"/>
            <a:chExt cx="2310957" cy="1269599"/>
          </a:xfrm>
        </p:grpSpPr>
        <p:pic>
          <p:nvPicPr>
            <p:cNvPr id="12" name="Graphique 11" descr="Cercle avec flèche droite ">
              <a:hlinkClick r:id="rId3" action="ppaction://hlinksldjump"/>
              <a:extLst>
                <a:ext uri="{FF2B5EF4-FFF2-40B4-BE49-F238E27FC236}">
                  <a16:creationId xmlns:a16="http://schemas.microsoft.com/office/drawing/2014/main" xmlns="" id="{7AE93261-1BA5-48EE-97CC-2E9CDFB487C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3" name="ZoneTexte 12">
              <a:hlinkClick r:id="rId3" action="ppaction://hlinksldjump"/>
              <a:extLst>
                <a:ext uri="{FF2B5EF4-FFF2-40B4-BE49-F238E27FC236}">
                  <a16:creationId xmlns:a16="http://schemas.microsoft.com/office/drawing/2014/main" xmlns="" id="{AA142AAB-6F61-4D5F-B771-143939F2721B}"/>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4" name="Graphique 13" descr="Liste">
              <a:hlinkClick r:id="rId6" action="ppaction://hlinksldjump"/>
              <a:extLst>
                <a:ext uri="{FF2B5EF4-FFF2-40B4-BE49-F238E27FC236}">
                  <a16:creationId xmlns:a16="http://schemas.microsoft.com/office/drawing/2014/main" xmlns="" id="{DAA7C817-E775-417D-A339-8648183C11C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5" name="ZoneTexte 14">
              <a:hlinkClick r:id="rId6" action="ppaction://hlinksldjump"/>
              <a:extLst>
                <a:ext uri="{FF2B5EF4-FFF2-40B4-BE49-F238E27FC236}">
                  <a16:creationId xmlns:a16="http://schemas.microsoft.com/office/drawing/2014/main" xmlns="" id="{AAA5242E-C2DD-4CE0-8352-2F8B4F605B0D}"/>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081065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Une image contenant personne, intérieur&#10;&#10;Description générée automatiquement">
            <a:hlinkClick r:id="rId2" action="ppaction://hlinksldjump"/>
            <a:extLst>
              <a:ext uri="{FF2B5EF4-FFF2-40B4-BE49-F238E27FC236}">
                <a16:creationId xmlns:a16="http://schemas.microsoft.com/office/drawing/2014/main" xmlns="" id="{99DD0969-BD30-45D7-88F3-3D2A98573B3E}"/>
              </a:ext>
            </a:extLst>
          </p:cNvPr>
          <p:cNvPicPr>
            <a:picLocks noChangeAspect="1"/>
          </p:cNvPicPr>
          <p:nvPr/>
        </p:nvPicPr>
        <p:blipFill rotWithShape="1">
          <a:blip r:embed="rId3"/>
          <a:srcRect l="7248" r="26111"/>
          <a:stretch/>
        </p:blipFill>
        <p:spPr>
          <a:xfrm>
            <a:off x="10079420" y="2800573"/>
            <a:ext cx="1681201" cy="1681200"/>
          </a:xfrm>
          <a:prstGeom prst="rect">
            <a:avLst/>
          </a:prstGeom>
        </p:spPr>
      </p:pic>
      <p:sp>
        <p:nvSpPr>
          <p:cNvPr id="6" name="Titre 5">
            <a:extLst>
              <a:ext uri="{FF2B5EF4-FFF2-40B4-BE49-F238E27FC236}">
                <a16:creationId xmlns:a16="http://schemas.microsoft.com/office/drawing/2014/main" xmlns="" id="{FD9F91F1-5872-40AB-91B9-73548155ED6C}"/>
              </a:ext>
            </a:extLst>
          </p:cNvPr>
          <p:cNvSpPr>
            <a:spLocks noGrp="1"/>
          </p:cNvSpPr>
          <p:nvPr>
            <p:ph type="title"/>
          </p:nvPr>
        </p:nvSpPr>
        <p:spPr/>
        <p:txBody>
          <a:bodyPr/>
          <a:lstStyle/>
          <a:p>
            <a:r>
              <a:rPr lang="fr-FR" dirty="0"/>
              <a:t>Cas n°2</a:t>
            </a:r>
          </a:p>
        </p:txBody>
      </p:sp>
      <p:sp>
        <p:nvSpPr>
          <p:cNvPr id="7" name="Espace réservé du contenu 6">
            <a:extLst>
              <a:ext uri="{FF2B5EF4-FFF2-40B4-BE49-F238E27FC236}">
                <a16:creationId xmlns:a16="http://schemas.microsoft.com/office/drawing/2014/main" xmlns="" id="{5B743F5B-FCF8-46EF-8A8A-64389B96B077}"/>
              </a:ext>
            </a:extLst>
          </p:cNvPr>
          <p:cNvSpPr>
            <a:spLocks noGrp="1"/>
          </p:cNvSpPr>
          <p:nvPr>
            <p:ph sz="quarter" idx="14"/>
          </p:nvPr>
        </p:nvSpPr>
        <p:spPr/>
        <p:txBody>
          <a:bodyPr/>
          <a:lstStyle/>
          <a:p>
            <a:pPr marL="0" indent="0">
              <a:buNone/>
            </a:pPr>
            <a:r>
              <a:rPr lang="fr-FR" dirty="0"/>
              <a:t>Après 8h de traitement, les critères de cessation sont rencontrés. L’administration de NAC peut être arrêtée.</a:t>
            </a:r>
          </a:p>
        </p:txBody>
      </p:sp>
      <p:grpSp>
        <p:nvGrpSpPr>
          <p:cNvPr id="8" name="Groupe 7">
            <a:extLst>
              <a:ext uri="{FF2B5EF4-FFF2-40B4-BE49-F238E27FC236}">
                <a16:creationId xmlns:a16="http://schemas.microsoft.com/office/drawing/2014/main" xmlns="" id="{3E7DEA5F-9564-4779-9C39-81F9E01E6743}"/>
              </a:ext>
            </a:extLst>
          </p:cNvPr>
          <p:cNvGrpSpPr/>
          <p:nvPr/>
        </p:nvGrpSpPr>
        <p:grpSpPr>
          <a:xfrm>
            <a:off x="10416146" y="5882377"/>
            <a:ext cx="1775854" cy="975623"/>
            <a:chOff x="9973649" y="5488411"/>
            <a:chExt cx="2310957" cy="1269599"/>
          </a:xfrm>
        </p:grpSpPr>
        <p:pic>
          <p:nvPicPr>
            <p:cNvPr id="9" name="Graphique 8" descr="Cercle avec flèche droite ">
              <a:hlinkClick r:id="rId4" action="ppaction://hlinksldjump"/>
              <a:extLst>
                <a:ext uri="{FF2B5EF4-FFF2-40B4-BE49-F238E27FC236}">
                  <a16:creationId xmlns:a16="http://schemas.microsoft.com/office/drawing/2014/main" xmlns="" id="{A8AA63E9-2A6C-483B-9C2D-7BD7CAD2C70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10" name="ZoneTexte 9">
              <a:hlinkClick r:id="rId4" action="ppaction://hlinksldjump"/>
              <a:extLst>
                <a:ext uri="{FF2B5EF4-FFF2-40B4-BE49-F238E27FC236}">
                  <a16:creationId xmlns:a16="http://schemas.microsoft.com/office/drawing/2014/main" xmlns="" id="{C9E897FC-26D9-42FA-9A97-3679BE63995B}"/>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1" name="Graphique 10" descr="Liste">
              <a:hlinkClick r:id="rId7" action="ppaction://hlinksldjump"/>
              <a:extLst>
                <a:ext uri="{FF2B5EF4-FFF2-40B4-BE49-F238E27FC236}">
                  <a16:creationId xmlns:a16="http://schemas.microsoft.com/office/drawing/2014/main" xmlns="" id="{B5D2B03A-9B84-410A-BD8A-29F28A63D20E}"/>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12" name="ZoneTexte 11">
              <a:hlinkClick r:id="rId7" action="ppaction://hlinksldjump"/>
              <a:extLst>
                <a:ext uri="{FF2B5EF4-FFF2-40B4-BE49-F238E27FC236}">
                  <a16:creationId xmlns:a16="http://schemas.microsoft.com/office/drawing/2014/main" xmlns="" id="{424087BB-1377-4A9E-9EF0-B4E9DBC7705D}"/>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
        <p:nvSpPr>
          <p:cNvPr id="14" name="ZoneTexte 13">
            <a:hlinkClick r:id="rId2" action="ppaction://hlinksldjump"/>
            <a:extLst>
              <a:ext uri="{FF2B5EF4-FFF2-40B4-BE49-F238E27FC236}">
                <a16:creationId xmlns:a16="http://schemas.microsoft.com/office/drawing/2014/main" xmlns="" id="{38FA475C-D13A-40AC-9712-6F95F51252A8}"/>
              </a:ext>
            </a:extLst>
          </p:cNvPr>
          <p:cNvSpPr txBox="1"/>
          <p:nvPr/>
        </p:nvSpPr>
        <p:spPr>
          <a:xfrm>
            <a:off x="10079420" y="3694755"/>
            <a:ext cx="1708378" cy="830997"/>
          </a:xfrm>
          <a:prstGeom prst="rect">
            <a:avLst/>
          </a:prstGeom>
          <a:noFill/>
        </p:spPr>
        <p:txBody>
          <a:bodyPr wrap="square" rtlCol="0">
            <a:spAutoFit/>
          </a:bodyPr>
          <a:lstStyle/>
          <a:p>
            <a:pPr algn="ctr"/>
            <a:r>
              <a:rPr lang="fr-FR" sz="2400" dirty="0">
                <a:solidFill>
                  <a:schemeClr val="bg1"/>
                </a:solidFill>
              </a:rPr>
              <a:t>Passer au cas n°3</a:t>
            </a:r>
          </a:p>
        </p:txBody>
      </p:sp>
    </p:spTree>
    <p:extLst>
      <p:ext uri="{BB962C8B-B14F-4D97-AF65-F5344CB8AC3E}">
        <p14:creationId xmlns:p14="http://schemas.microsoft.com/office/powerpoint/2010/main" val="30458961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0DCD3525-3DF1-474A-8468-82F3B616D5F2}"/>
              </a:ext>
            </a:extLst>
          </p:cNvPr>
          <p:cNvSpPr>
            <a:spLocks noGrp="1"/>
          </p:cNvSpPr>
          <p:nvPr>
            <p:ph type="title"/>
          </p:nvPr>
        </p:nvSpPr>
        <p:spPr/>
        <p:txBody>
          <a:bodyPr/>
          <a:lstStyle/>
          <a:p>
            <a:r>
              <a:rPr lang="fr-FR" dirty="0"/>
              <a:t>Cas n°3</a:t>
            </a:r>
          </a:p>
        </p:txBody>
      </p:sp>
      <p:sp>
        <p:nvSpPr>
          <p:cNvPr id="7" name="Espace réservé du contenu 6">
            <a:extLst>
              <a:ext uri="{FF2B5EF4-FFF2-40B4-BE49-F238E27FC236}">
                <a16:creationId xmlns:a16="http://schemas.microsoft.com/office/drawing/2014/main" xmlns="" id="{81D01D58-AFE4-429F-B609-A8924658B356}"/>
              </a:ext>
            </a:extLst>
          </p:cNvPr>
          <p:cNvSpPr>
            <a:spLocks noGrp="1"/>
          </p:cNvSpPr>
          <p:nvPr>
            <p:ph sz="quarter" idx="14"/>
          </p:nvPr>
        </p:nvSpPr>
        <p:spPr>
          <a:xfrm>
            <a:off x="2842953" y="386862"/>
            <a:ext cx="7451986" cy="3867638"/>
          </a:xfrm>
        </p:spPr>
        <p:txBody>
          <a:bodyPr/>
          <a:lstStyle/>
          <a:p>
            <a:pPr marL="0" indent="0">
              <a:buNone/>
            </a:pPr>
            <a:r>
              <a:rPr lang="fr-FR" dirty="0"/>
              <a:t>Une fillette de 1 an (9 kg) est amenée aux urgence après avoir avalé une grande quantité de sirop d’acétaminophène. Un traitement par NAC est décidé.</a:t>
            </a:r>
          </a:p>
          <a:p>
            <a:pPr marL="0" indent="0">
              <a:buNone/>
            </a:pPr>
            <a:r>
              <a:rPr lang="fr-FR" dirty="0"/>
              <a:t>Comment préparer la perfusion ?</a:t>
            </a:r>
          </a:p>
        </p:txBody>
      </p:sp>
      <p:pic>
        <p:nvPicPr>
          <p:cNvPr id="8" name="Image 7" descr="Une image contenant personne, intérieur&#10;&#10;Description générée automatiquement">
            <a:extLst>
              <a:ext uri="{FF2B5EF4-FFF2-40B4-BE49-F238E27FC236}">
                <a16:creationId xmlns:a16="http://schemas.microsoft.com/office/drawing/2014/main" xmlns="" id="{E94B67AA-0ED9-440E-B1D1-906BA3B592FB}"/>
              </a:ext>
            </a:extLst>
          </p:cNvPr>
          <p:cNvPicPr>
            <a:picLocks noChangeAspect="1"/>
          </p:cNvPicPr>
          <p:nvPr/>
        </p:nvPicPr>
        <p:blipFill rotWithShape="1">
          <a:blip r:embed="rId2"/>
          <a:srcRect l="7248" r="26111"/>
          <a:stretch/>
        </p:blipFill>
        <p:spPr>
          <a:xfrm>
            <a:off x="245855" y="233451"/>
            <a:ext cx="2403493" cy="2403491"/>
          </a:xfrm>
          <a:prstGeom prst="rect">
            <a:avLst/>
          </a:prstGeom>
        </p:spPr>
      </p:pic>
      <p:sp>
        <p:nvSpPr>
          <p:cNvPr id="9" name="Organigramme : Terminateur 8">
            <a:hlinkClick r:id="rId3" action="ppaction://hlinksldjump"/>
            <a:extLst>
              <a:ext uri="{FF2B5EF4-FFF2-40B4-BE49-F238E27FC236}">
                <a16:creationId xmlns:a16="http://schemas.microsoft.com/office/drawing/2014/main" xmlns="" id="{617C7B78-1A97-4A4D-8147-7303791CB3A5}"/>
              </a:ext>
            </a:extLst>
          </p:cNvPr>
          <p:cNvSpPr/>
          <p:nvPr/>
        </p:nvSpPr>
        <p:spPr>
          <a:xfrm>
            <a:off x="419305" y="3425952"/>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Diluer 1 fiole de NAC dans 500 </a:t>
            </a:r>
            <a:r>
              <a:rPr lang="fr-FR" sz="1400" b="1" dirty="0" err="1"/>
              <a:t>mL</a:t>
            </a:r>
            <a:r>
              <a:rPr lang="fr-FR" sz="1400" b="1" dirty="0"/>
              <a:t> de D5E</a:t>
            </a:r>
          </a:p>
        </p:txBody>
      </p:sp>
      <p:sp>
        <p:nvSpPr>
          <p:cNvPr id="10" name="Organigramme : Terminateur 9">
            <a:hlinkClick r:id="rId3" action="ppaction://hlinksldjump"/>
            <a:extLst>
              <a:ext uri="{FF2B5EF4-FFF2-40B4-BE49-F238E27FC236}">
                <a16:creationId xmlns:a16="http://schemas.microsoft.com/office/drawing/2014/main" xmlns="" id="{B5617AE9-2B8D-45A6-9678-E9E80A2CE30F}"/>
              </a:ext>
            </a:extLst>
          </p:cNvPr>
          <p:cNvSpPr/>
          <p:nvPr/>
        </p:nvSpPr>
        <p:spPr>
          <a:xfrm>
            <a:off x="3878229" y="3425952"/>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Diluer 2 fioles de NAC dans 250 </a:t>
            </a:r>
            <a:r>
              <a:rPr lang="fr-FR" sz="1400" b="1" dirty="0" err="1"/>
              <a:t>mL</a:t>
            </a:r>
            <a:r>
              <a:rPr lang="fr-FR" sz="1400" b="1" dirty="0"/>
              <a:t> de D5E</a:t>
            </a:r>
          </a:p>
        </p:txBody>
      </p:sp>
      <p:sp>
        <p:nvSpPr>
          <p:cNvPr id="11" name="Organigramme : Terminateur 10">
            <a:hlinkClick r:id="rId3" action="ppaction://hlinksldjump"/>
            <a:extLst>
              <a:ext uri="{FF2B5EF4-FFF2-40B4-BE49-F238E27FC236}">
                <a16:creationId xmlns:a16="http://schemas.microsoft.com/office/drawing/2014/main" xmlns="" id="{C3218763-CF3D-4170-B64B-A258D8316E54}"/>
              </a:ext>
            </a:extLst>
          </p:cNvPr>
          <p:cNvSpPr/>
          <p:nvPr/>
        </p:nvSpPr>
        <p:spPr>
          <a:xfrm>
            <a:off x="7337154" y="3429000"/>
            <a:ext cx="2957027"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Diluer 2 fioles de NAC dans 500 </a:t>
            </a:r>
            <a:r>
              <a:rPr lang="fr-FR" sz="1400" b="1" dirty="0" err="1"/>
              <a:t>mL</a:t>
            </a:r>
            <a:r>
              <a:rPr lang="fr-FR" sz="1400" b="1" dirty="0"/>
              <a:t> de D5E</a:t>
            </a:r>
          </a:p>
        </p:txBody>
      </p:sp>
      <p:grpSp>
        <p:nvGrpSpPr>
          <p:cNvPr id="12" name="Groupe 11">
            <a:extLst>
              <a:ext uri="{FF2B5EF4-FFF2-40B4-BE49-F238E27FC236}">
                <a16:creationId xmlns:a16="http://schemas.microsoft.com/office/drawing/2014/main" xmlns="" id="{DE8962CE-20E9-4AA5-B1AE-55C1012139A8}"/>
              </a:ext>
            </a:extLst>
          </p:cNvPr>
          <p:cNvGrpSpPr/>
          <p:nvPr/>
        </p:nvGrpSpPr>
        <p:grpSpPr>
          <a:xfrm>
            <a:off x="10416146" y="5882377"/>
            <a:ext cx="1775854" cy="975623"/>
            <a:chOff x="9973649" y="5488411"/>
            <a:chExt cx="2310957" cy="1269599"/>
          </a:xfrm>
        </p:grpSpPr>
        <p:pic>
          <p:nvPicPr>
            <p:cNvPr id="13" name="Graphique 12" descr="Cercle avec flèche droite ">
              <a:hlinkClick r:id="rId4" action="ppaction://hlinksldjump"/>
              <a:extLst>
                <a:ext uri="{FF2B5EF4-FFF2-40B4-BE49-F238E27FC236}">
                  <a16:creationId xmlns:a16="http://schemas.microsoft.com/office/drawing/2014/main" xmlns="" id="{5678C52E-EA0E-4B31-8DAB-B55563004B9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14" name="ZoneTexte 13">
              <a:hlinkClick r:id="rId4" action="ppaction://hlinksldjump"/>
              <a:extLst>
                <a:ext uri="{FF2B5EF4-FFF2-40B4-BE49-F238E27FC236}">
                  <a16:creationId xmlns:a16="http://schemas.microsoft.com/office/drawing/2014/main" xmlns="" id="{867DD540-DB2A-441C-8AD5-ADCF1CA8BAAB}"/>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5" name="Graphique 14" descr="Liste">
              <a:hlinkClick r:id="rId7" action="ppaction://hlinksldjump"/>
              <a:extLst>
                <a:ext uri="{FF2B5EF4-FFF2-40B4-BE49-F238E27FC236}">
                  <a16:creationId xmlns:a16="http://schemas.microsoft.com/office/drawing/2014/main" xmlns="" id="{9371E5A9-8C4B-464D-83DA-4412F048B0F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16" name="ZoneTexte 15">
              <a:hlinkClick r:id="rId7" action="ppaction://hlinksldjump"/>
              <a:extLst>
                <a:ext uri="{FF2B5EF4-FFF2-40B4-BE49-F238E27FC236}">
                  <a16:creationId xmlns:a16="http://schemas.microsoft.com/office/drawing/2014/main" xmlns="" id="{B92150B3-35AD-4E93-BD54-829166B54485}"/>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379970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576C812E-58CD-41A8-90BE-3F794E512D3C}"/>
              </a:ext>
            </a:extLst>
          </p:cNvPr>
          <p:cNvSpPr>
            <a:spLocks noGrp="1"/>
          </p:cNvSpPr>
          <p:nvPr>
            <p:ph type="title"/>
          </p:nvPr>
        </p:nvSpPr>
        <p:spPr/>
        <p:txBody>
          <a:bodyPr/>
          <a:lstStyle/>
          <a:p>
            <a:r>
              <a:rPr lang="fr-FR" dirty="0"/>
              <a:t>Cas n°3</a:t>
            </a:r>
          </a:p>
        </p:txBody>
      </p:sp>
      <p:sp>
        <p:nvSpPr>
          <p:cNvPr id="7" name="Espace réservé du contenu 6">
            <a:extLst>
              <a:ext uri="{FF2B5EF4-FFF2-40B4-BE49-F238E27FC236}">
                <a16:creationId xmlns:a16="http://schemas.microsoft.com/office/drawing/2014/main" xmlns="" id="{FA1AEFED-CDB4-4471-96AA-5B3F46294831}"/>
              </a:ext>
            </a:extLst>
          </p:cNvPr>
          <p:cNvSpPr>
            <a:spLocks noGrp="1"/>
          </p:cNvSpPr>
          <p:nvPr>
            <p:ph sz="quarter" idx="14"/>
          </p:nvPr>
        </p:nvSpPr>
        <p:spPr>
          <a:xfrm>
            <a:off x="935421" y="3429000"/>
            <a:ext cx="8627359" cy="825499"/>
          </a:xfrm>
        </p:spPr>
        <p:txBody>
          <a:bodyPr/>
          <a:lstStyle/>
          <a:p>
            <a:pPr marL="0" indent="0">
              <a:buNone/>
            </a:pPr>
            <a:r>
              <a:rPr lang="fr-FR" dirty="0"/>
              <a:t>Pour une patiente de 9 kg, la solution de NAC se prépare en diluant 2 flacons de NAC (60 </a:t>
            </a:r>
            <a:r>
              <a:rPr lang="fr-FR" dirty="0" err="1"/>
              <a:t>mL</a:t>
            </a:r>
            <a:r>
              <a:rPr lang="fr-FR" dirty="0"/>
              <a:t>) dans un sac de 250 </a:t>
            </a:r>
            <a:r>
              <a:rPr lang="fr-FR" dirty="0" err="1"/>
              <a:t>mL</a:t>
            </a:r>
            <a:r>
              <a:rPr lang="fr-FR" dirty="0"/>
              <a:t> de D5E (ou ½ NS ou NS)</a:t>
            </a:r>
          </a:p>
        </p:txBody>
      </p:sp>
      <p:pic>
        <p:nvPicPr>
          <p:cNvPr id="8" name="Image 7">
            <a:extLst>
              <a:ext uri="{FF2B5EF4-FFF2-40B4-BE49-F238E27FC236}">
                <a16:creationId xmlns:a16="http://schemas.microsoft.com/office/drawing/2014/main" xmlns="" id="{C0A18E48-8B25-4259-BCF2-97ABEFE76798}"/>
              </a:ext>
            </a:extLst>
          </p:cNvPr>
          <p:cNvPicPr>
            <a:picLocks noChangeAspect="1"/>
          </p:cNvPicPr>
          <p:nvPr/>
        </p:nvPicPr>
        <p:blipFill>
          <a:blip r:embed="rId2"/>
          <a:stretch>
            <a:fillRect/>
          </a:stretch>
        </p:blipFill>
        <p:spPr>
          <a:xfrm>
            <a:off x="1411722" y="565998"/>
            <a:ext cx="8151058" cy="2267909"/>
          </a:xfrm>
          <a:prstGeom prst="rect">
            <a:avLst/>
          </a:prstGeom>
        </p:spPr>
      </p:pic>
      <p:sp>
        <p:nvSpPr>
          <p:cNvPr id="9" name="Flèche : haut 8">
            <a:extLst>
              <a:ext uri="{FF2B5EF4-FFF2-40B4-BE49-F238E27FC236}">
                <a16:creationId xmlns:a16="http://schemas.microsoft.com/office/drawing/2014/main" xmlns="" id="{F8CE931C-EF9E-4481-9043-5C04AF5ADC87}"/>
              </a:ext>
            </a:extLst>
          </p:cNvPr>
          <p:cNvSpPr/>
          <p:nvPr/>
        </p:nvSpPr>
        <p:spPr>
          <a:xfrm>
            <a:off x="2105518" y="2709949"/>
            <a:ext cx="1047403" cy="5810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Groupe 9">
            <a:extLst>
              <a:ext uri="{FF2B5EF4-FFF2-40B4-BE49-F238E27FC236}">
                <a16:creationId xmlns:a16="http://schemas.microsoft.com/office/drawing/2014/main" xmlns="" id="{8CA975E1-554C-455A-BEE6-BC4B24B544BF}"/>
              </a:ext>
            </a:extLst>
          </p:cNvPr>
          <p:cNvGrpSpPr/>
          <p:nvPr/>
        </p:nvGrpSpPr>
        <p:grpSpPr>
          <a:xfrm>
            <a:off x="10416146" y="5882377"/>
            <a:ext cx="1775854" cy="975623"/>
            <a:chOff x="9973649" y="5488411"/>
            <a:chExt cx="2310957" cy="1269599"/>
          </a:xfrm>
        </p:grpSpPr>
        <p:pic>
          <p:nvPicPr>
            <p:cNvPr id="11" name="Graphique 10" descr="Cercle avec flèche droite ">
              <a:hlinkClick r:id="rId3" action="ppaction://hlinksldjump"/>
              <a:extLst>
                <a:ext uri="{FF2B5EF4-FFF2-40B4-BE49-F238E27FC236}">
                  <a16:creationId xmlns:a16="http://schemas.microsoft.com/office/drawing/2014/main" xmlns="" id="{E3CBD597-7699-45B2-9C92-3758E29BED1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159387" y="5843610"/>
              <a:ext cx="914400" cy="914400"/>
            </a:xfrm>
            <a:prstGeom prst="rect">
              <a:avLst/>
            </a:prstGeom>
          </p:spPr>
        </p:pic>
        <p:sp>
          <p:nvSpPr>
            <p:cNvPr id="12" name="ZoneTexte 11">
              <a:hlinkClick r:id="rId3" action="ppaction://hlinksldjump"/>
              <a:extLst>
                <a:ext uri="{FF2B5EF4-FFF2-40B4-BE49-F238E27FC236}">
                  <a16:creationId xmlns:a16="http://schemas.microsoft.com/office/drawing/2014/main" xmlns="" id="{E8FC939B-6413-4FD0-8023-1D60728F9938}"/>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6" action="ppaction://hlinksldjump"/>
              <a:extLst>
                <a:ext uri="{FF2B5EF4-FFF2-40B4-BE49-F238E27FC236}">
                  <a16:creationId xmlns:a16="http://schemas.microsoft.com/office/drawing/2014/main" xmlns="" id="{D2CE9723-9D19-4404-8BFA-35EB1F537400}"/>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1184468" y="5841397"/>
              <a:ext cx="914400" cy="914400"/>
            </a:xfrm>
            <a:prstGeom prst="rect">
              <a:avLst/>
            </a:prstGeom>
          </p:spPr>
        </p:pic>
        <p:sp>
          <p:nvSpPr>
            <p:cNvPr id="14" name="ZoneTexte 13">
              <a:hlinkClick r:id="rId6" action="ppaction://hlinksldjump"/>
              <a:extLst>
                <a:ext uri="{FF2B5EF4-FFF2-40B4-BE49-F238E27FC236}">
                  <a16:creationId xmlns:a16="http://schemas.microsoft.com/office/drawing/2014/main" xmlns="" id="{84CB66CA-8113-4250-A62C-3C91B476718C}"/>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pic>
        <p:nvPicPr>
          <p:cNvPr id="16" name="Image 15" descr="Une image contenant intérieur&#10;&#10;Description générée automatiquement">
            <a:hlinkClick r:id="rId9" action="ppaction://hlinksldjump"/>
            <a:extLst>
              <a:ext uri="{FF2B5EF4-FFF2-40B4-BE49-F238E27FC236}">
                <a16:creationId xmlns:a16="http://schemas.microsoft.com/office/drawing/2014/main" xmlns="" id="{57907780-1EB2-414E-97E4-E86AA79C610F}"/>
              </a:ext>
            </a:extLst>
          </p:cNvPr>
          <p:cNvPicPr>
            <a:picLocks noChangeAspect="1"/>
          </p:cNvPicPr>
          <p:nvPr/>
        </p:nvPicPr>
        <p:blipFill rotWithShape="1">
          <a:blip r:embed="rId10"/>
          <a:srcRect l="21509" r="11850"/>
          <a:stretch/>
        </p:blipFill>
        <p:spPr>
          <a:xfrm>
            <a:off x="10079421" y="2800573"/>
            <a:ext cx="1681202" cy="1681200"/>
          </a:xfrm>
          <a:prstGeom prst="rect">
            <a:avLst/>
          </a:prstGeom>
        </p:spPr>
      </p:pic>
      <p:sp>
        <p:nvSpPr>
          <p:cNvPr id="18" name="ZoneTexte 17">
            <a:hlinkClick r:id="rId9" action="ppaction://hlinksldjump"/>
            <a:extLst>
              <a:ext uri="{FF2B5EF4-FFF2-40B4-BE49-F238E27FC236}">
                <a16:creationId xmlns:a16="http://schemas.microsoft.com/office/drawing/2014/main" xmlns="" id="{44698E9B-EE6B-4C1F-8241-2EF235E5EA64}"/>
              </a:ext>
            </a:extLst>
          </p:cNvPr>
          <p:cNvSpPr txBox="1"/>
          <p:nvPr/>
        </p:nvSpPr>
        <p:spPr>
          <a:xfrm>
            <a:off x="10079420" y="3694755"/>
            <a:ext cx="1708378" cy="830997"/>
          </a:xfrm>
          <a:prstGeom prst="rect">
            <a:avLst/>
          </a:prstGeom>
          <a:noFill/>
        </p:spPr>
        <p:txBody>
          <a:bodyPr wrap="square" rtlCol="0">
            <a:spAutoFit/>
          </a:bodyPr>
          <a:lstStyle/>
          <a:p>
            <a:pPr algn="ctr"/>
            <a:r>
              <a:rPr lang="fr-FR" sz="2400" dirty="0">
                <a:solidFill>
                  <a:schemeClr val="bg1"/>
                </a:solidFill>
              </a:rPr>
              <a:t>Passer au cas n°4</a:t>
            </a:r>
          </a:p>
        </p:txBody>
      </p:sp>
    </p:spTree>
    <p:extLst>
      <p:ext uri="{BB962C8B-B14F-4D97-AF65-F5344CB8AC3E}">
        <p14:creationId xmlns:p14="http://schemas.microsoft.com/office/powerpoint/2010/main" val="12126322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19E2BF73-6D59-4C5D-B413-B0A9867D0DDB}"/>
              </a:ext>
            </a:extLst>
          </p:cNvPr>
          <p:cNvSpPr>
            <a:spLocks noGrp="1"/>
          </p:cNvSpPr>
          <p:nvPr>
            <p:ph type="title"/>
          </p:nvPr>
        </p:nvSpPr>
        <p:spPr/>
        <p:txBody>
          <a:bodyPr/>
          <a:lstStyle/>
          <a:p>
            <a:r>
              <a:rPr lang="fr-FR" dirty="0"/>
              <a:t>Cas n°4</a:t>
            </a:r>
          </a:p>
        </p:txBody>
      </p:sp>
      <p:sp>
        <p:nvSpPr>
          <p:cNvPr id="7" name="Espace réservé du contenu 6">
            <a:extLst>
              <a:ext uri="{FF2B5EF4-FFF2-40B4-BE49-F238E27FC236}">
                <a16:creationId xmlns:a16="http://schemas.microsoft.com/office/drawing/2014/main" xmlns="" id="{4126DD52-CE79-45C1-B200-24B3590B2DF0}"/>
              </a:ext>
            </a:extLst>
          </p:cNvPr>
          <p:cNvSpPr>
            <a:spLocks noGrp="1"/>
          </p:cNvSpPr>
          <p:nvPr>
            <p:ph sz="quarter" idx="14"/>
          </p:nvPr>
        </p:nvSpPr>
        <p:spPr>
          <a:xfrm>
            <a:off x="2842953" y="386862"/>
            <a:ext cx="7451986" cy="3867638"/>
          </a:xfrm>
        </p:spPr>
        <p:txBody>
          <a:bodyPr/>
          <a:lstStyle/>
          <a:p>
            <a:pPr marL="0" indent="0">
              <a:buNone/>
            </a:pPr>
            <a:r>
              <a:rPr lang="fr-FR" dirty="0"/>
              <a:t>Une femme de 68 ans est amenée inconsciente aux urgences après une ingestion volontaire de 20g d’acétaminophène.</a:t>
            </a:r>
          </a:p>
          <a:p>
            <a:pPr marL="0" indent="0">
              <a:buNone/>
            </a:pPr>
            <a:r>
              <a:rPr lang="fr-FR" dirty="0"/>
              <a:t>Elle présente un ictère et des défaillances multiples : hémodynamique, neurologique, rénale.</a:t>
            </a:r>
          </a:p>
          <a:p>
            <a:pPr marL="0" indent="0">
              <a:buNone/>
            </a:pPr>
            <a:r>
              <a:rPr lang="fr-FR" dirty="0"/>
              <a:t>L’administration de NAC est indiquée. Quel soluté utilisez-vous pour préparer le médicament ?</a:t>
            </a:r>
          </a:p>
        </p:txBody>
      </p:sp>
      <p:pic>
        <p:nvPicPr>
          <p:cNvPr id="8" name="Image 7" descr="Une image contenant intérieur&#10;&#10;Description générée automatiquement">
            <a:extLst>
              <a:ext uri="{FF2B5EF4-FFF2-40B4-BE49-F238E27FC236}">
                <a16:creationId xmlns:a16="http://schemas.microsoft.com/office/drawing/2014/main" xmlns="" id="{A122044E-8902-44A3-B59F-BBF33AA9DFEC}"/>
              </a:ext>
            </a:extLst>
          </p:cNvPr>
          <p:cNvPicPr>
            <a:picLocks noChangeAspect="1"/>
          </p:cNvPicPr>
          <p:nvPr/>
        </p:nvPicPr>
        <p:blipFill rotWithShape="1">
          <a:blip r:embed="rId2"/>
          <a:srcRect l="21509" r="11850"/>
          <a:stretch/>
        </p:blipFill>
        <p:spPr>
          <a:xfrm>
            <a:off x="263632" y="255088"/>
            <a:ext cx="2403493" cy="2403490"/>
          </a:xfrm>
          <a:prstGeom prst="rect">
            <a:avLst/>
          </a:prstGeom>
        </p:spPr>
      </p:pic>
      <p:sp>
        <p:nvSpPr>
          <p:cNvPr id="9" name="Organigramme : Terminateur 8">
            <a:hlinkClick r:id="rId3" action="ppaction://hlinksldjump"/>
            <a:extLst>
              <a:ext uri="{FF2B5EF4-FFF2-40B4-BE49-F238E27FC236}">
                <a16:creationId xmlns:a16="http://schemas.microsoft.com/office/drawing/2014/main" xmlns="" id="{419C913C-10C9-42A7-8AAF-C42DEED371B3}"/>
              </a:ext>
            </a:extLst>
          </p:cNvPr>
          <p:cNvSpPr/>
          <p:nvPr/>
        </p:nvSpPr>
        <p:spPr>
          <a:xfrm>
            <a:off x="2772015" y="3570210"/>
            <a:ext cx="1236330"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D5E</a:t>
            </a:r>
          </a:p>
        </p:txBody>
      </p:sp>
      <p:sp>
        <p:nvSpPr>
          <p:cNvPr id="10" name="Organigramme : Terminateur 9">
            <a:hlinkClick r:id="rId3" action="ppaction://hlinksldjump"/>
            <a:extLst>
              <a:ext uri="{FF2B5EF4-FFF2-40B4-BE49-F238E27FC236}">
                <a16:creationId xmlns:a16="http://schemas.microsoft.com/office/drawing/2014/main" xmlns="" id="{FFE40A3A-C7A5-4DF5-832F-E04E2CB4D5DF}"/>
              </a:ext>
            </a:extLst>
          </p:cNvPr>
          <p:cNvSpPr/>
          <p:nvPr/>
        </p:nvSpPr>
        <p:spPr>
          <a:xfrm>
            <a:off x="4926156" y="3570210"/>
            <a:ext cx="1236330"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½ NS</a:t>
            </a:r>
          </a:p>
        </p:txBody>
      </p:sp>
      <p:sp>
        <p:nvSpPr>
          <p:cNvPr id="11" name="Organigramme : Terminateur 10">
            <a:hlinkClick r:id="rId3" action="ppaction://hlinksldjump"/>
            <a:extLst>
              <a:ext uri="{FF2B5EF4-FFF2-40B4-BE49-F238E27FC236}">
                <a16:creationId xmlns:a16="http://schemas.microsoft.com/office/drawing/2014/main" xmlns="" id="{9EAF80F7-3AD4-4CBF-8091-FFEF48E3F9B0}"/>
              </a:ext>
            </a:extLst>
          </p:cNvPr>
          <p:cNvSpPr/>
          <p:nvPr/>
        </p:nvSpPr>
        <p:spPr>
          <a:xfrm>
            <a:off x="7080297" y="3573258"/>
            <a:ext cx="1236330"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NS</a:t>
            </a:r>
          </a:p>
        </p:txBody>
      </p:sp>
      <p:sp>
        <p:nvSpPr>
          <p:cNvPr id="12" name="Organigramme : Terminateur 11">
            <a:hlinkClick r:id="rId3" action="ppaction://hlinksldjump"/>
            <a:extLst>
              <a:ext uri="{FF2B5EF4-FFF2-40B4-BE49-F238E27FC236}">
                <a16:creationId xmlns:a16="http://schemas.microsoft.com/office/drawing/2014/main" xmlns="" id="{89B6738F-643D-478F-A709-1BE270EBEC37}"/>
              </a:ext>
            </a:extLst>
          </p:cNvPr>
          <p:cNvSpPr/>
          <p:nvPr/>
        </p:nvSpPr>
        <p:spPr>
          <a:xfrm>
            <a:off x="9234438" y="3570210"/>
            <a:ext cx="1236330"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ESI</a:t>
            </a:r>
          </a:p>
        </p:txBody>
      </p:sp>
      <p:grpSp>
        <p:nvGrpSpPr>
          <p:cNvPr id="13" name="Groupe 12">
            <a:extLst>
              <a:ext uri="{FF2B5EF4-FFF2-40B4-BE49-F238E27FC236}">
                <a16:creationId xmlns:a16="http://schemas.microsoft.com/office/drawing/2014/main" xmlns="" id="{6DE2A801-E4F8-47C5-8130-21C9730DC1C8}"/>
              </a:ext>
            </a:extLst>
          </p:cNvPr>
          <p:cNvGrpSpPr/>
          <p:nvPr/>
        </p:nvGrpSpPr>
        <p:grpSpPr>
          <a:xfrm>
            <a:off x="10416146" y="5882377"/>
            <a:ext cx="1775854" cy="975623"/>
            <a:chOff x="9973649" y="5488411"/>
            <a:chExt cx="2310957" cy="1269599"/>
          </a:xfrm>
        </p:grpSpPr>
        <p:pic>
          <p:nvPicPr>
            <p:cNvPr id="14" name="Graphique 13" descr="Cercle avec flèche droite ">
              <a:hlinkClick r:id="rId4" action="ppaction://hlinksldjump"/>
              <a:extLst>
                <a:ext uri="{FF2B5EF4-FFF2-40B4-BE49-F238E27FC236}">
                  <a16:creationId xmlns:a16="http://schemas.microsoft.com/office/drawing/2014/main" xmlns="" id="{403458FC-9B55-47B5-B908-ECE01D52226B}"/>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0159387" y="5843610"/>
              <a:ext cx="914400" cy="914400"/>
            </a:xfrm>
            <a:prstGeom prst="rect">
              <a:avLst/>
            </a:prstGeom>
          </p:spPr>
        </p:pic>
        <p:sp>
          <p:nvSpPr>
            <p:cNvPr id="15" name="ZoneTexte 14">
              <a:hlinkClick r:id="rId4" action="ppaction://hlinksldjump"/>
              <a:extLst>
                <a:ext uri="{FF2B5EF4-FFF2-40B4-BE49-F238E27FC236}">
                  <a16:creationId xmlns:a16="http://schemas.microsoft.com/office/drawing/2014/main" xmlns="" id="{81EC0572-9B3E-4D19-9831-08ECE624F4CA}"/>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6" name="Graphique 15" descr="Liste">
              <a:hlinkClick r:id="rId7" action="ppaction://hlinksldjump"/>
              <a:extLst>
                <a:ext uri="{FF2B5EF4-FFF2-40B4-BE49-F238E27FC236}">
                  <a16:creationId xmlns:a16="http://schemas.microsoft.com/office/drawing/2014/main" xmlns="" id="{2B21E624-0D8D-418A-82F9-321FCDE357EF}"/>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1184468" y="5841397"/>
              <a:ext cx="914400" cy="914400"/>
            </a:xfrm>
            <a:prstGeom prst="rect">
              <a:avLst/>
            </a:prstGeom>
          </p:spPr>
        </p:pic>
        <p:sp>
          <p:nvSpPr>
            <p:cNvPr id="17" name="ZoneTexte 16">
              <a:hlinkClick r:id="rId7" action="ppaction://hlinksldjump"/>
              <a:extLst>
                <a:ext uri="{FF2B5EF4-FFF2-40B4-BE49-F238E27FC236}">
                  <a16:creationId xmlns:a16="http://schemas.microsoft.com/office/drawing/2014/main" xmlns="" id="{278DE6F0-F222-4DF5-9B87-C559A48AEB8E}"/>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6857698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xmlns="" id="{F2516DD7-F8A4-4348-83B8-759334488937}"/>
              </a:ext>
            </a:extLst>
          </p:cNvPr>
          <p:cNvSpPr>
            <a:spLocks noGrp="1"/>
          </p:cNvSpPr>
          <p:nvPr>
            <p:ph type="title"/>
          </p:nvPr>
        </p:nvSpPr>
        <p:spPr/>
        <p:txBody>
          <a:bodyPr/>
          <a:lstStyle/>
          <a:p>
            <a:r>
              <a:rPr lang="fr-FR" dirty="0"/>
              <a:t>Cas n°4</a:t>
            </a:r>
          </a:p>
        </p:txBody>
      </p:sp>
      <p:sp>
        <p:nvSpPr>
          <p:cNvPr id="7" name="Espace réservé du contenu 6">
            <a:extLst>
              <a:ext uri="{FF2B5EF4-FFF2-40B4-BE49-F238E27FC236}">
                <a16:creationId xmlns:a16="http://schemas.microsoft.com/office/drawing/2014/main" xmlns="" id="{3A878D0D-9A55-44D8-88E1-C7D4A7E430A0}"/>
              </a:ext>
            </a:extLst>
          </p:cNvPr>
          <p:cNvSpPr>
            <a:spLocks noGrp="1"/>
          </p:cNvSpPr>
          <p:nvPr>
            <p:ph sz="quarter" idx="14"/>
          </p:nvPr>
        </p:nvSpPr>
        <p:spPr/>
        <p:txBody>
          <a:bodyPr/>
          <a:lstStyle/>
          <a:p>
            <a:pPr marL="0" indent="0">
              <a:buNone/>
            </a:pPr>
            <a:r>
              <a:rPr lang="fr-FR" dirty="0"/>
              <a:t>Les solutés utilisables pour la préparation de la solution de NAC sont le D5E, le ½ NS et le NS. </a:t>
            </a:r>
          </a:p>
          <a:p>
            <a:pPr marL="0" indent="0">
              <a:buNone/>
            </a:pPr>
            <a:r>
              <a:rPr lang="fr-FR" dirty="0"/>
              <a:t>En général, le soluté à privilégier est le D5E. Dans ce cas particulier, en raison du risque d’œdème cérébral, le NS est plus approprié. Par ailleurs, afin de limiter le volume administré, la concentration de la solution de NAC sera de 50 mg/</a:t>
            </a:r>
            <a:r>
              <a:rPr lang="fr-FR" dirty="0" err="1"/>
              <a:t>mL</a:t>
            </a:r>
            <a:r>
              <a:rPr lang="fr-FR" dirty="0"/>
              <a:t>.</a:t>
            </a:r>
          </a:p>
        </p:txBody>
      </p:sp>
      <p:grpSp>
        <p:nvGrpSpPr>
          <p:cNvPr id="8" name="Groupe 7">
            <a:extLst>
              <a:ext uri="{FF2B5EF4-FFF2-40B4-BE49-F238E27FC236}">
                <a16:creationId xmlns:a16="http://schemas.microsoft.com/office/drawing/2014/main" xmlns="" id="{B1646D52-BDEF-4549-AE3D-B60CF0F2D100}"/>
              </a:ext>
            </a:extLst>
          </p:cNvPr>
          <p:cNvGrpSpPr/>
          <p:nvPr/>
        </p:nvGrpSpPr>
        <p:grpSpPr>
          <a:xfrm>
            <a:off x="10416146" y="5882377"/>
            <a:ext cx="1775854" cy="975623"/>
            <a:chOff x="9973649" y="5488411"/>
            <a:chExt cx="2310957" cy="1269599"/>
          </a:xfrm>
        </p:grpSpPr>
        <p:pic>
          <p:nvPicPr>
            <p:cNvPr id="9" name="Graphique 8" descr="Cercle avec flèche droite ">
              <a:hlinkClick r:id="rId2" action="ppaction://hlinksldjump"/>
              <a:extLst>
                <a:ext uri="{FF2B5EF4-FFF2-40B4-BE49-F238E27FC236}">
                  <a16:creationId xmlns:a16="http://schemas.microsoft.com/office/drawing/2014/main" xmlns="" id="{5F8858AA-4A0B-4E64-BEF3-132ABB633E8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0" name="ZoneTexte 9">
              <a:hlinkClick r:id="rId2" action="ppaction://hlinksldjump"/>
              <a:extLst>
                <a:ext uri="{FF2B5EF4-FFF2-40B4-BE49-F238E27FC236}">
                  <a16:creationId xmlns:a16="http://schemas.microsoft.com/office/drawing/2014/main" xmlns="" id="{C41C5607-B120-45B8-A6BD-A091B13B15D4}"/>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1" name="Graphique 10" descr="Liste">
              <a:hlinkClick r:id="rId5" action="ppaction://hlinksldjump"/>
              <a:extLst>
                <a:ext uri="{FF2B5EF4-FFF2-40B4-BE49-F238E27FC236}">
                  <a16:creationId xmlns:a16="http://schemas.microsoft.com/office/drawing/2014/main" xmlns="" id="{798A79AB-DE2A-4D6F-9001-FA531964594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2" name="ZoneTexte 11">
              <a:hlinkClick r:id="rId5" action="ppaction://hlinksldjump"/>
              <a:extLst>
                <a:ext uri="{FF2B5EF4-FFF2-40B4-BE49-F238E27FC236}">
                  <a16:creationId xmlns:a16="http://schemas.microsoft.com/office/drawing/2014/main" xmlns="" id="{3488B7EB-8C88-4F7B-A976-3CC32D59B8B3}"/>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41065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42C4B6-A44A-491A-9345-D554EBE1BC91}"/>
              </a:ext>
            </a:extLst>
          </p:cNvPr>
          <p:cNvSpPr>
            <a:spLocks noGrp="1"/>
          </p:cNvSpPr>
          <p:nvPr>
            <p:ph type="title"/>
          </p:nvPr>
        </p:nvSpPr>
        <p:spPr/>
        <p:txBody>
          <a:bodyPr rtlCol="0"/>
          <a:lstStyle/>
          <a:p>
            <a:pPr rtl="0"/>
            <a:r>
              <a:rPr lang="fr-FR" dirty="0"/>
              <a:t>Pourquoi changer de protocole ?</a:t>
            </a:r>
          </a:p>
        </p:txBody>
      </p:sp>
      <p:sp>
        <p:nvSpPr>
          <p:cNvPr id="82" name="ZoneTexte 81">
            <a:extLst>
              <a:ext uri="{FF2B5EF4-FFF2-40B4-BE49-F238E27FC236}">
                <a16:creationId xmlns:a16="http://schemas.microsoft.com/office/drawing/2014/main" xmlns="" id="{6A194A7F-5089-4F7B-9445-01C894D51992}"/>
              </a:ext>
            </a:extLst>
          </p:cNvPr>
          <p:cNvSpPr txBox="1"/>
          <p:nvPr/>
        </p:nvSpPr>
        <p:spPr>
          <a:xfrm>
            <a:off x="3421282" y="3820548"/>
            <a:ext cx="7520649" cy="2585323"/>
          </a:xfrm>
          <a:prstGeom prst="rect">
            <a:avLst/>
          </a:prstGeom>
          <a:noFill/>
        </p:spPr>
        <p:txBody>
          <a:bodyPr wrap="square" rtlCol="0">
            <a:spAutoFit/>
          </a:bodyPr>
          <a:lstStyle/>
          <a:p>
            <a:r>
              <a:rPr lang="fr-FR" dirty="0"/>
              <a:t>Un protocole efficace mais …</a:t>
            </a:r>
          </a:p>
          <a:p>
            <a:pPr marL="285750" indent="-285750">
              <a:buFont typeface="Arial" panose="020B0604020202020204" pitchFamily="34" charset="0"/>
              <a:buChar char="•"/>
            </a:pPr>
            <a:r>
              <a:rPr lang="fr-FR" dirty="0"/>
              <a:t>3 étapes, 3 poches = 3 interventions des infirmières pour préparer et administrer le médicament</a:t>
            </a:r>
          </a:p>
          <a:p>
            <a:pPr marL="742950" lvl="1" indent="-285750">
              <a:buFont typeface="Arial" panose="020B0604020202020204" pitchFamily="34" charset="0"/>
              <a:buChar char="•"/>
            </a:pPr>
            <a:r>
              <a:rPr lang="fr-FR" dirty="0"/>
              <a:t>Risque d’erreurs et d’interruptions de traitement</a:t>
            </a:r>
          </a:p>
          <a:p>
            <a:pPr marL="742950" lvl="1" indent="-285750">
              <a:buFont typeface="Arial" panose="020B0604020202020204" pitchFamily="34" charset="0"/>
              <a:buChar char="•"/>
            </a:pPr>
            <a:r>
              <a:rPr lang="fr-FR" dirty="0"/>
              <a:t>Surcharge de travail</a:t>
            </a:r>
          </a:p>
          <a:p>
            <a:pPr marL="285750" indent="-285750">
              <a:buFont typeface="Arial" panose="020B0604020202020204" pitchFamily="34" charset="0"/>
              <a:buChar char="•"/>
            </a:pPr>
            <a:r>
              <a:rPr lang="fr-FR" dirty="0"/>
              <a:t>Doit être adapté chez les patients dialysés ou dans le cas des ingestions massives</a:t>
            </a:r>
          </a:p>
          <a:p>
            <a:pPr marL="742950" lvl="1" indent="-285750">
              <a:buFont typeface="Arial" panose="020B0604020202020204" pitchFamily="34" charset="0"/>
              <a:buChar char="•"/>
            </a:pPr>
            <a:r>
              <a:rPr lang="fr-FR" dirty="0"/>
              <a:t>Risque d’erreurs</a:t>
            </a:r>
          </a:p>
          <a:p>
            <a:pPr marL="742950" lvl="1" indent="-285750">
              <a:buFont typeface="Arial" panose="020B0604020202020204" pitchFamily="34" charset="0"/>
              <a:buChar char="•"/>
            </a:pPr>
            <a:r>
              <a:rPr lang="fr-FR" dirty="0"/>
              <a:t>Risque d’échec thérapeutique</a:t>
            </a:r>
          </a:p>
        </p:txBody>
      </p:sp>
      <p:sp>
        <p:nvSpPr>
          <p:cNvPr id="4" name="Flèche : pentagone 3">
            <a:extLst>
              <a:ext uri="{FF2B5EF4-FFF2-40B4-BE49-F238E27FC236}">
                <a16:creationId xmlns:a16="http://schemas.microsoft.com/office/drawing/2014/main" xmlns="" id="{F5C0E71F-D510-4C35-8367-261E3FC4ADE6}"/>
              </a:ext>
            </a:extLst>
          </p:cNvPr>
          <p:cNvSpPr/>
          <p:nvPr/>
        </p:nvSpPr>
        <p:spPr>
          <a:xfrm>
            <a:off x="510392" y="2277000"/>
            <a:ext cx="858387" cy="1152000"/>
          </a:xfrm>
          <a:prstGeom prst="homePlate">
            <a:avLst>
              <a:gd name="adj" fmla="val 64891"/>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chevron 4">
            <a:extLst>
              <a:ext uri="{FF2B5EF4-FFF2-40B4-BE49-F238E27FC236}">
                <a16:creationId xmlns:a16="http://schemas.microsoft.com/office/drawing/2014/main" xmlns="" id="{E337AB70-2F62-4AC7-ACE9-7FFD28C29DDF}"/>
              </a:ext>
            </a:extLst>
          </p:cNvPr>
          <p:cNvSpPr/>
          <p:nvPr/>
        </p:nvSpPr>
        <p:spPr>
          <a:xfrm>
            <a:off x="945193" y="2277000"/>
            <a:ext cx="2160000" cy="1152000"/>
          </a:xfrm>
          <a:prstGeom prst="chevron">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 chevron 14">
            <a:extLst>
              <a:ext uri="{FF2B5EF4-FFF2-40B4-BE49-F238E27FC236}">
                <a16:creationId xmlns:a16="http://schemas.microsoft.com/office/drawing/2014/main" xmlns="" id="{A564E0BF-51A2-4CDE-B5F8-785636303A4D}"/>
              </a:ext>
            </a:extLst>
          </p:cNvPr>
          <p:cNvSpPr/>
          <p:nvPr/>
        </p:nvSpPr>
        <p:spPr>
          <a:xfrm>
            <a:off x="2681607" y="2277000"/>
            <a:ext cx="9000000" cy="1152000"/>
          </a:xfrm>
          <a:prstGeom prst="chevron">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Éclair 5">
            <a:extLst>
              <a:ext uri="{FF2B5EF4-FFF2-40B4-BE49-F238E27FC236}">
                <a16:creationId xmlns:a16="http://schemas.microsoft.com/office/drawing/2014/main" xmlns="" id="{61B743E1-F749-4127-8334-EBA470D5BE80}"/>
              </a:ext>
            </a:extLst>
          </p:cNvPr>
          <p:cNvSpPr/>
          <p:nvPr/>
        </p:nvSpPr>
        <p:spPr>
          <a:xfrm rot="12868667">
            <a:off x="313473" y="3637652"/>
            <a:ext cx="449831" cy="549922"/>
          </a:xfrm>
          <a:prstGeom prst="lightningBolt">
            <a:avLst/>
          </a:prstGeom>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pic>
        <p:nvPicPr>
          <p:cNvPr id="8" name="Graphique 7" descr="Intraveineuse">
            <a:extLst>
              <a:ext uri="{FF2B5EF4-FFF2-40B4-BE49-F238E27FC236}">
                <a16:creationId xmlns:a16="http://schemas.microsoft.com/office/drawing/2014/main" xmlns="" id="{FC974B7D-4957-4B0E-9FE3-5C4DC7B028B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571674" y="2385571"/>
            <a:ext cx="914400" cy="914400"/>
          </a:xfrm>
          <a:prstGeom prst="rect">
            <a:avLst/>
          </a:prstGeom>
        </p:spPr>
      </p:pic>
      <p:pic>
        <p:nvPicPr>
          <p:cNvPr id="10" name="Image 9">
            <a:extLst>
              <a:ext uri="{FF2B5EF4-FFF2-40B4-BE49-F238E27FC236}">
                <a16:creationId xmlns:a16="http://schemas.microsoft.com/office/drawing/2014/main" xmlns="" id="{3D9AA529-7F07-4090-993F-D93D04782EE1}"/>
              </a:ext>
            </a:extLst>
          </p:cNvPr>
          <p:cNvPicPr>
            <a:picLocks noChangeAspect="1"/>
          </p:cNvPicPr>
          <p:nvPr/>
        </p:nvPicPr>
        <p:blipFill>
          <a:blip r:embed="rId5">
            <a:duotone>
              <a:prstClr val="black"/>
              <a:schemeClr val="accent5">
                <a:tint val="45000"/>
                <a:satMod val="400000"/>
              </a:schemeClr>
            </a:duotone>
          </a:blip>
          <a:stretch>
            <a:fillRect/>
          </a:stretch>
        </p:blipFill>
        <p:spPr>
          <a:xfrm>
            <a:off x="89494" y="4260997"/>
            <a:ext cx="633875" cy="633875"/>
          </a:xfrm>
          <a:prstGeom prst="rect">
            <a:avLst/>
          </a:prstGeom>
        </p:spPr>
      </p:pic>
      <p:pic>
        <p:nvPicPr>
          <p:cNvPr id="19" name="Graphique 18" descr="Intraveineuse">
            <a:extLst>
              <a:ext uri="{FF2B5EF4-FFF2-40B4-BE49-F238E27FC236}">
                <a16:creationId xmlns:a16="http://schemas.microsoft.com/office/drawing/2014/main" xmlns="" id="{3086AC72-93E6-4614-98C9-71A4CA8934A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0879" y="2385571"/>
            <a:ext cx="914400" cy="914400"/>
          </a:xfrm>
          <a:prstGeom prst="rect">
            <a:avLst/>
          </a:prstGeom>
        </p:spPr>
      </p:pic>
      <p:pic>
        <p:nvPicPr>
          <p:cNvPr id="20" name="Graphique 19" descr="Intraveineuse">
            <a:extLst>
              <a:ext uri="{FF2B5EF4-FFF2-40B4-BE49-F238E27FC236}">
                <a16:creationId xmlns:a16="http://schemas.microsoft.com/office/drawing/2014/main" xmlns="" id="{AEF631EF-354B-46BE-A500-CAABA1753B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497761" y="2385571"/>
            <a:ext cx="914400" cy="914400"/>
          </a:xfrm>
          <a:prstGeom prst="rect">
            <a:avLst/>
          </a:prstGeom>
        </p:spPr>
      </p:pic>
      <p:sp>
        <p:nvSpPr>
          <p:cNvPr id="11" name="ZoneTexte 10">
            <a:extLst>
              <a:ext uri="{FF2B5EF4-FFF2-40B4-BE49-F238E27FC236}">
                <a16:creationId xmlns:a16="http://schemas.microsoft.com/office/drawing/2014/main" xmlns="" id="{1E19D830-1E35-4667-A327-F87DCE075584}"/>
              </a:ext>
            </a:extLst>
          </p:cNvPr>
          <p:cNvSpPr txBox="1"/>
          <p:nvPr/>
        </p:nvSpPr>
        <p:spPr>
          <a:xfrm>
            <a:off x="561211" y="2777119"/>
            <a:ext cx="333164" cy="369332"/>
          </a:xfrm>
          <a:prstGeom prst="rect">
            <a:avLst/>
          </a:prstGeom>
          <a:noFill/>
        </p:spPr>
        <p:txBody>
          <a:bodyPr wrap="square" rtlCol="0">
            <a:spAutoFit/>
          </a:bodyPr>
          <a:lstStyle/>
          <a:p>
            <a:pPr algn="ctr"/>
            <a:r>
              <a:rPr lang="fr-FR" dirty="0">
                <a:solidFill>
                  <a:schemeClr val="accent2">
                    <a:lumMod val="20000"/>
                    <a:lumOff val="80000"/>
                  </a:schemeClr>
                </a:solidFill>
              </a:rPr>
              <a:t>1</a:t>
            </a:r>
          </a:p>
        </p:txBody>
      </p:sp>
      <p:sp>
        <p:nvSpPr>
          <p:cNvPr id="23" name="ZoneTexte 22">
            <a:extLst>
              <a:ext uri="{FF2B5EF4-FFF2-40B4-BE49-F238E27FC236}">
                <a16:creationId xmlns:a16="http://schemas.microsoft.com/office/drawing/2014/main" xmlns="" id="{B44A266E-F0B9-4890-9F66-12334A07B0FB}"/>
              </a:ext>
            </a:extLst>
          </p:cNvPr>
          <p:cNvSpPr txBox="1"/>
          <p:nvPr/>
        </p:nvSpPr>
        <p:spPr>
          <a:xfrm>
            <a:off x="1777484" y="2777119"/>
            <a:ext cx="333164" cy="369332"/>
          </a:xfrm>
          <a:prstGeom prst="rect">
            <a:avLst/>
          </a:prstGeom>
          <a:noFill/>
        </p:spPr>
        <p:txBody>
          <a:bodyPr wrap="square" rtlCol="0">
            <a:spAutoFit/>
          </a:bodyPr>
          <a:lstStyle/>
          <a:p>
            <a:pPr algn="ctr"/>
            <a:r>
              <a:rPr lang="fr-FR" dirty="0">
                <a:solidFill>
                  <a:schemeClr val="accent2">
                    <a:lumMod val="40000"/>
                    <a:lumOff val="60000"/>
                  </a:schemeClr>
                </a:solidFill>
              </a:rPr>
              <a:t>2</a:t>
            </a:r>
          </a:p>
        </p:txBody>
      </p:sp>
      <p:sp>
        <p:nvSpPr>
          <p:cNvPr id="24" name="ZoneTexte 23">
            <a:extLst>
              <a:ext uri="{FF2B5EF4-FFF2-40B4-BE49-F238E27FC236}">
                <a16:creationId xmlns:a16="http://schemas.microsoft.com/office/drawing/2014/main" xmlns="" id="{304916ED-8EA6-4891-879F-2DCCC188587D}"/>
              </a:ext>
            </a:extLst>
          </p:cNvPr>
          <p:cNvSpPr txBox="1"/>
          <p:nvPr/>
        </p:nvSpPr>
        <p:spPr>
          <a:xfrm>
            <a:off x="6692717" y="2777119"/>
            <a:ext cx="333164" cy="369332"/>
          </a:xfrm>
          <a:prstGeom prst="rect">
            <a:avLst/>
          </a:prstGeom>
          <a:noFill/>
        </p:spPr>
        <p:txBody>
          <a:bodyPr wrap="square" rtlCol="0">
            <a:spAutoFit/>
          </a:bodyPr>
          <a:lstStyle/>
          <a:p>
            <a:pPr algn="ctr"/>
            <a:r>
              <a:rPr lang="fr-FR" dirty="0">
                <a:solidFill>
                  <a:schemeClr val="accent2">
                    <a:lumMod val="75000"/>
                  </a:schemeClr>
                </a:solidFill>
              </a:rPr>
              <a:t>3</a:t>
            </a:r>
          </a:p>
        </p:txBody>
      </p:sp>
      <p:pic>
        <p:nvPicPr>
          <p:cNvPr id="25" name="Image 24">
            <a:extLst>
              <a:ext uri="{FF2B5EF4-FFF2-40B4-BE49-F238E27FC236}">
                <a16:creationId xmlns:a16="http://schemas.microsoft.com/office/drawing/2014/main" xmlns="" id="{01CE370B-FC4E-43A4-AB2E-929F2814A584}"/>
              </a:ext>
            </a:extLst>
          </p:cNvPr>
          <p:cNvPicPr>
            <a:picLocks noChangeAspect="1"/>
          </p:cNvPicPr>
          <p:nvPr/>
        </p:nvPicPr>
        <p:blipFill>
          <a:blip r:embed="rId5">
            <a:duotone>
              <a:prstClr val="black"/>
              <a:schemeClr val="accent5">
                <a:tint val="45000"/>
                <a:satMod val="400000"/>
              </a:schemeClr>
            </a:duotone>
          </a:blip>
          <a:stretch>
            <a:fillRect/>
          </a:stretch>
        </p:blipFill>
        <p:spPr>
          <a:xfrm>
            <a:off x="669282" y="4260996"/>
            <a:ext cx="633875" cy="633875"/>
          </a:xfrm>
          <a:prstGeom prst="rect">
            <a:avLst/>
          </a:prstGeom>
        </p:spPr>
      </p:pic>
      <p:pic>
        <p:nvPicPr>
          <p:cNvPr id="26" name="Image 25">
            <a:extLst>
              <a:ext uri="{FF2B5EF4-FFF2-40B4-BE49-F238E27FC236}">
                <a16:creationId xmlns:a16="http://schemas.microsoft.com/office/drawing/2014/main" xmlns="" id="{27746328-6D96-480E-8C7F-41D3AD11C2DF}"/>
              </a:ext>
            </a:extLst>
          </p:cNvPr>
          <p:cNvPicPr>
            <a:picLocks noChangeAspect="1"/>
          </p:cNvPicPr>
          <p:nvPr/>
        </p:nvPicPr>
        <p:blipFill>
          <a:blip r:embed="rId5">
            <a:duotone>
              <a:prstClr val="black"/>
              <a:schemeClr val="accent5">
                <a:tint val="45000"/>
                <a:satMod val="400000"/>
              </a:schemeClr>
            </a:duotone>
          </a:blip>
          <a:stretch>
            <a:fillRect/>
          </a:stretch>
        </p:blipFill>
        <p:spPr>
          <a:xfrm>
            <a:off x="2364669" y="4262946"/>
            <a:ext cx="633875" cy="633875"/>
          </a:xfrm>
          <a:prstGeom prst="rect">
            <a:avLst/>
          </a:prstGeom>
        </p:spPr>
      </p:pic>
      <p:pic>
        <p:nvPicPr>
          <p:cNvPr id="33" name="Image 32">
            <a:extLst>
              <a:ext uri="{FF2B5EF4-FFF2-40B4-BE49-F238E27FC236}">
                <a16:creationId xmlns:a16="http://schemas.microsoft.com/office/drawing/2014/main" xmlns="" id="{AB1EB002-6FE8-423E-98B6-2AC59D0D52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487" b="90000" l="10000" r="90000">
                        <a14:foregroundMark x1="39679" y1="9487" x2="39679" y2="9487"/>
                        <a14:foregroundMark x1="34808" y1="63397" x2="34808" y2="63397"/>
                        <a14:foregroundMark x1="37821" y1="74423" x2="37821" y2="74423"/>
                        <a14:foregroundMark x1="36090" y1="9679" x2="36090" y2="9679"/>
                        <a14:foregroundMark x1="46282" y1="9423" x2="46282" y2="9423"/>
                        <a14:backgroundMark x1="52564" y1="39423" x2="52564" y2="39423"/>
                        <a14:backgroundMark x1="57628" y1="86731" x2="57628" y2="86731"/>
                        <a14:backgroundMark x1="49103" y1="85705" x2="49103" y2="85705"/>
                        <a14:backgroundMark x1="55833" y1="84487" x2="55833" y2="84487"/>
                        <a14:backgroundMark x1="55833" y1="85064" x2="55833" y2="85064"/>
                      </a14:backgroundRemoval>
                    </a14:imgEffect>
                  </a14:imgLayer>
                </a14:imgProps>
              </a:ext>
            </a:extLst>
          </a:blip>
          <a:stretch>
            <a:fillRect/>
          </a:stretch>
        </p:blipFill>
        <p:spPr>
          <a:xfrm>
            <a:off x="224263" y="622168"/>
            <a:ext cx="1388227" cy="1388227"/>
          </a:xfrm>
          <a:prstGeom prst="rect">
            <a:avLst/>
          </a:prstGeom>
        </p:spPr>
      </p:pic>
      <p:sp>
        <p:nvSpPr>
          <p:cNvPr id="43" name="Éclair 42">
            <a:extLst>
              <a:ext uri="{FF2B5EF4-FFF2-40B4-BE49-F238E27FC236}">
                <a16:creationId xmlns:a16="http://schemas.microsoft.com/office/drawing/2014/main" xmlns="" id="{038BD871-A40A-4D36-B853-259213D134A3}"/>
              </a:ext>
            </a:extLst>
          </p:cNvPr>
          <p:cNvSpPr/>
          <p:nvPr/>
        </p:nvSpPr>
        <p:spPr>
          <a:xfrm rot="12868667">
            <a:off x="731964" y="3637652"/>
            <a:ext cx="449831" cy="549922"/>
          </a:xfrm>
          <a:prstGeom prst="lightningBolt">
            <a:avLst/>
          </a:prstGeom>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sp>
        <p:nvSpPr>
          <p:cNvPr id="44" name="Éclair 43">
            <a:extLst>
              <a:ext uri="{FF2B5EF4-FFF2-40B4-BE49-F238E27FC236}">
                <a16:creationId xmlns:a16="http://schemas.microsoft.com/office/drawing/2014/main" xmlns="" id="{A6A9E06C-4A16-4BC5-B491-7DA87E44DF67}"/>
              </a:ext>
            </a:extLst>
          </p:cNvPr>
          <p:cNvSpPr/>
          <p:nvPr/>
        </p:nvSpPr>
        <p:spPr>
          <a:xfrm rot="12868667">
            <a:off x="2436947" y="3637652"/>
            <a:ext cx="449831" cy="549922"/>
          </a:xfrm>
          <a:prstGeom prst="lightningBolt">
            <a:avLst/>
          </a:prstGeom>
          <a:solidFill>
            <a:schemeClr val="accent5">
              <a:lumMod val="5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fr-FR"/>
          </a:p>
        </p:txBody>
      </p:sp>
      <p:grpSp>
        <p:nvGrpSpPr>
          <p:cNvPr id="60" name="Groupe 59">
            <a:extLst>
              <a:ext uri="{FF2B5EF4-FFF2-40B4-BE49-F238E27FC236}">
                <a16:creationId xmlns:a16="http://schemas.microsoft.com/office/drawing/2014/main" xmlns="" id="{0C9920DA-C4C2-4E9E-8B9B-7987355DC6DE}"/>
              </a:ext>
            </a:extLst>
          </p:cNvPr>
          <p:cNvGrpSpPr/>
          <p:nvPr/>
        </p:nvGrpSpPr>
        <p:grpSpPr>
          <a:xfrm>
            <a:off x="10510796" y="5783510"/>
            <a:ext cx="1773810" cy="974500"/>
            <a:chOff x="9973649" y="5488411"/>
            <a:chExt cx="2310957" cy="1269599"/>
          </a:xfrm>
        </p:grpSpPr>
        <p:pic>
          <p:nvPicPr>
            <p:cNvPr id="61" name="Graphique 60" descr="Cercle avec flèche droite ">
              <a:hlinkClick r:id="rId8" action="ppaction://hlinksldjump"/>
              <a:extLst>
                <a:ext uri="{FF2B5EF4-FFF2-40B4-BE49-F238E27FC236}">
                  <a16:creationId xmlns:a16="http://schemas.microsoft.com/office/drawing/2014/main" xmlns="" id="{3C57C0D1-E88B-460E-89A4-802C81FFEAF2}"/>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159387" y="5843610"/>
              <a:ext cx="914400" cy="914400"/>
            </a:xfrm>
            <a:prstGeom prst="rect">
              <a:avLst/>
            </a:prstGeom>
          </p:spPr>
        </p:pic>
        <p:sp>
          <p:nvSpPr>
            <p:cNvPr id="62" name="ZoneTexte 61">
              <a:hlinkClick r:id="rId8" action="ppaction://hlinksldjump"/>
              <a:extLst>
                <a:ext uri="{FF2B5EF4-FFF2-40B4-BE49-F238E27FC236}">
                  <a16:creationId xmlns:a16="http://schemas.microsoft.com/office/drawing/2014/main" xmlns="" id="{3D8BBF89-A3EB-4598-ADB2-04F285BD97E3}"/>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63" name="Graphique 62" descr="Liste">
              <a:hlinkClick r:id="rId8" action="ppaction://hlinksldjump"/>
              <a:extLst>
                <a:ext uri="{FF2B5EF4-FFF2-40B4-BE49-F238E27FC236}">
                  <a16:creationId xmlns:a16="http://schemas.microsoft.com/office/drawing/2014/main" xmlns="" id="{6D03DF73-32C4-4453-8810-DEC9245DA0F5}"/>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1184468" y="5841397"/>
              <a:ext cx="914400" cy="914400"/>
            </a:xfrm>
            <a:prstGeom prst="rect">
              <a:avLst/>
            </a:prstGeom>
          </p:spPr>
        </p:pic>
        <p:sp>
          <p:nvSpPr>
            <p:cNvPr id="64" name="ZoneTexte 63">
              <a:hlinkClick r:id="rId8" action="ppaction://hlinksldjump"/>
              <a:extLst>
                <a:ext uri="{FF2B5EF4-FFF2-40B4-BE49-F238E27FC236}">
                  <a16:creationId xmlns:a16="http://schemas.microsoft.com/office/drawing/2014/main" xmlns="" id="{7718F23E-FF33-4A21-98C6-A8EB392BA89F}"/>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4089456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Espace réservé du contenu 29">
            <a:extLst>
              <a:ext uri="{FF2B5EF4-FFF2-40B4-BE49-F238E27FC236}">
                <a16:creationId xmlns:a16="http://schemas.microsoft.com/office/drawing/2014/main" xmlns="" id="{09470406-7316-42CD-BA7A-382CCA27304E}"/>
              </a:ext>
            </a:extLst>
          </p:cNvPr>
          <p:cNvSpPr>
            <a:spLocks noGrp="1"/>
          </p:cNvSpPr>
          <p:nvPr>
            <p:ph sz="half" idx="10"/>
          </p:nvPr>
        </p:nvSpPr>
        <p:spPr>
          <a:xfrm>
            <a:off x="3914074" y="2127197"/>
            <a:ext cx="7425271" cy="4023360"/>
          </a:xfrm>
        </p:spPr>
        <p:txBody>
          <a:bodyPr>
            <a:normAutofit/>
          </a:bodyPr>
          <a:lstStyle/>
          <a:p>
            <a:pPr marL="0" indent="0">
              <a:buNone/>
            </a:pPr>
            <a:r>
              <a:rPr lang="fr-FR" sz="2200" dirty="0">
                <a:sym typeface="Wingdings" panose="05000000000000000000" pitchFamily="2" charset="2"/>
              </a:rPr>
              <a:t>Efficacité et tolérance au moins égales à celles du </a:t>
            </a:r>
            <a:r>
              <a:rPr lang="fr-FR" sz="2200" dirty="0"/>
              <a:t>protocole traditionnel, avec un niveau de preuve suffisant.</a:t>
            </a:r>
            <a:r>
              <a:rPr lang="fr-FR" sz="2200" dirty="0">
                <a:sym typeface="Wingdings" panose="05000000000000000000" pitchFamily="2" charset="2"/>
              </a:rPr>
              <a:t> </a:t>
            </a:r>
          </a:p>
          <a:p>
            <a:pPr marL="0" indent="0">
              <a:buNone/>
            </a:pPr>
            <a:r>
              <a:rPr lang="fr-FR" sz="2200" dirty="0">
                <a:sym typeface="Wingdings" panose="05000000000000000000" pitchFamily="2" charset="2"/>
              </a:rPr>
              <a:t></a:t>
            </a:r>
            <a:r>
              <a:rPr lang="fr-FR" sz="2200" dirty="0"/>
              <a:t>Présence d’un ou plusieurs avantages parmi : moins d’étapes, préparation plus simple, réduction du risque d’erreur ou d’interruption de traitement, indications plus nombreuses, traitement plus court, protocole plus économique…</a:t>
            </a:r>
          </a:p>
        </p:txBody>
      </p:sp>
      <p:sp>
        <p:nvSpPr>
          <p:cNvPr id="16" name="Espace réservé du contenu 15">
            <a:extLst>
              <a:ext uri="{FF2B5EF4-FFF2-40B4-BE49-F238E27FC236}">
                <a16:creationId xmlns:a16="http://schemas.microsoft.com/office/drawing/2014/main" xmlns="" id="{32B293A8-0B7C-4407-B08E-02693370F8AB}"/>
              </a:ext>
            </a:extLst>
          </p:cNvPr>
          <p:cNvSpPr>
            <a:spLocks noGrp="1"/>
          </p:cNvSpPr>
          <p:nvPr>
            <p:ph type="body" sz="half" idx="2"/>
          </p:nvPr>
        </p:nvSpPr>
        <p:spPr/>
        <p:txBody>
          <a:bodyPr>
            <a:normAutofit/>
          </a:bodyPr>
          <a:lstStyle/>
          <a:p>
            <a:pPr marL="0" indent="0">
              <a:buNone/>
            </a:pPr>
            <a:r>
              <a:rPr lang="fr-FR" sz="2600" dirty="0"/>
              <a:t>Parmi les protocoles décrits dans la littérature, le choix a été orienté par les critères suivants :</a:t>
            </a:r>
            <a:endParaRPr lang="fr-FR" sz="2600" dirty="0">
              <a:sym typeface="Wingdings" panose="05000000000000000000" pitchFamily="2" charset="2"/>
            </a:endParaRPr>
          </a:p>
          <a:p>
            <a:pPr marL="0" indent="0">
              <a:buNone/>
            </a:pPr>
            <a:endParaRPr lang="fr-FR" dirty="0"/>
          </a:p>
        </p:txBody>
      </p:sp>
      <p:sp>
        <p:nvSpPr>
          <p:cNvPr id="2" name="Titre 1">
            <a:extLst>
              <a:ext uri="{FF2B5EF4-FFF2-40B4-BE49-F238E27FC236}">
                <a16:creationId xmlns:a16="http://schemas.microsoft.com/office/drawing/2014/main" xmlns="" id="{9442C4B6-A44A-491A-9345-D554EBE1BC91}"/>
              </a:ext>
            </a:extLst>
          </p:cNvPr>
          <p:cNvSpPr>
            <a:spLocks noGrp="1"/>
          </p:cNvSpPr>
          <p:nvPr>
            <p:ph type="title"/>
          </p:nvPr>
        </p:nvSpPr>
        <p:spPr/>
        <p:txBody>
          <a:bodyPr rtlCol="0"/>
          <a:lstStyle/>
          <a:p>
            <a:pPr rtl="0"/>
            <a:r>
              <a:rPr lang="fr-FR" dirty="0">
                <a:solidFill>
                  <a:schemeClr val="tx2"/>
                </a:solidFill>
              </a:rPr>
              <a:t>Quel protocole utiliser ?</a:t>
            </a:r>
          </a:p>
        </p:txBody>
      </p:sp>
      <p:pic>
        <p:nvPicPr>
          <p:cNvPr id="22" name="Image 21">
            <a:hlinkClick r:id="rId3" action="ppaction://hlinksldjump"/>
            <a:extLst>
              <a:ext uri="{FF2B5EF4-FFF2-40B4-BE49-F238E27FC236}">
                <a16:creationId xmlns:a16="http://schemas.microsoft.com/office/drawing/2014/main" xmlns="" id="{1A8A68DC-A216-43F0-B59C-2F0144B8445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583" b="94375" l="10000" r="90000">
                        <a14:foregroundMark x1="51771" y1="6198" x2="51771" y2="6198"/>
                        <a14:foregroundMark x1="42865" y1="92396" x2="42865" y2="92396"/>
                        <a14:foregroundMark x1="42448" y1="94375" x2="42448" y2="94375"/>
                        <a14:foregroundMark x1="46094" y1="4583" x2="46094" y2="4583"/>
                        <a14:foregroundMark x1="57708" y1="9427" x2="57708" y2="9427"/>
                        <a14:foregroundMark x1="56458" y1="7135" x2="56458" y2="7135"/>
                        <a14:backgroundMark x1="48646" y1="80781" x2="48646" y2="80781"/>
                        <a14:backgroundMark x1="51302" y1="93333" x2="51302" y2="93333"/>
                        <a14:backgroundMark x1="49115" y1="84167" x2="49115" y2="84167"/>
                        <a14:backgroundMark x1="47708" y1="95313" x2="47708" y2="95313"/>
                      </a14:backgroundRemoval>
                    </a14:imgEffect>
                  </a14:imgLayer>
                </a14:imgProps>
              </a:ext>
            </a:extLst>
          </a:blip>
          <a:srcRect/>
          <a:stretch/>
        </p:blipFill>
        <p:spPr>
          <a:xfrm>
            <a:off x="137390" y="643417"/>
            <a:ext cx="1310408" cy="1310408"/>
          </a:xfrm>
          <a:prstGeom prst="rect">
            <a:avLst/>
          </a:prstGeom>
        </p:spPr>
      </p:pic>
      <p:sp>
        <p:nvSpPr>
          <p:cNvPr id="20" name="Organigramme : Terminateur 19">
            <a:hlinkClick r:id="rId6" action="ppaction://hlinksldjump"/>
            <a:extLst>
              <a:ext uri="{FF2B5EF4-FFF2-40B4-BE49-F238E27FC236}">
                <a16:creationId xmlns:a16="http://schemas.microsoft.com/office/drawing/2014/main" xmlns="" id="{5AD34E33-CC62-4956-AFD9-343ECBB84AF9}"/>
              </a:ext>
            </a:extLst>
          </p:cNvPr>
          <p:cNvSpPr/>
          <p:nvPr/>
        </p:nvSpPr>
        <p:spPr>
          <a:xfrm>
            <a:off x="8337143" y="5993779"/>
            <a:ext cx="2269159"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Voir les autres protocoles décrits</a:t>
            </a:r>
          </a:p>
        </p:txBody>
      </p:sp>
      <p:sp>
        <p:nvSpPr>
          <p:cNvPr id="25" name="Organigramme : Terminateur 24">
            <a:hlinkClick r:id="rId7" action="ppaction://hlinksldjump"/>
            <a:extLst>
              <a:ext uri="{FF2B5EF4-FFF2-40B4-BE49-F238E27FC236}">
                <a16:creationId xmlns:a16="http://schemas.microsoft.com/office/drawing/2014/main" xmlns="" id="{BE93145F-1BAC-43BE-9DFA-3A6B2B750422}"/>
              </a:ext>
            </a:extLst>
          </p:cNvPr>
          <p:cNvSpPr/>
          <p:nvPr/>
        </p:nvSpPr>
        <p:spPr>
          <a:xfrm>
            <a:off x="5330236" y="5993779"/>
            <a:ext cx="2269159" cy="684290"/>
          </a:xfrm>
          <a:prstGeom prst="flowChartTerminator">
            <a:avLst/>
          </a:prstGeom>
          <a:solidFill>
            <a:schemeClr val="accent2"/>
          </a:solidFill>
          <a:ln>
            <a:noFill/>
          </a:ln>
          <a:effectLst/>
          <a:scene3d>
            <a:camera prst="orthographicFront">
              <a:rot lat="0" lon="0" rev="0"/>
            </a:camera>
            <a:lightRig rig="threePt" dir="tl"/>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t>Voir le protocole sélectionné</a:t>
            </a:r>
          </a:p>
        </p:txBody>
      </p:sp>
      <p:sp>
        <p:nvSpPr>
          <p:cNvPr id="23" name="Rectangle 22">
            <a:hlinkClick r:id="rId7" action="ppaction://hlinksldjump"/>
            <a:extLst>
              <a:ext uri="{FF2B5EF4-FFF2-40B4-BE49-F238E27FC236}">
                <a16:creationId xmlns:a16="http://schemas.microsoft.com/office/drawing/2014/main" xmlns="" id="{7FD04C17-B7AE-4942-912D-5BB9AB1C306F}"/>
              </a:ext>
            </a:extLst>
          </p:cNvPr>
          <p:cNvSpPr/>
          <p:nvPr/>
        </p:nvSpPr>
        <p:spPr>
          <a:xfrm>
            <a:off x="4752070" y="5599989"/>
            <a:ext cx="914400" cy="1101136"/>
          </a:xfrm>
          <a:prstGeom prst="rect">
            <a:avLst/>
          </a:prstGeom>
          <a:solidFill>
            <a:schemeClr val="accent2">
              <a:lumMod val="60000"/>
              <a:lumOff val="40000"/>
            </a:schemeClr>
          </a:solidFill>
          <a:ln>
            <a:noFill/>
          </a:ln>
          <a:effectLst>
            <a:outerShdw blurRad="76200" dir="18900000" sy="23000" kx="-1200000" algn="bl" rotWithShape="0">
              <a:prstClr val="black">
                <a:alpha val="20000"/>
              </a:prstClr>
            </a:outerShdw>
          </a:effectLst>
          <a:scene3d>
            <a:camera prst="orthographicFront">
              <a:rot lat="21068441" lon="1955742" rev="20944981"/>
            </a:camera>
            <a:lightRig rig="threePt" dir="t"/>
          </a:scene3d>
        </p:spPr>
        <p:style>
          <a:lnRef idx="0">
            <a:scrgbClr r="0" g="0" b="0"/>
          </a:lnRef>
          <a:fillRef idx="0">
            <a:scrgbClr r="0" g="0" b="0"/>
          </a:fillRef>
          <a:effectRef idx="0">
            <a:scrgbClr r="0" g="0" b="0"/>
          </a:effectRef>
          <a:fontRef idx="minor">
            <a:schemeClr val="lt1"/>
          </a:fontRef>
        </p:style>
        <p:txBody>
          <a:bodyPr rtlCol="0" anchor="ctr"/>
          <a:lstStyle/>
          <a:p>
            <a:pPr algn="ctr"/>
            <a:r>
              <a:rPr lang="fr-FR" sz="1000" b="1" dirty="0">
                <a:latin typeface="Julius Sans One" panose="02000000000000000000" pitchFamily="2" charset="0"/>
                <a:ea typeface="Source Sans Pro" panose="020B0503030403020204" pitchFamily="34" charset="0"/>
              </a:rPr>
              <a:t>Nouveau protocole</a:t>
            </a:r>
          </a:p>
        </p:txBody>
      </p:sp>
      <p:grpSp>
        <p:nvGrpSpPr>
          <p:cNvPr id="34" name="Groupe 33">
            <a:extLst>
              <a:ext uri="{FF2B5EF4-FFF2-40B4-BE49-F238E27FC236}">
                <a16:creationId xmlns:a16="http://schemas.microsoft.com/office/drawing/2014/main" xmlns="" id="{2317366D-4F16-4596-8F3B-11351EA7B80C}"/>
              </a:ext>
            </a:extLst>
          </p:cNvPr>
          <p:cNvGrpSpPr/>
          <p:nvPr/>
        </p:nvGrpSpPr>
        <p:grpSpPr>
          <a:xfrm>
            <a:off x="10510796" y="5783510"/>
            <a:ext cx="1773810" cy="974500"/>
            <a:chOff x="9973649" y="5488411"/>
            <a:chExt cx="2310957" cy="1269599"/>
          </a:xfrm>
        </p:grpSpPr>
        <p:pic>
          <p:nvPicPr>
            <p:cNvPr id="35" name="Graphique 34" descr="Cercle avec flèche droite ">
              <a:hlinkClick r:id="rId8" action="ppaction://hlinksldjump"/>
              <a:extLst>
                <a:ext uri="{FF2B5EF4-FFF2-40B4-BE49-F238E27FC236}">
                  <a16:creationId xmlns:a16="http://schemas.microsoft.com/office/drawing/2014/main" xmlns="" id="{F91E04E6-3408-4B55-9148-6F660CE2D8E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159387" y="5843610"/>
              <a:ext cx="914400" cy="914400"/>
            </a:xfrm>
            <a:prstGeom prst="rect">
              <a:avLst/>
            </a:prstGeom>
          </p:spPr>
        </p:pic>
        <p:sp>
          <p:nvSpPr>
            <p:cNvPr id="36" name="ZoneTexte 35">
              <a:hlinkClick r:id="rId8" action="ppaction://hlinksldjump"/>
              <a:extLst>
                <a:ext uri="{FF2B5EF4-FFF2-40B4-BE49-F238E27FC236}">
                  <a16:creationId xmlns:a16="http://schemas.microsoft.com/office/drawing/2014/main" xmlns="" id="{8FB4A0AC-4EF4-485B-8B4F-9F0F595EFE83}"/>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37" name="Graphique 36" descr="Liste">
              <a:hlinkClick r:id="rId8" action="ppaction://hlinksldjump"/>
              <a:extLst>
                <a:ext uri="{FF2B5EF4-FFF2-40B4-BE49-F238E27FC236}">
                  <a16:creationId xmlns:a16="http://schemas.microsoft.com/office/drawing/2014/main" xmlns="" id="{E27AD97D-1530-4775-961E-608BAFE1DA92}"/>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11184468" y="5841397"/>
              <a:ext cx="914400" cy="914400"/>
            </a:xfrm>
            <a:prstGeom prst="rect">
              <a:avLst/>
            </a:prstGeom>
          </p:spPr>
        </p:pic>
        <p:sp>
          <p:nvSpPr>
            <p:cNvPr id="38" name="ZoneTexte 37">
              <a:hlinkClick r:id="rId8" action="ppaction://hlinksldjump"/>
              <a:extLst>
                <a:ext uri="{FF2B5EF4-FFF2-40B4-BE49-F238E27FC236}">
                  <a16:creationId xmlns:a16="http://schemas.microsoft.com/office/drawing/2014/main" xmlns="" id="{A7CC6EB8-62AF-4399-B3C2-979001F25A19}"/>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170789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654EF793-6EBC-4407-8819-F74EB85F1C26}"/>
              </a:ext>
            </a:extLst>
          </p:cNvPr>
          <p:cNvSpPr>
            <a:spLocks noGrp="1"/>
          </p:cNvSpPr>
          <p:nvPr>
            <p:ph type="title"/>
          </p:nvPr>
        </p:nvSpPr>
        <p:spPr/>
        <p:txBody>
          <a:bodyPr vert="horz" lIns="91440" tIns="45720" rIns="91440" bIns="45720" rtlCol="0" anchor="b">
            <a:normAutofit/>
          </a:bodyPr>
          <a:lstStyle/>
          <a:p>
            <a:r>
              <a:rPr lang="en-US" sz="5900" spc="-100" dirty="0" err="1">
                <a:solidFill>
                  <a:schemeClr val="tx2"/>
                </a:solidFill>
              </a:rPr>
              <a:t>Autres</a:t>
            </a:r>
            <a:r>
              <a:rPr lang="en-US" sz="5900" spc="-100" dirty="0">
                <a:solidFill>
                  <a:schemeClr val="tx2"/>
                </a:solidFill>
              </a:rPr>
              <a:t> </a:t>
            </a:r>
            <a:r>
              <a:rPr lang="en-US" sz="5900" spc="-100" dirty="0" err="1">
                <a:solidFill>
                  <a:schemeClr val="tx2"/>
                </a:solidFill>
              </a:rPr>
              <a:t>protocoles</a:t>
            </a:r>
            <a:r>
              <a:rPr lang="en-US" sz="5900" spc="-100" dirty="0">
                <a:solidFill>
                  <a:schemeClr val="tx2"/>
                </a:solidFill>
              </a:rPr>
              <a:t> </a:t>
            </a:r>
            <a:r>
              <a:rPr lang="en-US" sz="5900" spc="-100" dirty="0" err="1">
                <a:solidFill>
                  <a:schemeClr val="tx2"/>
                </a:solidFill>
              </a:rPr>
              <a:t>décrits</a:t>
            </a:r>
            <a:endParaRPr lang="en-US" sz="5900" spc="-100" dirty="0">
              <a:solidFill>
                <a:schemeClr val="tx2"/>
              </a:solidFill>
            </a:endParaRPr>
          </a:p>
        </p:txBody>
      </p:sp>
      <p:graphicFrame>
        <p:nvGraphicFramePr>
          <p:cNvPr id="7" name="Tableau 6">
            <a:extLst>
              <a:ext uri="{FF2B5EF4-FFF2-40B4-BE49-F238E27FC236}">
                <a16:creationId xmlns:a16="http://schemas.microsoft.com/office/drawing/2014/main" xmlns="" id="{EE5E04CA-5477-418F-B6DE-E9B2ED872EAE}"/>
              </a:ext>
            </a:extLst>
          </p:cNvPr>
          <p:cNvGraphicFramePr>
            <a:graphicFrameLocks noGrp="1"/>
          </p:cNvGraphicFramePr>
          <p:nvPr>
            <p:extLst>
              <p:ext uri="{D42A27DB-BD31-4B8C-83A1-F6EECF244321}">
                <p14:modId xmlns:p14="http://schemas.microsoft.com/office/powerpoint/2010/main" val="2017450460"/>
              </p:ext>
            </p:extLst>
          </p:nvPr>
        </p:nvGraphicFramePr>
        <p:xfrm>
          <a:off x="498895" y="479909"/>
          <a:ext cx="9242769" cy="4637189"/>
        </p:xfrm>
        <a:graphic>
          <a:graphicData uri="http://schemas.openxmlformats.org/drawingml/2006/table">
            <a:tbl>
              <a:tblPr firstRow="1" bandRow="1">
                <a:tableStyleId>{85BE263C-DBD7-4A20-BB59-AAB30ACAA65A}</a:tableStyleId>
              </a:tblPr>
              <a:tblGrid>
                <a:gridCol w="1839859">
                  <a:extLst>
                    <a:ext uri="{9D8B030D-6E8A-4147-A177-3AD203B41FA5}">
                      <a16:colId xmlns:a16="http://schemas.microsoft.com/office/drawing/2014/main" xmlns="" val="3383606686"/>
                    </a:ext>
                  </a:extLst>
                </a:gridCol>
                <a:gridCol w="647500">
                  <a:extLst>
                    <a:ext uri="{9D8B030D-6E8A-4147-A177-3AD203B41FA5}">
                      <a16:colId xmlns:a16="http://schemas.microsoft.com/office/drawing/2014/main" xmlns="" val="3331215863"/>
                    </a:ext>
                  </a:extLst>
                </a:gridCol>
                <a:gridCol w="864000">
                  <a:extLst>
                    <a:ext uri="{9D8B030D-6E8A-4147-A177-3AD203B41FA5}">
                      <a16:colId xmlns:a16="http://schemas.microsoft.com/office/drawing/2014/main" xmlns="" val="3498345003"/>
                    </a:ext>
                  </a:extLst>
                </a:gridCol>
                <a:gridCol w="1512000">
                  <a:extLst>
                    <a:ext uri="{9D8B030D-6E8A-4147-A177-3AD203B41FA5}">
                      <a16:colId xmlns:a16="http://schemas.microsoft.com/office/drawing/2014/main" xmlns="" val="1607056170"/>
                    </a:ext>
                  </a:extLst>
                </a:gridCol>
                <a:gridCol w="864000">
                  <a:extLst>
                    <a:ext uri="{9D8B030D-6E8A-4147-A177-3AD203B41FA5}">
                      <a16:colId xmlns:a16="http://schemas.microsoft.com/office/drawing/2014/main" xmlns="" val="1581572690"/>
                    </a:ext>
                  </a:extLst>
                </a:gridCol>
                <a:gridCol w="1512000">
                  <a:extLst>
                    <a:ext uri="{9D8B030D-6E8A-4147-A177-3AD203B41FA5}">
                      <a16:colId xmlns:a16="http://schemas.microsoft.com/office/drawing/2014/main" xmlns="" val="2683641851"/>
                    </a:ext>
                  </a:extLst>
                </a:gridCol>
                <a:gridCol w="864000">
                  <a:extLst>
                    <a:ext uri="{9D8B030D-6E8A-4147-A177-3AD203B41FA5}">
                      <a16:colId xmlns:a16="http://schemas.microsoft.com/office/drawing/2014/main" xmlns="" val="731178997"/>
                    </a:ext>
                  </a:extLst>
                </a:gridCol>
                <a:gridCol w="1139410">
                  <a:extLst>
                    <a:ext uri="{9D8B030D-6E8A-4147-A177-3AD203B41FA5}">
                      <a16:colId xmlns:a16="http://schemas.microsoft.com/office/drawing/2014/main" xmlns="" val="3905146816"/>
                    </a:ext>
                  </a:extLst>
                </a:gridCol>
              </a:tblGrid>
              <a:tr h="321087">
                <a:tc>
                  <a:txBody>
                    <a:bodyPr/>
                    <a:lstStyle/>
                    <a:p>
                      <a:endParaRPr lang="fr-FR" sz="1100" dirty="0"/>
                    </a:p>
                  </a:txBody>
                  <a:tcPr marL="55172" marR="55172" marT="27586" marB="27586"/>
                </a:tc>
                <a:tc gridSpan="2">
                  <a:txBody>
                    <a:bodyPr/>
                    <a:lstStyle/>
                    <a:p>
                      <a:pPr algn="ctr"/>
                      <a:r>
                        <a:rPr lang="fr-FR" sz="1100" dirty="0"/>
                        <a:t>Étape 1</a:t>
                      </a:r>
                    </a:p>
                  </a:txBody>
                  <a:tcPr marL="55172" marR="55172" marT="27586" marB="27586" anchor="ctr"/>
                </a:tc>
                <a:tc hMerge="1">
                  <a:txBody>
                    <a:bodyPr/>
                    <a:lstStyle/>
                    <a:p>
                      <a:endParaRPr lang="fr-FR"/>
                    </a:p>
                  </a:txBody>
                  <a:tcPr/>
                </a:tc>
                <a:tc gridSpan="2">
                  <a:txBody>
                    <a:bodyPr/>
                    <a:lstStyle/>
                    <a:p>
                      <a:pPr algn="ctr"/>
                      <a:r>
                        <a:rPr lang="fr-FR" sz="1100" dirty="0"/>
                        <a:t>Étape 2</a:t>
                      </a:r>
                    </a:p>
                  </a:txBody>
                  <a:tcPr marL="55172" marR="55172" marT="27586" marB="27586" anchor="ctr"/>
                </a:tc>
                <a:tc hMerge="1">
                  <a:txBody>
                    <a:bodyPr/>
                    <a:lstStyle/>
                    <a:p>
                      <a:endParaRPr lang="fr-FR" dirty="0"/>
                    </a:p>
                  </a:txBody>
                  <a:tcPr/>
                </a:tc>
                <a:tc gridSpan="2">
                  <a:txBody>
                    <a:bodyPr/>
                    <a:lstStyle/>
                    <a:p>
                      <a:pPr algn="ctr"/>
                      <a:r>
                        <a:rPr lang="fr-FR" sz="1100"/>
                        <a:t>Étape 3</a:t>
                      </a:r>
                    </a:p>
                  </a:txBody>
                  <a:tcPr marL="55172" marR="55172" marT="27586" marB="27586" anchor="ctr">
                    <a:lnR>
                      <a:noFill/>
                    </a:lnR>
                  </a:tcPr>
                </a:tc>
                <a:tc hMerge="1">
                  <a:txBody>
                    <a:bodyPr/>
                    <a:lstStyle/>
                    <a:p>
                      <a:endParaRPr lang="fr-FR" dirty="0"/>
                    </a:p>
                  </a:txBody>
                  <a:tcPr/>
                </a:tc>
                <a:tc>
                  <a:txBody>
                    <a:bodyPr/>
                    <a:lstStyle/>
                    <a:p>
                      <a:endParaRPr lang="fr-FR" sz="1100" dirty="0"/>
                    </a:p>
                  </a:txBody>
                  <a:tcPr marL="55172" marR="55172" marT="27586" marB="27586">
                    <a:lnL>
                      <a:noFill/>
                    </a:lnL>
                    <a:lnR>
                      <a:noFill/>
                    </a:lnR>
                    <a:lnT w="254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8549035"/>
                  </a:ext>
                </a:extLst>
              </a:tr>
              <a:tr h="311561">
                <a:tc>
                  <a:txBody>
                    <a:bodyPr/>
                    <a:lstStyle/>
                    <a:p>
                      <a:endParaRPr lang="fr-FR" sz="1100" dirty="0"/>
                    </a:p>
                  </a:txBody>
                  <a:tcPr marL="55172" marR="55172" marT="27586" marB="27586">
                    <a:solidFill>
                      <a:schemeClr val="accent2">
                        <a:lumMod val="20000"/>
                        <a:lumOff val="80000"/>
                      </a:schemeClr>
                    </a:solidFill>
                  </a:tcPr>
                </a:tc>
                <a:tc>
                  <a:txBody>
                    <a:bodyPr/>
                    <a:lstStyle/>
                    <a:p>
                      <a:pPr algn="ctr"/>
                      <a:r>
                        <a:rPr lang="fr-FR" sz="1100" dirty="0"/>
                        <a:t>Débit NAC (mg/kg/h)</a:t>
                      </a:r>
                    </a:p>
                  </a:txBody>
                  <a:tcPr marL="55172" marR="55172" marT="27586" marB="27586" anchor="ctr">
                    <a:solidFill>
                      <a:schemeClr val="accent2">
                        <a:lumMod val="20000"/>
                        <a:lumOff val="80000"/>
                      </a:schemeClr>
                    </a:solidFill>
                  </a:tcPr>
                </a:tc>
                <a:tc>
                  <a:txBody>
                    <a:bodyPr/>
                    <a:lstStyle/>
                    <a:p>
                      <a:pPr algn="ctr"/>
                      <a:r>
                        <a:rPr lang="fr-FR" sz="1100" dirty="0"/>
                        <a:t>Durée (h)</a:t>
                      </a:r>
                    </a:p>
                  </a:txBody>
                  <a:tcPr marL="55172" marR="55172" marT="27586" marB="27586" anchor="ctr">
                    <a:solidFill>
                      <a:schemeClr val="accent2">
                        <a:lumMod val="20000"/>
                        <a:lumOff val="80000"/>
                      </a:schemeClr>
                    </a:solidFill>
                  </a:tcPr>
                </a:tc>
                <a:tc>
                  <a:txBody>
                    <a:bodyPr/>
                    <a:lstStyle/>
                    <a:p>
                      <a:pPr algn="ctr"/>
                      <a:r>
                        <a:rPr lang="fr-FR" sz="1100" dirty="0"/>
                        <a:t>Débit NAC (mg/kg/h)</a:t>
                      </a:r>
                    </a:p>
                  </a:txBody>
                  <a:tcPr marL="55172" marR="55172" marT="27586" marB="27586" anchor="ctr">
                    <a:solidFill>
                      <a:schemeClr val="accent2">
                        <a:lumMod val="20000"/>
                        <a:lumOff val="80000"/>
                      </a:schemeClr>
                    </a:solidFill>
                  </a:tcPr>
                </a:tc>
                <a:tc>
                  <a:txBody>
                    <a:bodyPr/>
                    <a:lstStyle/>
                    <a:p>
                      <a:pPr algn="ctr"/>
                      <a:r>
                        <a:rPr lang="fr-FR" sz="1100" dirty="0"/>
                        <a:t>Durée (h)</a:t>
                      </a:r>
                    </a:p>
                  </a:txBody>
                  <a:tcPr marL="55172" marR="55172" marT="27586" marB="27586" anchor="ctr">
                    <a:solidFill>
                      <a:schemeClr val="accent2">
                        <a:lumMod val="20000"/>
                        <a:lumOff val="80000"/>
                      </a:schemeClr>
                    </a:solidFill>
                  </a:tcPr>
                </a:tc>
                <a:tc>
                  <a:txBody>
                    <a:bodyPr/>
                    <a:lstStyle/>
                    <a:p>
                      <a:pPr algn="ctr"/>
                      <a:r>
                        <a:rPr lang="fr-FR" sz="1100" dirty="0"/>
                        <a:t>Débit NAC (mg/kg/h)</a:t>
                      </a:r>
                    </a:p>
                  </a:txBody>
                  <a:tcPr marL="55172" marR="55172" marT="27586" marB="27586" anchor="ctr">
                    <a:solidFill>
                      <a:schemeClr val="accent2">
                        <a:lumMod val="20000"/>
                        <a:lumOff val="80000"/>
                      </a:schemeClr>
                    </a:solidFill>
                  </a:tcPr>
                </a:tc>
                <a:tc>
                  <a:txBody>
                    <a:bodyPr/>
                    <a:lstStyle/>
                    <a:p>
                      <a:pPr algn="ctr"/>
                      <a:r>
                        <a:rPr lang="fr-FR" sz="1100" dirty="0"/>
                        <a:t>Durée (h)</a:t>
                      </a:r>
                    </a:p>
                  </a:txBody>
                  <a:tcPr marL="55172" marR="55172" marT="27586" marB="27586" anchor="ctr">
                    <a:lnR>
                      <a:noFill/>
                    </a:lnR>
                    <a:solidFill>
                      <a:schemeClr val="accent2">
                        <a:lumMod val="20000"/>
                        <a:lumOff val="80000"/>
                      </a:schemeClr>
                    </a:solidFill>
                  </a:tcPr>
                </a:tc>
                <a:tc>
                  <a:txBody>
                    <a:bodyPr/>
                    <a:lstStyle/>
                    <a:p>
                      <a:endParaRPr lang="fr-FR" sz="1100" dirty="0"/>
                    </a:p>
                  </a:txBody>
                  <a:tcPr marL="55172" marR="55172" marT="27586" marB="27586">
                    <a:lnL>
                      <a:noFill/>
                    </a:lnL>
                    <a:lnR>
                      <a:noFill/>
                    </a:lnR>
                    <a:lnT w="254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2463325365"/>
                  </a:ext>
                </a:extLst>
              </a:tr>
              <a:tr h="321087">
                <a:tc>
                  <a:txBody>
                    <a:bodyPr/>
                    <a:lstStyle/>
                    <a:p>
                      <a:r>
                        <a:rPr lang="fr-FR" sz="1100" dirty="0"/>
                        <a:t>Protocole </a:t>
                      </a:r>
                      <a:r>
                        <a:rPr lang="fr-FR" sz="1100" dirty="0" smtClean="0"/>
                        <a:t>traditionnel (300mg/kg total en 21h)</a:t>
                      </a:r>
                      <a:endParaRPr lang="fr-FR" sz="1100" dirty="0"/>
                    </a:p>
                  </a:txBody>
                  <a:tcPr marL="55172" marR="55172" marT="27586" marB="27586" anchor="ctr"/>
                </a:tc>
                <a:tc>
                  <a:txBody>
                    <a:bodyPr/>
                    <a:lstStyle/>
                    <a:p>
                      <a:pPr algn="ctr"/>
                      <a:r>
                        <a:rPr lang="fr-FR" sz="1100" dirty="0"/>
                        <a:t>150</a:t>
                      </a:r>
                    </a:p>
                  </a:txBody>
                  <a:tcPr marL="55172" marR="55172" marT="27586" marB="27586" anchor="ctr"/>
                </a:tc>
                <a:tc>
                  <a:txBody>
                    <a:bodyPr/>
                    <a:lstStyle/>
                    <a:p>
                      <a:pPr algn="ctr"/>
                      <a:r>
                        <a:rPr lang="fr-FR" sz="1100" dirty="0"/>
                        <a:t>1</a:t>
                      </a:r>
                    </a:p>
                  </a:txBody>
                  <a:tcPr marL="55172" marR="55172" marT="27586" marB="27586" anchor="ctr"/>
                </a:tc>
                <a:tc>
                  <a:txBody>
                    <a:bodyPr/>
                    <a:lstStyle/>
                    <a:p>
                      <a:pPr algn="ctr"/>
                      <a:r>
                        <a:rPr lang="fr-FR" sz="1100" dirty="0"/>
                        <a:t>12,5</a:t>
                      </a:r>
                    </a:p>
                  </a:txBody>
                  <a:tcPr marL="55172" marR="55172" marT="27586" marB="27586" anchor="ctr"/>
                </a:tc>
                <a:tc>
                  <a:txBody>
                    <a:bodyPr/>
                    <a:lstStyle/>
                    <a:p>
                      <a:pPr algn="ctr"/>
                      <a:r>
                        <a:rPr lang="fr-FR" sz="1100" dirty="0"/>
                        <a:t>4</a:t>
                      </a:r>
                    </a:p>
                  </a:txBody>
                  <a:tcPr marL="55172" marR="55172" marT="27586" marB="27586" anchor="ctr"/>
                </a:tc>
                <a:tc>
                  <a:txBody>
                    <a:bodyPr/>
                    <a:lstStyle/>
                    <a:p>
                      <a:pPr algn="ctr"/>
                      <a:r>
                        <a:rPr lang="fr-FR" sz="1100" dirty="0"/>
                        <a:t>6,25</a:t>
                      </a:r>
                    </a:p>
                  </a:txBody>
                  <a:tcPr marL="55172" marR="55172" marT="27586" marB="27586" anchor="ctr"/>
                </a:tc>
                <a:tc>
                  <a:txBody>
                    <a:bodyPr/>
                    <a:lstStyle/>
                    <a:p>
                      <a:pPr algn="ctr"/>
                      <a:r>
                        <a:rPr lang="fr-FR" sz="1100" dirty="0"/>
                        <a:t>16</a:t>
                      </a:r>
                    </a:p>
                  </a:txBody>
                  <a:tcPr marL="55172" marR="55172" marT="27586" marB="27586" anchor="ctr">
                    <a:lnR>
                      <a:noFill/>
                    </a:lnR>
                  </a:tcPr>
                </a:tc>
                <a:tc>
                  <a:txBody>
                    <a:bodyPr/>
                    <a:lstStyle/>
                    <a:p>
                      <a:endParaRPr lang="fr-FR" sz="1100" dirty="0"/>
                    </a:p>
                  </a:txBody>
                  <a:tcPr marL="55172" marR="55172" marT="27586" marB="27586">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443834542"/>
                  </a:ext>
                </a:extLst>
              </a:tr>
              <a:tr h="321087">
                <a:tc>
                  <a:txBody>
                    <a:bodyPr/>
                    <a:lstStyle/>
                    <a:p>
                      <a:r>
                        <a:rPr lang="fr-FR" sz="1100" dirty="0"/>
                        <a:t>Alternative </a:t>
                      </a:r>
                      <a:r>
                        <a:rPr lang="fr-FR" sz="1100" dirty="0" smtClean="0"/>
                        <a:t>1</a:t>
                      </a:r>
                    </a:p>
                    <a:p>
                      <a:r>
                        <a:rPr lang="fr-FR" sz="1100" dirty="0" smtClean="0"/>
                        <a:t>(350-450 mg/kg total en 21h)</a:t>
                      </a:r>
                      <a:endParaRPr lang="fr-FR" sz="1100" dirty="0"/>
                    </a:p>
                  </a:txBody>
                  <a:tcPr marL="55172" marR="55172" marT="27586" marB="27586" anchor="ctr"/>
                </a:tc>
                <a:tc>
                  <a:txBody>
                    <a:bodyPr/>
                    <a:lstStyle/>
                    <a:p>
                      <a:pPr algn="ctr"/>
                      <a:r>
                        <a:rPr lang="fr-FR" sz="1100" dirty="0"/>
                        <a:t>150</a:t>
                      </a:r>
                    </a:p>
                  </a:txBody>
                  <a:tcPr marL="55172" marR="55172" marT="27586" marB="27586" anchor="ctr"/>
                </a:tc>
                <a:tc>
                  <a:txBody>
                    <a:bodyPr/>
                    <a:lstStyle/>
                    <a:p>
                      <a:pPr algn="ctr"/>
                      <a:r>
                        <a:rPr lang="fr-FR" sz="1100" dirty="0"/>
                        <a:t>1</a:t>
                      </a:r>
                    </a:p>
                  </a:txBody>
                  <a:tcPr marL="55172" marR="55172" marT="27586" marB="27586" anchor="ctr"/>
                </a:tc>
                <a:tc>
                  <a:txBody>
                    <a:bodyPr/>
                    <a:lstStyle/>
                    <a:p>
                      <a:pPr algn="ctr"/>
                      <a:r>
                        <a:rPr lang="fr-FR" sz="1100"/>
                        <a:t>10 à 15</a:t>
                      </a:r>
                      <a:endParaRPr lang="fr-FR" sz="1100" dirty="0"/>
                    </a:p>
                  </a:txBody>
                  <a:tcPr marL="55172" marR="55172" marT="27586" marB="27586" anchor="ctr"/>
                </a:tc>
                <a:tc>
                  <a:txBody>
                    <a:bodyPr/>
                    <a:lstStyle/>
                    <a:p>
                      <a:pPr algn="ctr"/>
                      <a:r>
                        <a:rPr lang="fr-FR" sz="1100" dirty="0"/>
                        <a:t>20</a:t>
                      </a:r>
                    </a:p>
                  </a:txBody>
                  <a:tcPr marL="55172" marR="55172" marT="27586" marB="27586" anchor="ctr"/>
                </a:tc>
                <a:tc>
                  <a:txBody>
                    <a:bodyPr/>
                    <a:lstStyle/>
                    <a:p>
                      <a:pPr algn="ctr"/>
                      <a:endParaRPr lang="fr-FR" sz="1100" dirty="0"/>
                    </a:p>
                  </a:txBody>
                  <a:tcPr marL="55172" marR="55172" marT="27586" marB="27586" anchor="ctr"/>
                </a:tc>
                <a:tc>
                  <a:txBody>
                    <a:bodyPr/>
                    <a:lstStyle/>
                    <a:p>
                      <a:pPr algn="ctr"/>
                      <a:endParaRPr lang="fr-FR" sz="1100" dirty="0"/>
                    </a:p>
                  </a:txBody>
                  <a:tcPr marL="55172" marR="55172" marT="27586" marB="27586" anchor="ctr"/>
                </a:tc>
                <a:tc>
                  <a:txBody>
                    <a:bodyPr/>
                    <a:lstStyle/>
                    <a:p>
                      <a:pPr algn="ctr"/>
                      <a:r>
                        <a:rPr lang="fr-FR" sz="1100" dirty="0">
                          <a:hlinkClick r:id="rId2" action="ppaction://hlinksldjump"/>
                        </a:rPr>
                        <a:t>Voir les références</a:t>
                      </a:r>
                      <a:endParaRPr lang="fr-FR" sz="1100" dirty="0"/>
                    </a:p>
                  </a:txBody>
                  <a:tcPr marL="55172" marR="55172" marT="27586" marB="27586" anchor="ctr">
                    <a:lnT>
                      <a:noFill/>
                    </a:lnT>
                  </a:tcPr>
                </a:tc>
                <a:extLst>
                  <a:ext uri="{0D108BD9-81ED-4DB2-BD59-A6C34878D82A}">
                    <a16:rowId xmlns:a16="http://schemas.microsoft.com/office/drawing/2014/main" xmlns="" val="3153084829"/>
                  </a:ext>
                </a:extLst>
              </a:tr>
              <a:tr h="321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Alternative </a:t>
                      </a:r>
                      <a:r>
                        <a:rPr lang="fr-FR" sz="1100" dirty="0" smtClean="0"/>
                        <a:t>2</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smtClean="0"/>
                        <a:t>(244</a:t>
                      </a:r>
                      <a:r>
                        <a:rPr lang="fr-FR" sz="1100" baseline="0" dirty="0" smtClean="0"/>
                        <a:t> mg/kg total en 12h)</a:t>
                      </a:r>
                      <a:endParaRPr lang="fr-FR" sz="1100" dirty="0" smtClean="0"/>
                    </a:p>
                  </a:txBody>
                  <a:tcPr marL="55172" marR="55172" marT="27586" marB="27586" anchor="ctr"/>
                </a:tc>
                <a:tc>
                  <a:txBody>
                    <a:bodyPr/>
                    <a:lstStyle/>
                    <a:p>
                      <a:pPr algn="ctr"/>
                      <a:r>
                        <a:rPr lang="fr-FR" sz="1100" dirty="0"/>
                        <a:t>150</a:t>
                      </a:r>
                    </a:p>
                  </a:txBody>
                  <a:tcPr marL="55172" marR="55172" marT="27586" marB="27586" anchor="ctr"/>
                </a:tc>
                <a:tc>
                  <a:txBody>
                    <a:bodyPr/>
                    <a:lstStyle/>
                    <a:p>
                      <a:pPr algn="ctr"/>
                      <a:r>
                        <a:rPr lang="fr-FR" sz="1100" dirty="0"/>
                        <a:t>1</a:t>
                      </a:r>
                    </a:p>
                  </a:txBody>
                  <a:tcPr marL="55172" marR="55172" marT="27586" marB="27586" anchor="ctr"/>
                </a:tc>
                <a:tc>
                  <a:txBody>
                    <a:bodyPr/>
                    <a:lstStyle/>
                    <a:p>
                      <a:pPr algn="ctr"/>
                      <a:r>
                        <a:rPr lang="fr-FR" sz="1100" dirty="0"/>
                        <a:t>12,5</a:t>
                      </a:r>
                    </a:p>
                  </a:txBody>
                  <a:tcPr marL="55172" marR="55172" marT="27586" marB="27586" anchor="ctr"/>
                </a:tc>
                <a:tc>
                  <a:txBody>
                    <a:bodyPr/>
                    <a:lstStyle/>
                    <a:p>
                      <a:pPr algn="ctr"/>
                      <a:r>
                        <a:rPr lang="fr-FR" sz="1100" dirty="0"/>
                        <a:t>4</a:t>
                      </a:r>
                    </a:p>
                  </a:txBody>
                  <a:tcPr marL="55172" marR="55172" marT="27586" marB="27586" anchor="ctr"/>
                </a:tc>
                <a:tc>
                  <a:txBody>
                    <a:bodyPr/>
                    <a:lstStyle/>
                    <a:p>
                      <a:pPr algn="ctr"/>
                      <a:r>
                        <a:rPr lang="fr-FR" sz="1100" dirty="0"/>
                        <a:t>6,25</a:t>
                      </a:r>
                    </a:p>
                  </a:txBody>
                  <a:tcPr marL="55172" marR="55172" marT="27586" marB="27586" anchor="ctr"/>
                </a:tc>
                <a:tc>
                  <a:txBody>
                    <a:bodyPr/>
                    <a:lstStyle/>
                    <a:p>
                      <a:pPr algn="ctr"/>
                      <a:r>
                        <a:rPr lang="fr-FR" sz="1100" dirty="0"/>
                        <a:t>7</a:t>
                      </a:r>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3"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2174184476"/>
                  </a:ext>
                </a:extLst>
              </a:tr>
              <a:tr h="321087">
                <a:tc>
                  <a:txBody>
                    <a:bodyPr/>
                    <a:lstStyle/>
                    <a:p>
                      <a:r>
                        <a:rPr lang="fr-FR" sz="1100" dirty="0"/>
                        <a:t>Alternative </a:t>
                      </a:r>
                      <a:r>
                        <a:rPr lang="fr-FR" sz="1100" dirty="0" smtClean="0"/>
                        <a:t>3</a:t>
                      </a:r>
                    </a:p>
                    <a:p>
                      <a:r>
                        <a:rPr lang="fr-FR" sz="1100" dirty="0" smtClean="0"/>
                        <a:t>(300 mg/kg total en 20h)</a:t>
                      </a:r>
                      <a:endParaRPr lang="fr-FR" sz="1100" dirty="0"/>
                    </a:p>
                  </a:txBody>
                  <a:tcPr marL="55172" marR="55172" marT="27586" marB="27586" anchor="ctr"/>
                </a:tc>
                <a:tc>
                  <a:txBody>
                    <a:bodyPr/>
                    <a:lstStyle/>
                    <a:p>
                      <a:pPr algn="ctr"/>
                      <a:r>
                        <a:rPr lang="fr-FR" sz="1100" dirty="0"/>
                        <a:t>50</a:t>
                      </a:r>
                    </a:p>
                  </a:txBody>
                  <a:tcPr marL="55172" marR="55172" marT="27586" marB="27586" anchor="ctr"/>
                </a:tc>
                <a:tc>
                  <a:txBody>
                    <a:bodyPr/>
                    <a:lstStyle/>
                    <a:p>
                      <a:pPr algn="ctr"/>
                      <a:r>
                        <a:rPr lang="fr-FR" sz="1100" dirty="0"/>
                        <a:t>4</a:t>
                      </a:r>
                    </a:p>
                  </a:txBody>
                  <a:tcPr marL="55172" marR="55172" marT="27586" marB="27586" anchor="ctr"/>
                </a:tc>
                <a:tc>
                  <a:txBody>
                    <a:bodyPr/>
                    <a:lstStyle/>
                    <a:p>
                      <a:pPr algn="ctr"/>
                      <a:r>
                        <a:rPr lang="fr-FR" sz="1100" dirty="0"/>
                        <a:t>6,25</a:t>
                      </a:r>
                    </a:p>
                  </a:txBody>
                  <a:tcPr marL="55172" marR="55172" marT="27586" marB="27586" anchor="ctr"/>
                </a:tc>
                <a:tc>
                  <a:txBody>
                    <a:bodyPr/>
                    <a:lstStyle/>
                    <a:p>
                      <a:pPr algn="ctr"/>
                      <a:r>
                        <a:rPr lang="fr-FR" sz="1100" dirty="0"/>
                        <a:t>16</a:t>
                      </a:r>
                    </a:p>
                  </a:txBody>
                  <a:tcPr marL="55172" marR="55172" marT="27586" marB="27586" anchor="ctr"/>
                </a:tc>
                <a:tc>
                  <a:txBody>
                    <a:bodyPr/>
                    <a:lstStyle/>
                    <a:p>
                      <a:pPr algn="ctr"/>
                      <a:endParaRPr lang="fr-FR" sz="1100"/>
                    </a:p>
                  </a:txBody>
                  <a:tcPr marL="55172" marR="55172" marT="27586" marB="27586" anchor="ctr"/>
                </a:tc>
                <a:tc>
                  <a:txBody>
                    <a:bodyPr/>
                    <a:lstStyle/>
                    <a:p>
                      <a:pPr algn="ctr"/>
                      <a:endParaRPr lang="fr-FR" sz="1100" dirty="0"/>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4"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3976255963"/>
                  </a:ext>
                </a:extLst>
              </a:tr>
              <a:tr h="321087">
                <a:tc>
                  <a:txBody>
                    <a:bodyPr/>
                    <a:lstStyle/>
                    <a:p>
                      <a:r>
                        <a:rPr lang="fr-FR" sz="1100" dirty="0"/>
                        <a:t>Alternative </a:t>
                      </a:r>
                      <a:r>
                        <a:rPr lang="fr-FR" sz="1100" dirty="0" smtClean="0"/>
                        <a:t>4</a:t>
                      </a:r>
                    </a:p>
                    <a:p>
                      <a:r>
                        <a:rPr lang="fr-FR" sz="1100" dirty="0" smtClean="0"/>
                        <a:t>(980</a:t>
                      </a:r>
                      <a:r>
                        <a:rPr lang="fr-FR" sz="1100" baseline="0" dirty="0" smtClean="0"/>
                        <a:t> mg/kg total en 48h</a:t>
                      </a:r>
                      <a:r>
                        <a:rPr lang="fr-FR" sz="1100" dirty="0" smtClean="0"/>
                        <a:t>)</a:t>
                      </a:r>
                      <a:endParaRPr lang="fr-FR" sz="1100" dirty="0"/>
                    </a:p>
                  </a:txBody>
                  <a:tcPr marL="55172" marR="55172" marT="27586" marB="27586" anchor="ctr"/>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1 dose de charge de 140 mg/kg et 12 doses d’entretien de 70 mg/kg toutes les 4h</a:t>
                      </a:r>
                    </a:p>
                  </a:txBody>
                  <a:tcPr marL="55172" marR="55172" marT="27586" marB="27586" anchor="ctr"/>
                </a:tc>
                <a:tc hMerge="1">
                  <a:txBody>
                    <a:bodyPr/>
                    <a:lstStyle/>
                    <a:p>
                      <a:pPr algn="ctr"/>
                      <a:endParaRPr lang="fr-FR" sz="1100" dirty="0"/>
                    </a:p>
                  </a:txBody>
                  <a:tcPr marL="55172" marR="55172" marT="27586" marB="27586" anchor="ctr"/>
                </a:tc>
                <a:tc hMerge="1">
                  <a:txBody>
                    <a:bodyPr/>
                    <a:lstStyle/>
                    <a:p>
                      <a:pPr algn="ctr"/>
                      <a:endParaRPr lang="fr-FR" sz="1100" dirty="0"/>
                    </a:p>
                  </a:txBody>
                  <a:tcPr marL="55172" marR="55172" marT="27586" marB="27586" anchor="ctr"/>
                </a:tc>
                <a:tc hMerge="1">
                  <a:txBody>
                    <a:bodyPr/>
                    <a:lstStyle/>
                    <a:p>
                      <a:pPr algn="ctr"/>
                      <a:endParaRPr lang="fr-FR" sz="1100" dirty="0"/>
                    </a:p>
                  </a:txBody>
                  <a:tcPr marL="55172" marR="55172" marT="27586" marB="27586" anchor="ctr"/>
                </a:tc>
                <a:tc hMerge="1">
                  <a:txBody>
                    <a:bodyPr/>
                    <a:lstStyle/>
                    <a:p>
                      <a:pPr algn="ctr"/>
                      <a:endParaRPr lang="fr-FR" sz="1100" dirty="0"/>
                    </a:p>
                  </a:txBody>
                  <a:tcPr marL="55172" marR="55172" marT="27586" marB="27586" anchor="ctr"/>
                </a:tc>
                <a:tc hMerge="1">
                  <a:txBody>
                    <a:bodyPr/>
                    <a:lstStyle/>
                    <a:p>
                      <a:pPr algn="ctr"/>
                      <a:endParaRPr lang="fr-FR" sz="1100" dirty="0"/>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5"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3556611176"/>
                  </a:ext>
                </a:extLst>
              </a:tr>
              <a:tr h="540009">
                <a:tc>
                  <a:txBody>
                    <a:bodyPr/>
                    <a:lstStyle/>
                    <a:p>
                      <a:r>
                        <a:rPr lang="fr-FR" sz="1100" dirty="0"/>
                        <a:t>Alternative </a:t>
                      </a:r>
                      <a:r>
                        <a:rPr lang="fr-FR" sz="1100" dirty="0" smtClean="0"/>
                        <a:t>5</a:t>
                      </a:r>
                    </a:p>
                    <a:p>
                      <a:r>
                        <a:rPr lang="fr-FR" sz="1100" dirty="0" smtClean="0"/>
                        <a:t>(219</a:t>
                      </a:r>
                      <a:r>
                        <a:rPr lang="fr-FR" sz="1100" baseline="0" dirty="0" smtClean="0"/>
                        <a:t> mg/kg total en 8h)</a:t>
                      </a:r>
                      <a:endParaRPr lang="fr-FR" sz="1100" dirty="0"/>
                    </a:p>
                  </a:txBody>
                  <a:tcPr marL="55172" marR="55172" marT="27586" marB="27586" anchor="ctr"/>
                </a:tc>
                <a:tc>
                  <a:txBody>
                    <a:bodyPr/>
                    <a:lstStyle/>
                    <a:p>
                      <a:pPr algn="ctr"/>
                      <a:r>
                        <a:rPr lang="fr-FR" sz="1100" dirty="0"/>
                        <a:t>150</a:t>
                      </a:r>
                    </a:p>
                  </a:txBody>
                  <a:tcPr marL="55172" marR="55172" marT="27586" marB="27586" anchor="ctr"/>
                </a:tc>
                <a:tc>
                  <a:txBody>
                    <a:bodyPr/>
                    <a:lstStyle/>
                    <a:p>
                      <a:pPr algn="ctr"/>
                      <a:r>
                        <a:rPr lang="fr-FR" sz="1100" dirty="0"/>
                        <a:t>1</a:t>
                      </a:r>
                    </a:p>
                  </a:txBody>
                  <a:tcPr marL="55172" marR="55172" marT="27586" marB="27586" anchor="ctr"/>
                </a:tc>
                <a:tc>
                  <a:txBody>
                    <a:bodyPr/>
                    <a:lstStyle/>
                    <a:p>
                      <a:pPr algn="ctr"/>
                      <a:r>
                        <a:rPr lang="fr-FR" sz="1100" dirty="0"/>
                        <a:t>12,5</a:t>
                      </a:r>
                    </a:p>
                  </a:txBody>
                  <a:tcPr marL="55172" marR="55172" marT="27586" marB="27586" anchor="ctr"/>
                </a:tc>
                <a:tc>
                  <a:txBody>
                    <a:bodyPr/>
                    <a:lstStyle/>
                    <a:p>
                      <a:pPr algn="ctr"/>
                      <a:r>
                        <a:rPr lang="fr-FR" sz="1100" dirty="0"/>
                        <a:t>4</a:t>
                      </a:r>
                    </a:p>
                  </a:txBody>
                  <a:tcPr marL="55172" marR="55172" marT="27586" marB="27586" anchor="ctr"/>
                </a:tc>
                <a:tc>
                  <a:txBody>
                    <a:bodyPr/>
                    <a:lstStyle/>
                    <a:p>
                      <a:pPr algn="ctr"/>
                      <a:r>
                        <a:rPr lang="fr-FR" sz="1100" dirty="0"/>
                        <a:t>6,25</a:t>
                      </a:r>
                    </a:p>
                  </a:txBody>
                  <a:tcPr marL="55172" marR="55172" marT="27586" marB="27586" anchor="ctr"/>
                </a:tc>
                <a:tc>
                  <a:txBody>
                    <a:bodyPr/>
                    <a:lstStyle/>
                    <a:p>
                      <a:pPr algn="ctr"/>
                      <a:r>
                        <a:rPr lang="fr-FR" sz="1100" dirty="0"/>
                        <a:t>3 </a:t>
                      </a:r>
                      <a:r>
                        <a:rPr lang="fr-FR" sz="800" dirty="0"/>
                        <a:t>(selon critères biologiques)</a:t>
                      </a:r>
                      <a:endParaRPr lang="fr-FR" sz="1100" dirty="0"/>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6"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652571321"/>
                  </a:ext>
                </a:extLst>
              </a:tr>
              <a:tr h="321087">
                <a:tc>
                  <a:txBody>
                    <a:bodyPr/>
                    <a:lstStyle/>
                    <a:p>
                      <a:r>
                        <a:rPr lang="fr-FR" sz="1100" dirty="0"/>
                        <a:t>Alternative </a:t>
                      </a:r>
                      <a:r>
                        <a:rPr lang="fr-FR" sz="1100" dirty="0" smtClean="0"/>
                        <a:t>6</a:t>
                      </a:r>
                    </a:p>
                    <a:p>
                      <a:r>
                        <a:rPr lang="fr-FR" sz="1100" dirty="0" smtClean="0"/>
                        <a:t>(300 mg/kg total en 12h)</a:t>
                      </a:r>
                      <a:endParaRPr lang="fr-FR" sz="1100" dirty="0"/>
                    </a:p>
                  </a:txBody>
                  <a:tcPr marL="55172" marR="55172" marT="27586" marB="27586" anchor="ctr"/>
                </a:tc>
                <a:tc>
                  <a:txBody>
                    <a:bodyPr/>
                    <a:lstStyle/>
                    <a:p>
                      <a:pPr algn="ctr"/>
                      <a:r>
                        <a:rPr lang="fr-FR" sz="1100" dirty="0"/>
                        <a:t>50</a:t>
                      </a:r>
                    </a:p>
                  </a:txBody>
                  <a:tcPr marL="55172" marR="55172" marT="27586" marB="27586" anchor="ctr"/>
                </a:tc>
                <a:tc>
                  <a:txBody>
                    <a:bodyPr/>
                    <a:lstStyle/>
                    <a:p>
                      <a:pPr algn="ctr"/>
                      <a:r>
                        <a:rPr lang="fr-FR" sz="1100" dirty="0"/>
                        <a:t>2</a:t>
                      </a:r>
                    </a:p>
                  </a:txBody>
                  <a:tcPr marL="55172" marR="55172" marT="27586" marB="27586" anchor="ctr"/>
                </a:tc>
                <a:tc>
                  <a:txBody>
                    <a:bodyPr/>
                    <a:lstStyle/>
                    <a:p>
                      <a:pPr algn="ctr"/>
                      <a:r>
                        <a:rPr lang="fr-FR" sz="1100" dirty="0"/>
                        <a:t>20</a:t>
                      </a:r>
                    </a:p>
                  </a:txBody>
                  <a:tcPr marL="55172" marR="55172" marT="27586" marB="27586" anchor="ctr"/>
                </a:tc>
                <a:tc>
                  <a:txBody>
                    <a:bodyPr/>
                    <a:lstStyle/>
                    <a:p>
                      <a:pPr algn="ctr"/>
                      <a:r>
                        <a:rPr lang="fr-FR" sz="1100" dirty="0"/>
                        <a:t>10</a:t>
                      </a:r>
                    </a:p>
                  </a:txBody>
                  <a:tcPr marL="55172" marR="55172" marT="27586" marB="27586" anchor="ctr"/>
                </a:tc>
                <a:tc>
                  <a:txBody>
                    <a:bodyPr/>
                    <a:lstStyle/>
                    <a:p>
                      <a:pPr algn="ctr"/>
                      <a:endParaRPr lang="fr-FR" sz="1100" dirty="0"/>
                    </a:p>
                  </a:txBody>
                  <a:tcPr marL="55172" marR="55172" marT="27586" marB="27586" anchor="ctr"/>
                </a:tc>
                <a:tc>
                  <a:txBody>
                    <a:bodyPr/>
                    <a:lstStyle/>
                    <a:p>
                      <a:pPr algn="ctr"/>
                      <a:endParaRPr lang="fr-FR" sz="1100" dirty="0"/>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7"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2696924098"/>
                  </a:ext>
                </a:extLst>
              </a:tr>
              <a:tr h="540009">
                <a:tc>
                  <a:txBody>
                    <a:bodyPr/>
                    <a:lstStyle/>
                    <a:p>
                      <a:r>
                        <a:rPr lang="fr-FR" sz="1100" dirty="0"/>
                        <a:t>Alternative </a:t>
                      </a:r>
                      <a:r>
                        <a:rPr lang="fr-FR" sz="1100" dirty="0" smtClean="0"/>
                        <a:t>7</a:t>
                      </a:r>
                    </a:p>
                    <a:p>
                      <a:r>
                        <a:rPr lang="fr-FR" sz="1100" dirty="0" smtClean="0"/>
                        <a:t>(288 mg/kg</a:t>
                      </a:r>
                      <a:r>
                        <a:rPr lang="fr-FR" sz="1100" baseline="0" dirty="0" smtClean="0"/>
                        <a:t> total en 12h)</a:t>
                      </a:r>
                      <a:endParaRPr lang="fr-FR" sz="1100" dirty="0"/>
                    </a:p>
                  </a:txBody>
                  <a:tcPr marL="55172" marR="55172" marT="27586" marB="27586" anchor="ctr"/>
                </a:tc>
                <a:tc>
                  <a:txBody>
                    <a:bodyPr/>
                    <a:lstStyle/>
                    <a:p>
                      <a:pPr algn="ctr"/>
                      <a:r>
                        <a:rPr lang="fr-FR" sz="1100" dirty="0"/>
                        <a:t>60</a:t>
                      </a:r>
                    </a:p>
                  </a:txBody>
                  <a:tcPr marL="55172" marR="55172" marT="27586" marB="27586" anchor="ctr"/>
                </a:tc>
                <a:tc>
                  <a:txBody>
                    <a:bodyPr/>
                    <a:lstStyle/>
                    <a:p>
                      <a:pPr algn="ctr"/>
                      <a:r>
                        <a:rPr lang="fr-FR" sz="1100" dirty="0"/>
                        <a:t>4</a:t>
                      </a:r>
                    </a:p>
                  </a:txBody>
                  <a:tcPr marL="55172" marR="55172" marT="27586" marB="27586" anchor="ctr"/>
                </a:tc>
                <a:tc>
                  <a:txBody>
                    <a:bodyPr/>
                    <a:lstStyle/>
                    <a:p>
                      <a:pPr algn="ctr"/>
                      <a:r>
                        <a:rPr lang="fr-FR" sz="1100" dirty="0"/>
                        <a:t>6</a:t>
                      </a:r>
                    </a:p>
                  </a:txBody>
                  <a:tcPr marL="55172" marR="55172" marT="27586" marB="27586" anchor="ctr"/>
                </a:tc>
                <a:tc>
                  <a:txBody>
                    <a:bodyPr/>
                    <a:lstStyle/>
                    <a:p>
                      <a:pPr algn="ctr"/>
                      <a:r>
                        <a:rPr lang="fr-FR" sz="1100" dirty="0"/>
                        <a:t>8 ou plus </a:t>
                      </a:r>
                      <a:r>
                        <a:rPr lang="fr-FR" sz="900" dirty="0"/>
                        <a:t>(</a:t>
                      </a:r>
                      <a:r>
                        <a:rPr lang="fr-FR" sz="800" dirty="0"/>
                        <a:t>selon critères de cessation)</a:t>
                      </a:r>
                    </a:p>
                  </a:txBody>
                  <a:tcPr marL="55172" marR="55172" marT="27586" marB="27586" anchor="ctr"/>
                </a:tc>
                <a:tc>
                  <a:txBody>
                    <a:bodyPr/>
                    <a:lstStyle/>
                    <a:p>
                      <a:pPr algn="ctr"/>
                      <a:endParaRPr lang="fr-FR" sz="1100" dirty="0"/>
                    </a:p>
                  </a:txBody>
                  <a:tcPr marL="55172" marR="55172" marT="27586" marB="27586" anchor="ctr"/>
                </a:tc>
                <a:tc>
                  <a:txBody>
                    <a:bodyPr/>
                    <a:lstStyle/>
                    <a:p>
                      <a:pPr algn="ctr"/>
                      <a:endParaRPr lang="fr-FR" sz="1100" dirty="0"/>
                    </a:p>
                  </a:txBody>
                  <a:tcPr marL="55172" marR="55172" marT="27586" marB="27586"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hlinkClick r:id="rId8" action="ppaction://hlinksldjump"/>
                        </a:rPr>
                        <a:t>Voir les références</a:t>
                      </a:r>
                      <a:endParaRPr lang="fr-FR" sz="1100" dirty="0"/>
                    </a:p>
                  </a:txBody>
                  <a:tcPr marL="55172" marR="55172" marT="27586" marB="27586" anchor="ctr"/>
                </a:tc>
                <a:extLst>
                  <a:ext uri="{0D108BD9-81ED-4DB2-BD59-A6C34878D82A}">
                    <a16:rowId xmlns:a16="http://schemas.microsoft.com/office/drawing/2014/main" xmlns="" val="2393706685"/>
                  </a:ext>
                </a:extLst>
              </a:tr>
            </a:tbl>
          </a:graphicData>
        </a:graphic>
      </p:graphicFrame>
      <p:pic>
        <p:nvPicPr>
          <p:cNvPr id="25" name="Image 24">
            <a:extLst>
              <a:ext uri="{FF2B5EF4-FFF2-40B4-BE49-F238E27FC236}">
                <a16:creationId xmlns:a16="http://schemas.microsoft.com/office/drawing/2014/main" xmlns="" id="{863F4E1D-9A22-4BDF-8D57-E8319FAF66B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282" b="94808" l="10000" r="90000">
                        <a14:foregroundMark x1="34872" y1="6410" x2="34872" y2="6410"/>
                        <a14:foregroundMark x1="59038" y1="17244" x2="59038" y2="17244"/>
                        <a14:foregroundMark x1="60449" y1="19936" x2="60449" y2="19936"/>
                        <a14:foregroundMark x1="37500" y1="17372" x2="37500" y2="17372"/>
                        <a14:foregroundMark x1="71795" y1="51154" x2="71795" y2="51154"/>
                        <a14:foregroundMark x1="65769" y1="72692" x2="65769" y2="72692"/>
                        <a14:foregroundMark x1="69423" y1="63077" x2="69423" y2="63077"/>
                        <a14:foregroundMark x1="69423" y1="71731" x2="69423" y2="71731"/>
                        <a14:foregroundMark x1="73205" y1="63397" x2="73205" y2="63397"/>
                        <a14:foregroundMark x1="80256" y1="51603" x2="75321" y2="48782"/>
                        <a14:foregroundMark x1="75321" y1="48782" x2="69808" y2="51410"/>
                        <a14:foregroundMark x1="69808" y1="51410" x2="72179" y2="56090"/>
                        <a14:foregroundMark x1="72179" y1="56090" x2="76026" y2="59744"/>
                        <a14:foregroundMark x1="76026" y1="59744" x2="76154" y2="59615"/>
                        <a14:foregroundMark x1="68910" y1="67500" x2="72436" y2="61923"/>
                        <a14:foregroundMark x1="72436" y1="61923" x2="72692" y2="59808"/>
                        <a14:foregroundMark x1="69872" y1="68718" x2="63782" y2="87756"/>
                        <a14:foregroundMark x1="67372" y1="87244" x2="67564" y2="75769"/>
                        <a14:foregroundMark x1="67564" y1="75769" x2="67500" y2="75513"/>
                        <a14:foregroundMark x1="73333" y1="46603" x2="78205" y2="49679"/>
                        <a14:foregroundMark x1="78205" y1="49679" x2="78333" y2="49872"/>
                        <a14:foregroundMark x1="81218" y1="51795" x2="78333" y2="48013"/>
                        <a14:foregroundMark x1="74744" y1="46282" x2="77885" y2="46603"/>
                        <a14:foregroundMark x1="58590" y1="91667" x2="64615" y2="91474"/>
                        <a14:foregroundMark x1="64615" y1="91474" x2="64551" y2="88526"/>
                        <a14:foregroundMark x1="62628" y1="87436" x2="61218" y2="78462"/>
                        <a14:foregroundMark x1="62949" y1="94808" x2="63590" y2="94487"/>
                        <a14:foregroundMark x1="46859" y1="60256" x2="46859" y2="60256"/>
                        <a14:foregroundMark x1="60128" y1="90705" x2="57372" y2="89103"/>
                        <a14:foregroundMark x1="68205" y1="89744" x2="68974" y2="86218"/>
                        <a14:foregroundMark x1="57821" y1="87756" x2="57821" y2="87756"/>
                        <a14:foregroundMark x1="56603" y1="88141" x2="56603" y2="88141"/>
                        <a14:foregroundMark x1="55833" y1="89423" x2="55833" y2="89423"/>
                        <a14:foregroundMark x1="56795" y1="87692" x2="56795" y2="87692"/>
                        <a14:foregroundMark x1="59808" y1="76154" x2="59808" y2="76154"/>
                        <a14:foregroundMark x1="59295" y1="76282" x2="59295" y2="76282"/>
                        <a14:foregroundMark x1="59167" y1="76538" x2="59167" y2="76538"/>
                        <a14:foregroundMark x1="59231" y1="77692" x2="59231" y2="77692"/>
                        <a14:foregroundMark x1="59103" y1="77051" x2="59103" y2="77051"/>
                        <a14:foregroundMark x1="49936" y1="75641" x2="49936" y2="75641"/>
                        <a14:foregroundMark x1="58397" y1="87308" x2="58397" y2="87308"/>
                        <a14:backgroundMark x1="47051" y1="64038" x2="47051" y2="64038"/>
                        <a14:backgroundMark x1="47564" y1="60449" x2="47564" y2="60449"/>
                        <a14:backgroundMark x1="47564" y1="61410" x2="47564" y2="61410"/>
                        <a14:backgroundMark x1="49679" y1="78526" x2="51346" y2="84615"/>
                        <a14:backgroundMark x1="51346" y1="84615" x2="51154" y2="90064"/>
                        <a14:backgroundMark x1="51154" y1="90064" x2="50385" y2="90705"/>
                        <a14:backgroundMark x1="43590" y1="93782" x2="48654" y2="89936"/>
                        <a14:backgroundMark x1="48654" y1="89936" x2="51795" y2="85769"/>
                        <a14:backgroundMark x1="51795" y1="85769" x2="56026" y2="82628"/>
                        <a14:backgroundMark x1="56026" y1="82628" x2="56218" y2="82244"/>
                        <a14:backgroundMark x1="60128" y1="74295" x2="60641" y2="73141"/>
                        <a14:backgroundMark x1="60192" y1="70256" x2="60321" y2="69936"/>
                        <a14:backgroundMark x1="67179" y1="91795" x2="68654" y2="93141"/>
                        <a14:backgroundMark x1="57783" y1="76282" x2="58846" y2="74295"/>
                        <a14:backgroundMark x1="55897" y1="79808" x2="57783" y2="76282"/>
                        <a14:backgroundMark x1="59744" y1="86731" x2="59295" y2="85897"/>
                        <a14:backgroundMark x1="47115" y1="72564" x2="47115" y2="72564"/>
                        <a14:backgroundMark x1="46923" y1="74679" x2="46923" y2="74679"/>
                        <a14:backgroundMark x1="48654" y1="76987" x2="49679" y2="78782"/>
                        <a14:backgroundMark x1="47179" y1="73590" x2="47179" y2="73846"/>
                        <a14:backgroundMark x1="48333" y1="75962" x2="48333" y2="75962"/>
                        <a14:backgroundMark x1="60192" y1="87179" x2="60192" y2="87179"/>
                        <a14:backgroundMark x1="66538" y1="90897" x2="66538" y2="90897"/>
                        <a14:backgroundMark x1="60513" y1="87564" x2="60513" y2="87564"/>
                      </a14:backgroundRemoval>
                    </a14:imgEffect>
                  </a14:imgLayer>
                </a14:imgProps>
              </a:ext>
            </a:extLst>
          </a:blip>
          <a:stretch>
            <a:fillRect/>
          </a:stretch>
        </p:blipFill>
        <p:spPr>
          <a:xfrm>
            <a:off x="9956235" y="3305392"/>
            <a:ext cx="2560103" cy="2560103"/>
          </a:xfrm>
          <a:prstGeom prst="rect">
            <a:avLst/>
          </a:prstGeom>
        </p:spPr>
      </p:pic>
      <p:grpSp>
        <p:nvGrpSpPr>
          <p:cNvPr id="32" name="Groupe 31">
            <a:extLst>
              <a:ext uri="{FF2B5EF4-FFF2-40B4-BE49-F238E27FC236}">
                <a16:creationId xmlns:a16="http://schemas.microsoft.com/office/drawing/2014/main" xmlns="" id="{4C858AB3-202B-4B21-829A-F9B3407B161E}"/>
              </a:ext>
            </a:extLst>
          </p:cNvPr>
          <p:cNvGrpSpPr/>
          <p:nvPr/>
        </p:nvGrpSpPr>
        <p:grpSpPr>
          <a:xfrm>
            <a:off x="10508752" y="5782387"/>
            <a:ext cx="1775854" cy="975623"/>
            <a:chOff x="9973649" y="5488411"/>
            <a:chExt cx="2310957" cy="1269599"/>
          </a:xfrm>
        </p:grpSpPr>
        <p:pic>
          <p:nvPicPr>
            <p:cNvPr id="33" name="Graphique 32" descr="Cercle avec flèche droite ">
              <a:hlinkClick r:id="rId11" action="ppaction://hlinksldjump"/>
              <a:extLst>
                <a:ext uri="{FF2B5EF4-FFF2-40B4-BE49-F238E27FC236}">
                  <a16:creationId xmlns:a16="http://schemas.microsoft.com/office/drawing/2014/main" xmlns="" id="{3A7C73CB-72D0-4EC0-B11E-61F1D29C5020}"/>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0159387" y="5843610"/>
              <a:ext cx="914400" cy="914400"/>
            </a:xfrm>
            <a:prstGeom prst="rect">
              <a:avLst/>
            </a:prstGeom>
          </p:spPr>
        </p:pic>
        <p:sp>
          <p:nvSpPr>
            <p:cNvPr id="34" name="ZoneTexte 33">
              <a:hlinkClick r:id="rId11" action="ppaction://hlinksldjump"/>
              <a:extLst>
                <a:ext uri="{FF2B5EF4-FFF2-40B4-BE49-F238E27FC236}">
                  <a16:creationId xmlns:a16="http://schemas.microsoft.com/office/drawing/2014/main" xmlns="" id="{615D5A04-3829-4785-9484-62D191724254}"/>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35" name="Graphique 34" descr="Liste">
              <a:hlinkClick r:id="rId14" action="ppaction://hlinksldjump"/>
              <a:extLst>
                <a:ext uri="{FF2B5EF4-FFF2-40B4-BE49-F238E27FC236}">
                  <a16:creationId xmlns:a16="http://schemas.microsoft.com/office/drawing/2014/main" xmlns="" id="{459A2E17-0312-49B3-9896-7696A5153CCB}"/>
                </a:ext>
              </a:extLst>
            </p:cNvPr>
            <p:cNvPicPr>
              <a:picLocks noChangeAspect="1"/>
            </p:cNvPicPr>
            <p:nvPr/>
          </p:nvPicPr>
          <p:blipFill>
            <a:blip r:embed="rId15">
              <a:extLst>
                <a:ext uri="{96DAC541-7B7A-43D3-8B79-37D633B846F1}">
                  <asvg:svgBlip xmlns:asvg="http://schemas.microsoft.com/office/drawing/2016/SVG/main" xmlns="" r:embed="rId16"/>
                </a:ext>
              </a:extLst>
            </a:blip>
            <a:stretch>
              <a:fillRect/>
            </a:stretch>
          </p:blipFill>
          <p:spPr>
            <a:xfrm>
              <a:off x="11184468" y="5841397"/>
              <a:ext cx="914400" cy="914400"/>
            </a:xfrm>
            <a:prstGeom prst="rect">
              <a:avLst/>
            </a:prstGeom>
          </p:spPr>
        </p:pic>
        <p:sp>
          <p:nvSpPr>
            <p:cNvPr id="36" name="ZoneTexte 35">
              <a:hlinkClick r:id="rId14" action="ppaction://hlinksldjump"/>
              <a:extLst>
                <a:ext uri="{FF2B5EF4-FFF2-40B4-BE49-F238E27FC236}">
                  <a16:creationId xmlns:a16="http://schemas.microsoft.com/office/drawing/2014/main" xmlns="" id="{5689434B-C66D-4C95-9A99-AB574A7E78F7}"/>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38576708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1</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fontScale="92500" lnSpcReduction="20000"/>
          </a:bodyPr>
          <a:lstStyle/>
          <a:p>
            <a:r>
              <a:rPr lang="fr-FR" dirty="0"/>
              <a:t>Poison and </a:t>
            </a:r>
            <a:r>
              <a:rPr lang="fr-FR" dirty="0" err="1"/>
              <a:t>drug</a:t>
            </a:r>
            <a:r>
              <a:rPr lang="fr-FR" dirty="0"/>
              <a:t> information service (PADIS) (2019) Guidelines on management of </a:t>
            </a:r>
            <a:r>
              <a:rPr lang="fr-FR" dirty="0" err="1"/>
              <a:t>acetaminophen</a:t>
            </a:r>
            <a:r>
              <a:rPr lang="fr-FR" dirty="0"/>
              <a:t> </a:t>
            </a:r>
            <a:r>
              <a:rPr lang="fr-FR" dirty="0" err="1"/>
              <a:t>toxicity</a:t>
            </a:r>
            <a:r>
              <a:rPr lang="fr-FR" dirty="0"/>
              <a:t> (new one concentration, 2 </a:t>
            </a:r>
            <a:r>
              <a:rPr lang="fr-FR" dirty="0" err="1"/>
              <a:t>step</a:t>
            </a:r>
            <a:r>
              <a:rPr lang="fr-FR" dirty="0"/>
              <a:t> NAC </a:t>
            </a:r>
            <a:r>
              <a:rPr lang="fr-FR" dirty="0" err="1"/>
              <a:t>regimen</a:t>
            </a:r>
            <a:r>
              <a:rPr lang="fr-FR" dirty="0"/>
              <a:t>) </a:t>
            </a:r>
          </a:p>
          <a:p>
            <a:r>
              <a:rPr lang="fr-FR" dirty="0"/>
              <a:t>Wisconsin Poison Center </a:t>
            </a:r>
            <a:r>
              <a:rPr lang="fr-FR" dirty="0" err="1"/>
              <a:t>Recommendations</a:t>
            </a:r>
            <a:r>
              <a:rPr lang="fr-FR" dirty="0"/>
              <a:t> for </a:t>
            </a:r>
            <a:r>
              <a:rPr lang="fr-FR" dirty="0" err="1"/>
              <a:t>Dosing</a:t>
            </a:r>
            <a:r>
              <a:rPr lang="fr-FR" dirty="0"/>
              <a:t> of N-</a:t>
            </a:r>
            <a:r>
              <a:rPr lang="fr-FR" dirty="0" err="1"/>
              <a:t>acetylcysteine</a:t>
            </a:r>
            <a:r>
              <a:rPr lang="fr-FR" dirty="0"/>
              <a:t>.</a:t>
            </a:r>
          </a:p>
          <a:p>
            <a:r>
              <a:rPr lang="fr-FR" dirty="0"/>
              <a:t>Johnson MT, </a:t>
            </a:r>
            <a:r>
              <a:rPr lang="fr-FR" dirty="0" err="1"/>
              <a:t>McCammon</a:t>
            </a:r>
            <a:r>
              <a:rPr lang="fr-FR" dirty="0"/>
              <a:t> CA, Mullins ME et al. </a:t>
            </a:r>
            <a:r>
              <a:rPr lang="fr-FR" dirty="0" err="1"/>
              <a:t>Evaluation</a:t>
            </a:r>
            <a:r>
              <a:rPr lang="fr-FR" dirty="0"/>
              <a:t> of a </a:t>
            </a:r>
            <a:r>
              <a:rPr lang="fr-FR" dirty="0" err="1"/>
              <a:t>Simplified</a:t>
            </a:r>
            <a:r>
              <a:rPr lang="fr-FR" dirty="0"/>
              <a:t> N-</a:t>
            </a:r>
            <a:r>
              <a:rPr lang="fr-FR" dirty="0" err="1"/>
              <a:t>Acetylcycsteine</a:t>
            </a:r>
            <a:r>
              <a:rPr lang="fr-FR" dirty="0"/>
              <a:t> </a:t>
            </a:r>
            <a:r>
              <a:rPr lang="fr-FR" dirty="0" err="1"/>
              <a:t>Dosing</a:t>
            </a:r>
            <a:r>
              <a:rPr lang="fr-FR" dirty="0"/>
              <a:t> </a:t>
            </a:r>
            <a:r>
              <a:rPr lang="fr-FR" dirty="0" err="1"/>
              <a:t>Regimen</a:t>
            </a:r>
            <a:r>
              <a:rPr lang="fr-FR" dirty="0"/>
              <a:t> for the </a:t>
            </a:r>
            <a:r>
              <a:rPr lang="fr-FR" dirty="0" err="1"/>
              <a:t>Treatment</a:t>
            </a:r>
            <a:r>
              <a:rPr lang="fr-FR" dirty="0"/>
              <a:t> of </a:t>
            </a:r>
            <a:r>
              <a:rPr lang="fr-FR" dirty="0" err="1"/>
              <a:t>Acetaminophen</a:t>
            </a:r>
            <a:r>
              <a:rPr lang="fr-FR" dirty="0"/>
              <a:t> </a:t>
            </a:r>
            <a:r>
              <a:rPr lang="fr-FR" dirty="0" err="1"/>
              <a:t>Toxicity</a:t>
            </a:r>
            <a:r>
              <a:rPr lang="fr-FR" dirty="0"/>
              <a:t>. </a:t>
            </a:r>
            <a:r>
              <a:rPr lang="fr-FR" dirty="0" err="1"/>
              <a:t>Annals</a:t>
            </a:r>
            <a:r>
              <a:rPr lang="fr-FR" dirty="0"/>
              <a:t> </a:t>
            </a:r>
            <a:r>
              <a:rPr lang="fr-FR" dirty="0" err="1"/>
              <a:t>Pharmacol</a:t>
            </a:r>
            <a:r>
              <a:rPr lang="fr-FR" dirty="0"/>
              <a:t> 45:713-720. 2011</a:t>
            </a:r>
          </a:p>
          <a:p>
            <a:r>
              <a:rPr lang="fr-FR" dirty="0"/>
              <a:t>Mullins ME, </a:t>
            </a:r>
            <a:r>
              <a:rPr lang="fr-FR" dirty="0" err="1"/>
              <a:t>Dribben</a:t>
            </a:r>
            <a:r>
              <a:rPr lang="fr-FR" dirty="0"/>
              <a:t> WH, </a:t>
            </a:r>
            <a:r>
              <a:rPr lang="fr-FR" dirty="0" err="1"/>
              <a:t>Halcomb</a:t>
            </a:r>
            <a:r>
              <a:rPr lang="fr-FR" dirty="0"/>
              <a:t> SE, </a:t>
            </a:r>
            <a:r>
              <a:rPr lang="fr-FR" dirty="0" err="1"/>
              <a:t>McCammon</a:t>
            </a:r>
            <a:r>
              <a:rPr lang="fr-FR" dirty="0"/>
              <a:t> CA. Comment: Frequency of </a:t>
            </a:r>
            <a:r>
              <a:rPr lang="fr-FR" dirty="0" err="1"/>
              <a:t>Medication</a:t>
            </a:r>
            <a:r>
              <a:rPr lang="fr-FR" dirty="0"/>
              <a:t> </a:t>
            </a:r>
            <a:r>
              <a:rPr lang="fr-FR" dirty="0" err="1"/>
              <a:t>Errors</a:t>
            </a:r>
            <a:r>
              <a:rPr lang="fr-FR" dirty="0"/>
              <a:t> </a:t>
            </a:r>
            <a:r>
              <a:rPr lang="fr-FR" dirty="0" err="1"/>
              <a:t>with</a:t>
            </a:r>
            <a:r>
              <a:rPr lang="fr-FR" dirty="0"/>
              <a:t> </a:t>
            </a:r>
            <a:r>
              <a:rPr lang="fr-FR" dirty="0" err="1"/>
              <a:t>Intravenous</a:t>
            </a:r>
            <a:r>
              <a:rPr lang="fr-FR" dirty="0"/>
              <a:t> </a:t>
            </a:r>
            <a:r>
              <a:rPr lang="fr-FR" dirty="0" err="1"/>
              <a:t>Acetylcysteine</a:t>
            </a:r>
            <a:r>
              <a:rPr lang="fr-FR" dirty="0"/>
              <a:t> for </a:t>
            </a:r>
            <a:r>
              <a:rPr lang="fr-FR" dirty="0" err="1"/>
              <a:t>Acetaminophen</a:t>
            </a:r>
            <a:r>
              <a:rPr lang="fr-FR" dirty="0"/>
              <a:t> Overdose. </a:t>
            </a:r>
            <a:r>
              <a:rPr lang="fr-FR" dirty="0" err="1"/>
              <a:t>Annals</a:t>
            </a:r>
            <a:r>
              <a:rPr lang="fr-FR" dirty="0"/>
              <a:t> of </a:t>
            </a:r>
            <a:r>
              <a:rPr lang="fr-FR" dirty="0" err="1"/>
              <a:t>Pharmacotherapy</a:t>
            </a:r>
            <a:r>
              <a:rPr lang="fr-FR" dirty="0"/>
              <a:t>. </a:t>
            </a:r>
            <a:r>
              <a:rPr lang="fr-FR" dirty="0" err="1"/>
              <a:t>déc</a:t>
            </a:r>
            <a:r>
              <a:rPr lang="fr-FR" dirty="0"/>
              <a:t> 2008 ;42(12):1914 5.</a:t>
            </a:r>
          </a:p>
          <a:p>
            <a:r>
              <a:rPr lang="fr-FR" dirty="0" err="1"/>
              <a:t>Pauley</a:t>
            </a:r>
            <a:r>
              <a:rPr lang="fr-FR" dirty="0"/>
              <a:t> KA et al. </a:t>
            </a:r>
            <a:r>
              <a:rPr lang="fr-FR" dirty="0" err="1"/>
              <a:t>Evaluation</a:t>
            </a:r>
            <a:r>
              <a:rPr lang="fr-FR" dirty="0"/>
              <a:t> of an Alternative </a:t>
            </a:r>
            <a:r>
              <a:rPr lang="fr-FR" dirty="0" err="1"/>
              <a:t>Intravenous</a:t>
            </a:r>
            <a:r>
              <a:rPr lang="fr-FR" dirty="0"/>
              <a:t> N-</a:t>
            </a:r>
            <a:r>
              <a:rPr lang="fr-FR" dirty="0" err="1"/>
              <a:t>Acetylcysteine</a:t>
            </a:r>
            <a:r>
              <a:rPr lang="fr-FR" dirty="0"/>
              <a:t> </a:t>
            </a:r>
            <a:r>
              <a:rPr lang="fr-FR" dirty="0" err="1"/>
              <a:t>Regimen</a:t>
            </a:r>
            <a:r>
              <a:rPr lang="fr-FR" dirty="0"/>
              <a:t> in </a:t>
            </a:r>
            <a:r>
              <a:rPr lang="fr-FR" dirty="0" err="1"/>
              <a:t>Pediatric</a:t>
            </a:r>
            <a:r>
              <a:rPr lang="fr-FR" dirty="0"/>
              <a:t> Patients. J </a:t>
            </a:r>
            <a:r>
              <a:rPr lang="fr-FR" dirty="0" err="1"/>
              <a:t>Pediatr</a:t>
            </a:r>
            <a:r>
              <a:rPr lang="fr-FR" dirty="0"/>
              <a:t> </a:t>
            </a:r>
            <a:r>
              <a:rPr lang="fr-FR" dirty="0" err="1"/>
              <a:t>Pharmacol</a:t>
            </a:r>
            <a:r>
              <a:rPr lang="fr-FR" dirty="0"/>
              <a:t> </a:t>
            </a:r>
            <a:r>
              <a:rPr lang="fr-FR" dirty="0" err="1"/>
              <a:t>Ther</a:t>
            </a:r>
            <a:r>
              <a:rPr lang="fr-FR" dirty="0"/>
              <a:t>. 20(3):178-185. 2015</a:t>
            </a:r>
          </a:p>
          <a:p>
            <a:r>
              <a:rPr lang="fr-FR" dirty="0" err="1"/>
              <a:t>Regan</a:t>
            </a:r>
            <a:r>
              <a:rPr lang="fr-FR" dirty="0"/>
              <a:t> A. Baum, Adam </a:t>
            </a:r>
            <a:r>
              <a:rPr lang="fr-FR" dirty="0" err="1"/>
              <a:t>Dugan</a:t>
            </a:r>
            <a:r>
              <a:rPr lang="fr-FR" dirty="0"/>
              <a:t>, </a:t>
            </a:r>
            <a:r>
              <a:rPr lang="fr-FR" dirty="0" err="1"/>
              <a:t>Elise</a:t>
            </a:r>
            <a:r>
              <a:rPr lang="fr-FR" dirty="0"/>
              <a:t> </a:t>
            </a:r>
            <a:r>
              <a:rPr lang="fr-FR" dirty="0" err="1"/>
              <a:t>Metts</a:t>
            </a:r>
            <a:r>
              <a:rPr lang="fr-FR" dirty="0"/>
              <a:t>, Kyle A. </a:t>
            </a:r>
            <a:r>
              <a:rPr lang="fr-FR" dirty="0" err="1"/>
              <a:t>Weant</a:t>
            </a:r>
            <a:r>
              <a:rPr lang="fr-FR" dirty="0"/>
              <a:t>, Abby M. Bailey &amp; Scott </a:t>
            </a:r>
            <a:r>
              <a:rPr lang="fr-FR" dirty="0" err="1"/>
              <a:t>Wilkie</a:t>
            </a:r>
            <a:r>
              <a:rPr lang="fr-FR" dirty="0"/>
              <a:t> (2018) </a:t>
            </a:r>
            <a:r>
              <a:rPr lang="fr-FR" dirty="0" err="1"/>
              <a:t>Modified</a:t>
            </a:r>
            <a:r>
              <a:rPr lang="fr-FR" dirty="0"/>
              <a:t> </a:t>
            </a:r>
            <a:r>
              <a:rPr lang="fr-FR" dirty="0" err="1"/>
              <a:t>two</a:t>
            </a:r>
            <a:r>
              <a:rPr lang="fr-FR" dirty="0"/>
              <a:t> </a:t>
            </a:r>
            <a:r>
              <a:rPr lang="fr-FR" dirty="0" err="1"/>
              <a:t>step</a:t>
            </a:r>
            <a:r>
              <a:rPr lang="fr-FR" dirty="0"/>
              <a:t> N-</a:t>
            </a:r>
            <a:r>
              <a:rPr lang="fr-FR" dirty="0" err="1"/>
              <a:t>acetylcysteine</a:t>
            </a:r>
            <a:r>
              <a:rPr lang="fr-FR" dirty="0"/>
              <a:t> </a:t>
            </a:r>
            <a:r>
              <a:rPr lang="fr-FR" dirty="0" err="1"/>
              <a:t>dosing</a:t>
            </a:r>
            <a:r>
              <a:rPr lang="fr-FR" dirty="0"/>
              <a:t> </a:t>
            </a:r>
            <a:r>
              <a:rPr lang="fr-FR" dirty="0" err="1"/>
              <a:t>regimen</a:t>
            </a:r>
            <a:r>
              <a:rPr lang="fr-FR" dirty="0"/>
              <a:t> for the </a:t>
            </a:r>
            <a:r>
              <a:rPr lang="fr-FR" dirty="0" err="1"/>
              <a:t>treatment</a:t>
            </a:r>
            <a:r>
              <a:rPr lang="fr-FR" dirty="0"/>
              <a:t> of </a:t>
            </a:r>
            <a:r>
              <a:rPr lang="fr-FR" dirty="0" err="1"/>
              <a:t>acetaminophen</a:t>
            </a:r>
            <a:r>
              <a:rPr lang="fr-FR" dirty="0"/>
              <a:t> overdose a </a:t>
            </a:r>
            <a:r>
              <a:rPr lang="fr-FR" dirty="0" err="1"/>
              <a:t>safe</a:t>
            </a:r>
            <a:r>
              <a:rPr lang="fr-FR" dirty="0"/>
              <a:t> alternative, </a:t>
            </a:r>
            <a:r>
              <a:rPr lang="fr-FR" dirty="0" err="1"/>
              <a:t>Toxicology</a:t>
            </a:r>
            <a:r>
              <a:rPr lang="fr-FR" dirty="0"/>
              <a:t> Communications, 2:1, 81-84</a:t>
            </a:r>
          </a:p>
          <a:p>
            <a:endParaRPr lang="fr-FR" dirty="0"/>
          </a:p>
        </p:txBody>
      </p:sp>
      <p:grpSp>
        <p:nvGrpSpPr>
          <p:cNvPr id="21" name="Groupe 20">
            <a:extLst>
              <a:ext uri="{FF2B5EF4-FFF2-40B4-BE49-F238E27FC236}">
                <a16:creationId xmlns:a16="http://schemas.microsoft.com/office/drawing/2014/main" xmlns="" id="{7DD6CFB7-F98B-41A0-AD7E-24496001A2BE}"/>
              </a:ext>
            </a:extLst>
          </p:cNvPr>
          <p:cNvGrpSpPr/>
          <p:nvPr/>
        </p:nvGrpSpPr>
        <p:grpSpPr>
          <a:xfrm>
            <a:off x="9973649" y="5488411"/>
            <a:ext cx="2310957" cy="1269599"/>
            <a:chOff x="9973649" y="5488411"/>
            <a:chExt cx="2310957" cy="1269599"/>
          </a:xfrm>
        </p:grpSpPr>
        <p:pic>
          <p:nvPicPr>
            <p:cNvPr id="12" name="Graphique 11" descr="Cercle avec flèche droite ">
              <a:hlinkClick r:id="rId2" action="ppaction://hlinksldjump"/>
              <a:extLst>
                <a:ext uri="{FF2B5EF4-FFF2-40B4-BE49-F238E27FC236}">
                  <a16:creationId xmlns:a16="http://schemas.microsoft.com/office/drawing/2014/main" xmlns="" id="{A71100B8-F640-49AD-80DF-3E27FD052FC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4" name="ZoneTexte 13">
              <a:hlinkClick r:id="rId2" action="ppaction://hlinksldjump"/>
              <a:extLst>
                <a:ext uri="{FF2B5EF4-FFF2-40B4-BE49-F238E27FC236}">
                  <a16:creationId xmlns:a16="http://schemas.microsoft.com/office/drawing/2014/main" xmlns="" id="{ED7D8C2B-8B99-4E5D-B393-834DE045500A}"/>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9" name="Graphique 18" descr="Liste">
              <a:hlinkClick r:id="rId5" action="ppaction://hlinksldjump"/>
              <a:extLst>
                <a:ext uri="{FF2B5EF4-FFF2-40B4-BE49-F238E27FC236}">
                  <a16:creationId xmlns:a16="http://schemas.microsoft.com/office/drawing/2014/main" xmlns="" id="{F7B0C953-4637-4786-AB88-3A09F53427E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20" name="ZoneTexte 19">
              <a:hlinkClick r:id="rId5" action="ppaction://hlinksldjump"/>
              <a:extLst>
                <a:ext uri="{FF2B5EF4-FFF2-40B4-BE49-F238E27FC236}">
                  <a16:creationId xmlns:a16="http://schemas.microsoft.com/office/drawing/2014/main" xmlns="" id="{4CB42CBE-2461-4A24-A3D5-16D45C2382B0}"/>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8096185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2</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lnSpcReduction="10000"/>
          </a:bodyPr>
          <a:lstStyle/>
          <a:p>
            <a:r>
              <a:rPr lang="fr-CA" dirty="0" err="1"/>
              <a:t>Bunchorntavakul</a:t>
            </a:r>
            <a:r>
              <a:rPr lang="fr-CA" dirty="0"/>
              <a:t> C, </a:t>
            </a:r>
            <a:r>
              <a:rPr lang="fr-CA" dirty="0" err="1"/>
              <a:t>Reddy</a:t>
            </a:r>
            <a:r>
              <a:rPr lang="fr-CA" dirty="0"/>
              <a:t> KR. </a:t>
            </a:r>
            <a:r>
              <a:rPr lang="fr-CA" dirty="0" err="1"/>
              <a:t>Acetaminophen</a:t>
            </a:r>
            <a:r>
              <a:rPr lang="fr-CA" dirty="0"/>
              <a:t> (APAP or N-</a:t>
            </a:r>
            <a:r>
              <a:rPr lang="fr-CA" dirty="0" err="1"/>
              <a:t>Acetyl</a:t>
            </a:r>
            <a:r>
              <a:rPr lang="fr-CA" dirty="0"/>
              <a:t>-p-</a:t>
            </a:r>
            <a:r>
              <a:rPr lang="fr-CA" dirty="0" err="1"/>
              <a:t>Aminophenol</a:t>
            </a:r>
            <a:r>
              <a:rPr lang="fr-CA" dirty="0"/>
              <a:t>) and Acute </a:t>
            </a:r>
            <a:r>
              <a:rPr lang="fr-CA" dirty="0" err="1"/>
              <a:t>Liver</a:t>
            </a:r>
            <a:r>
              <a:rPr lang="fr-CA" dirty="0"/>
              <a:t> Failure. Clin </a:t>
            </a:r>
            <a:r>
              <a:rPr lang="fr-CA" dirty="0" err="1"/>
              <a:t>Liver</a:t>
            </a:r>
            <a:r>
              <a:rPr lang="fr-CA" dirty="0"/>
              <a:t> Dis. mai 2018 ;22(2):325‑46. </a:t>
            </a:r>
          </a:p>
          <a:p>
            <a:r>
              <a:rPr lang="fr-CA" dirty="0"/>
              <a:t>Bateman DN, </a:t>
            </a:r>
            <a:r>
              <a:rPr lang="fr-CA" dirty="0" err="1"/>
              <a:t>Dear</a:t>
            </a:r>
            <a:r>
              <a:rPr lang="fr-CA" dirty="0"/>
              <a:t> JW, </a:t>
            </a:r>
            <a:r>
              <a:rPr lang="fr-CA" dirty="0" err="1"/>
              <a:t>Thanacoody</a:t>
            </a:r>
            <a:r>
              <a:rPr lang="fr-CA" dirty="0"/>
              <a:t> HKR, Thomas SHL, </a:t>
            </a:r>
            <a:r>
              <a:rPr lang="fr-CA" dirty="0" err="1"/>
              <a:t>Eddleston</a:t>
            </a:r>
            <a:r>
              <a:rPr lang="fr-CA" dirty="0"/>
              <a:t> M, </a:t>
            </a:r>
            <a:r>
              <a:rPr lang="fr-CA" dirty="0" err="1"/>
              <a:t>Sandilands</a:t>
            </a:r>
            <a:r>
              <a:rPr lang="fr-CA" dirty="0"/>
              <a:t> EA, et al. Reduction of adverse </a:t>
            </a:r>
            <a:r>
              <a:rPr lang="fr-CA" dirty="0" err="1"/>
              <a:t>effects</a:t>
            </a:r>
            <a:r>
              <a:rPr lang="fr-CA" dirty="0"/>
              <a:t> </a:t>
            </a:r>
            <a:r>
              <a:rPr lang="fr-CA" dirty="0" err="1"/>
              <a:t>from</a:t>
            </a:r>
            <a:r>
              <a:rPr lang="fr-CA" dirty="0"/>
              <a:t> </a:t>
            </a:r>
            <a:r>
              <a:rPr lang="fr-CA" dirty="0" err="1"/>
              <a:t>intravenous</a:t>
            </a:r>
            <a:r>
              <a:rPr lang="fr-CA" dirty="0"/>
              <a:t> </a:t>
            </a:r>
            <a:r>
              <a:rPr lang="fr-CA" dirty="0" err="1"/>
              <a:t>acetylcysteine</a:t>
            </a:r>
            <a:r>
              <a:rPr lang="fr-CA" dirty="0"/>
              <a:t> </a:t>
            </a:r>
            <a:r>
              <a:rPr lang="fr-CA" dirty="0" err="1"/>
              <a:t>treatment</a:t>
            </a:r>
            <a:r>
              <a:rPr lang="fr-CA" dirty="0"/>
              <a:t> for </a:t>
            </a:r>
            <a:r>
              <a:rPr lang="fr-CA" dirty="0" err="1"/>
              <a:t>paracetamol</a:t>
            </a:r>
            <a:r>
              <a:rPr lang="fr-CA" dirty="0"/>
              <a:t> </a:t>
            </a:r>
            <a:r>
              <a:rPr lang="fr-CA" dirty="0" err="1"/>
              <a:t>poisoning</a:t>
            </a:r>
            <a:r>
              <a:rPr lang="fr-CA" dirty="0"/>
              <a:t>: a </a:t>
            </a:r>
            <a:r>
              <a:rPr lang="fr-CA" dirty="0" err="1"/>
              <a:t>randomised</a:t>
            </a:r>
            <a:r>
              <a:rPr lang="fr-CA" dirty="0"/>
              <a:t> </a:t>
            </a:r>
            <a:r>
              <a:rPr lang="fr-CA" dirty="0" err="1"/>
              <a:t>controlled</a:t>
            </a:r>
            <a:r>
              <a:rPr lang="fr-CA" dirty="0"/>
              <a:t> trial. The Lancet. </a:t>
            </a:r>
            <a:r>
              <a:rPr lang="fr-CA" dirty="0" err="1"/>
              <a:t>févr</a:t>
            </a:r>
            <a:r>
              <a:rPr lang="fr-CA" dirty="0"/>
              <a:t> 2014;383(9918):697‑704. </a:t>
            </a:r>
          </a:p>
          <a:p>
            <a:r>
              <a:rPr lang="fr-CA" dirty="0"/>
              <a:t>Wong A, </a:t>
            </a:r>
            <a:r>
              <a:rPr lang="fr-CA" dirty="0" err="1"/>
              <a:t>Landersdorfer</a:t>
            </a:r>
            <a:r>
              <a:rPr lang="fr-CA" dirty="0"/>
              <a:t> C, </a:t>
            </a:r>
            <a:r>
              <a:rPr lang="fr-CA" dirty="0" err="1"/>
              <a:t>Graudins</a:t>
            </a:r>
            <a:r>
              <a:rPr lang="fr-CA" dirty="0"/>
              <a:t> A. </a:t>
            </a:r>
            <a:r>
              <a:rPr lang="fr-CA" dirty="0" err="1"/>
              <a:t>Pharmacokinetic</a:t>
            </a:r>
            <a:r>
              <a:rPr lang="fr-CA" dirty="0"/>
              <a:t> </a:t>
            </a:r>
            <a:r>
              <a:rPr lang="fr-CA" dirty="0" err="1"/>
              <a:t>modelling</a:t>
            </a:r>
            <a:r>
              <a:rPr lang="fr-CA" dirty="0"/>
              <a:t> of </a:t>
            </a:r>
            <a:r>
              <a:rPr lang="fr-CA" dirty="0" err="1"/>
              <a:t>modified</a:t>
            </a:r>
            <a:r>
              <a:rPr lang="fr-CA" dirty="0"/>
              <a:t> </a:t>
            </a:r>
            <a:r>
              <a:rPr lang="fr-CA" dirty="0" err="1"/>
              <a:t>acetylcysteine</a:t>
            </a:r>
            <a:r>
              <a:rPr lang="fr-CA" dirty="0"/>
              <a:t> infusion </a:t>
            </a:r>
            <a:r>
              <a:rPr lang="fr-CA" dirty="0" err="1"/>
              <a:t>regimens</a:t>
            </a:r>
            <a:r>
              <a:rPr lang="fr-CA" dirty="0"/>
              <a:t> </a:t>
            </a:r>
            <a:r>
              <a:rPr lang="fr-CA" dirty="0" err="1"/>
              <a:t>used</a:t>
            </a:r>
            <a:r>
              <a:rPr lang="fr-CA" dirty="0"/>
              <a:t> in the </a:t>
            </a:r>
            <a:r>
              <a:rPr lang="fr-CA" dirty="0" err="1"/>
              <a:t>treatment</a:t>
            </a:r>
            <a:r>
              <a:rPr lang="fr-CA" dirty="0"/>
              <a:t> of </a:t>
            </a:r>
            <a:r>
              <a:rPr lang="fr-CA" dirty="0" err="1"/>
              <a:t>paracetamol</a:t>
            </a:r>
            <a:r>
              <a:rPr lang="fr-CA" dirty="0"/>
              <a:t> </a:t>
            </a:r>
            <a:r>
              <a:rPr lang="fr-CA" dirty="0" err="1"/>
              <a:t>poisoning</a:t>
            </a:r>
            <a:r>
              <a:rPr lang="fr-CA" dirty="0"/>
              <a:t>. </a:t>
            </a:r>
            <a:r>
              <a:rPr lang="fr-CA" dirty="0" err="1"/>
              <a:t>Eur</a:t>
            </a:r>
            <a:r>
              <a:rPr lang="fr-CA" dirty="0"/>
              <a:t> J Clin </a:t>
            </a:r>
            <a:r>
              <a:rPr lang="fr-CA" dirty="0" err="1"/>
              <a:t>Pharmacol</a:t>
            </a:r>
            <a:r>
              <a:rPr lang="fr-CA" dirty="0"/>
              <a:t>. sept 2017 [cité 29 mai 2019];73(9):1103‑10. </a:t>
            </a:r>
          </a:p>
          <a:p>
            <a:r>
              <a:rPr lang="fr-CA" dirty="0" err="1"/>
              <a:t>Harmouche</a:t>
            </a:r>
            <a:r>
              <a:rPr lang="fr-CA" dirty="0"/>
              <a:t> E, Howland MA, K Su M. In </a:t>
            </a:r>
            <a:r>
              <a:rPr lang="fr-CA" dirty="0" err="1"/>
              <a:t>response</a:t>
            </a:r>
            <a:r>
              <a:rPr lang="fr-CA" dirty="0"/>
              <a:t> to: “</a:t>
            </a:r>
            <a:r>
              <a:rPr lang="fr-CA" dirty="0" err="1"/>
              <a:t>Pharmacokinetic</a:t>
            </a:r>
            <a:r>
              <a:rPr lang="fr-CA" dirty="0"/>
              <a:t> </a:t>
            </a:r>
            <a:r>
              <a:rPr lang="fr-CA" dirty="0" err="1"/>
              <a:t>modelling</a:t>
            </a:r>
            <a:r>
              <a:rPr lang="fr-CA" dirty="0"/>
              <a:t> of </a:t>
            </a:r>
            <a:r>
              <a:rPr lang="fr-CA" dirty="0" err="1"/>
              <a:t>modified</a:t>
            </a:r>
            <a:r>
              <a:rPr lang="fr-CA" dirty="0"/>
              <a:t> </a:t>
            </a:r>
            <a:r>
              <a:rPr lang="fr-CA" dirty="0" err="1"/>
              <a:t>acetylcysteine</a:t>
            </a:r>
            <a:r>
              <a:rPr lang="fr-CA" dirty="0"/>
              <a:t> infusion </a:t>
            </a:r>
            <a:r>
              <a:rPr lang="fr-CA" dirty="0" err="1"/>
              <a:t>regimens</a:t>
            </a:r>
            <a:r>
              <a:rPr lang="fr-CA" dirty="0"/>
              <a:t> </a:t>
            </a:r>
            <a:r>
              <a:rPr lang="fr-CA" dirty="0" err="1"/>
              <a:t>used</a:t>
            </a:r>
            <a:r>
              <a:rPr lang="fr-CA" dirty="0"/>
              <a:t> in the </a:t>
            </a:r>
            <a:r>
              <a:rPr lang="fr-CA" dirty="0" err="1"/>
              <a:t>treatment</a:t>
            </a:r>
            <a:r>
              <a:rPr lang="fr-CA" dirty="0"/>
              <a:t> of </a:t>
            </a:r>
            <a:r>
              <a:rPr lang="fr-CA" dirty="0" err="1"/>
              <a:t>paracetamol</a:t>
            </a:r>
            <a:r>
              <a:rPr lang="fr-CA" dirty="0"/>
              <a:t> </a:t>
            </a:r>
            <a:r>
              <a:rPr lang="fr-CA" dirty="0" err="1"/>
              <a:t>poisoning</a:t>
            </a:r>
            <a:r>
              <a:rPr lang="fr-CA" dirty="0"/>
              <a:t>”. </a:t>
            </a:r>
            <a:r>
              <a:rPr lang="fr-CA" dirty="0" err="1"/>
              <a:t>Eur</a:t>
            </a:r>
            <a:r>
              <a:rPr lang="fr-CA" dirty="0"/>
              <a:t> J Clin </a:t>
            </a:r>
            <a:r>
              <a:rPr lang="fr-CA" dirty="0" err="1"/>
              <a:t>Pharmacol</a:t>
            </a:r>
            <a:r>
              <a:rPr lang="fr-CA" dirty="0"/>
              <a:t> [Internet]. </a:t>
            </a:r>
            <a:r>
              <a:rPr lang="fr-CA" dirty="0" err="1"/>
              <a:t>févr</a:t>
            </a:r>
            <a:r>
              <a:rPr lang="fr-CA" dirty="0"/>
              <a:t> 2018;74(2):251‑251. </a:t>
            </a:r>
          </a:p>
          <a:p>
            <a:r>
              <a:rPr lang="fr-CA" dirty="0"/>
              <a:t>Bateman DN. </a:t>
            </a:r>
            <a:r>
              <a:rPr lang="fr-CA" dirty="0" err="1"/>
              <a:t>Changing</a:t>
            </a:r>
            <a:r>
              <a:rPr lang="fr-CA" dirty="0"/>
              <a:t> the Management of </a:t>
            </a:r>
            <a:r>
              <a:rPr lang="fr-CA" dirty="0" err="1"/>
              <a:t>Paracetamol</a:t>
            </a:r>
            <a:r>
              <a:rPr lang="fr-CA" dirty="0"/>
              <a:t> </a:t>
            </a:r>
            <a:r>
              <a:rPr lang="fr-CA" dirty="0" err="1"/>
              <a:t>Poisoning</a:t>
            </a:r>
            <a:r>
              <a:rPr lang="fr-CA" dirty="0"/>
              <a:t>. Clin </a:t>
            </a:r>
            <a:r>
              <a:rPr lang="fr-CA" dirty="0" err="1"/>
              <a:t>Ther</a:t>
            </a:r>
            <a:r>
              <a:rPr lang="fr-CA" dirty="0"/>
              <a:t>. sept 2015;37(9):2135‑41. </a:t>
            </a:r>
            <a:endParaRPr lang="fr-FR" dirty="0"/>
          </a:p>
          <a:p>
            <a:endParaRPr lang="fr-FR" dirty="0"/>
          </a:p>
        </p:txBody>
      </p:sp>
      <p:grpSp>
        <p:nvGrpSpPr>
          <p:cNvPr id="9" name="Groupe 8">
            <a:extLst>
              <a:ext uri="{FF2B5EF4-FFF2-40B4-BE49-F238E27FC236}">
                <a16:creationId xmlns:a16="http://schemas.microsoft.com/office/drawing/2014/main" xmlns="" id="{21C16E73-3DB2-41E8-B37F-9577DEC78D7E}"/>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423D3EB1-B76F-4383-9FA9-227C00C2DA6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D71873F1-E7C6-4B77-A32F-14E4DBE1807F}"/>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4953EDC1-46AE-4A6C-909F-371340DB240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62211B0E-3FB2-4022-B827-7E8C011D86C8}"/>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2588376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 id="{7184CD2F-76CB-435D-B80D-EBF46471C32D}"/>
              </a:ext>
            </a:extLst>
          </p:cNvPr>
          <p:cNvSpPr>
            <a:spLocks noGrp="1"/>
          </p:cNvSpPr>
          <p:nvPr>
            <p:ph type="title"/>
          </p:nvPr>
        </p:nvSpPr>
        <p:spPr/>
        <p:txBody>
          <a:bodyPr/>
          <a:lstStyle/>
          <a:p>
            <a:r>
              <a:rPr lang="fr-FR" dirty="0"/>
              <a:t>Références Alternative 3</a:t>
            </a:r>
            <a:br>
              <a:rPr lang="fr-FR" dirty="0"/>
            </a:br>
            <a:r>
              <a:rPr lang="fr-FR" sz="2400" dirty="0"/>
              <a:t>(liste non exhaustive)</a:t>
            </a:r>
            <a:endParaRPr lang="fr-FR" dirty="0"/>
          </a:p>
        </p:txBody>
      </p:sp>
      <p:sp>
        <p:nvSpPr>
          <p:cNvPr id="2" name="Espace réservé du texte 1">
            <a:extLst>
              <a:ext uri="{FF2B5EF4-FFF2-40B4-BE49-F238E27FC236}">
                <a16:creationId xmlns:a16="http://schemas.microsoft.com/office/drawing/2014/main" xmlns="" id="{290AE769-7E90-48EA-967B-3B4D10A8C983}"/>
              </a:ext>
            </a:extLst>
          </p:cNvPr>
          <p:cNvSpPr>
            <a:spLocks noGrp="1"/>
          </p:cNvSpPr>
          <p:nvPr>
            <p:ph idx="1"/>
          </p:nvPr>
        </p:nvSpPr>
        <p:spPr/>
        <p:txBody>
          <a:bodyPr>
            <a:normAutofit fontScale="92500" lnSpcReduction="20000"/>
          </a:bodyPr>
          <a:lstStyle/>
          <a:p>
            <a:r>
              <a:rPr lang="fr-FR" dirty="0"/>
              <a:t>Geoffrey K. </a:t>
            </a:r>
            <a:r>
              <a:rPr lang="fr-FR" dirty="0" err="1"/>
              <a:t>Isbister</a:t>
            </a:r>
            <a:r>
              <a:rPr lang="fr-FR" dirty="0"/>
              <a:t>, Michael A. </a:t>
            </a:r>
            <a:r>
              <a:rPr lang="fr-FR" dirty="0" err="1"/>
              <a:t>Downes</a:t>
            </a:r>
            <a:r>
              <a:rPr lang="fr-FR" dirty="0"/>
              <a:t>, Kylie </a:t>
            </a:r>
            <a:r>
              <a:rPr lang="fr-FR" dirty="0" err="1"/>
              <a:t>Mcnamara</a:t>
            </a:r>
            <a:r>
              <a:rPr lang="fr-FR" dirty="0"/>
              <a:t>, Ingrid </a:t>
            </a:r>
            <a:r>
              <a:rPr lang="fr-FR" dirty="0" err="1"/>
              <a:t>Berling</a:t>
            </a:r>
            <a:r>
              <a:rPr lang="fr-FR" dirty="0"/>
              <a:t>, Ian M. Whyte &amp; Colin B. Page (2015): A prospective </a:t>
            </a:r>
            <a:r>
              <a:rPr lang="fr-FR" dirty="0" err="1"/>
              <a:t>observational</a:t>
            </a:r>
            <a:r>
              <a:rPr lang="fr-FR" dirty="0"/>
              <a:t> </a:t>
            </a:r>
            <a:r>
              <a:rPr lang="fr-FR" dirty="0" err="1"/>
              <a:t>study</a:t>
            </a:r>
            <a:r>
              <a:rPr lang="fr-FR" dirty="0"/>
              <a:t> of a </a:t>
            </a:r>
            <a:r>
              <a:rPr lang="fr-FR" dirty="0" err="1"/>
              <a:t>novel</a:t>
            </a:r>
            <a:r>
              <a:rPr lang="fr-FR" dirty="0"/>
              <a:t> 2-phase infusion </a:t>
            </a:r>
            <a:r>
              <a:rPr lang="fr-FR" dirty="0" err="1"/>
              <a:t>protocol</a:t>
            </a:r>
            <a:r>
              <a:rPr lang="fr-FR" dirty="0"/>
              <a:t> for the administration of </a:t>
            </a:r>
            <a:r>
              <a:rPr lang="fr-FR" dirty="0" err="1"/>
              <a:t>acetylcysteine</a:t>
            </a:r>
            <a:r>
              <a:rPr lang="fr-FR" dirty="0"/>
              <a:t> in </a:t>
            </a:r>
            <a:r>
              <a:rPr lang="fr-FR" dirty="0" err="1"/>
              <a:t>paracetamol</a:t>
            </a:r>
            <a:r>
              <a:rPr lang="fr-FR" dirty="0"/>
              <a:t> </a:t>
            </a:r>
            <a:r>
              <a:rPr lang="fr-FR" dirty="0" err="1"/>
              <a:t>poisoning</a:t>
            </a:r>
            <a:r>
              <a:rPr lang="fr-FR" dirty="0"/>
              <a:t>, </a:t>
            </a:r>
            <a:r>
              <a:rPr lang="fr-FR" dirty="0" err="1"/>
              <a:t>Clinical</a:t>
            </a:r>
            <a:r>
              <a:rPr lang="fr-FR" dirty="0"/>
              <a:t> </a:t>
            </a:r>
            <a:r>
              <a:rPr lang="fr-FR" dirty="0" err="1"/>
              <a:t>Toxicology</a:t>
            </a:r>
            <a:endParaRPr lang="fr-FR" dirty="0"/>
          </a:p>
          <a:p>
            <a:r>
              <a:rPr lang="fr-CA" dirty="0" err="1"/>
              <a:t>Harmouche</a:t>
            </a:r>
            <a:r>
              <a:rPr lang="fr-CA" dirty="0"/>
              <a:t> E, Hoffman RS, Howland MA. In </a:t>
            </a:r>
            <a:r>
              <a:rPr lang="fr-CA" dirty="0" err="1"/>
              <a:t>response</a:t>
            </a:r>
            <a:r>
              <a:rPr lang="fr-CA" dirty="0"/>
              <a:t> to: </a:t>
            </a:r>
            <a:r>
              <a:rPr lang="fr-CA" dirty="0" err="1"/>
              <a:t>fewer</a:t>
            </a:r>
            <a:r>
              <a:rPr lang="fr-CA" dirty="0"/>
              <a:t> adverse </a:t>
            </a:r>
            <a:r>
              <a:rPr lang="fr-CA" dirty="0" err="1"/>
              <a:t>effects</a:t>
            </a:r>
            <a:r>
              <a:rPr lang="fr-CA" dirty="0"/>
              <a:t> </a:t>
            </a:r>
            <a:r>
              <a:rPr lang="fr-CA" dirty="0" err="1"/>
              <a:t>with</a:t>
            </a:r>
            <a:r>
              <a:rPr lang="fr-CA" dirty="0"/>
              <a:t> a </a:t>
            </a:r>
            <a:r>
              <a:rPr lang="fr-CA" dirty="0" err="1"/>
              <a:t>modified</a:t>
            </a:r>
            <a:r>
              <a:rPr lang="fr-CA" dirty="0"/>
              <a:t> </a:t>
            </a:r>
            <a:r>
              <a:rPr lang="fr-CA" dirty="0" err="1"/>
              <a:t>two</a:t>
            </a:r>
            <a:r>
              <a:rPr lang="fr-CA" dirty="0"/>
              <a:t>-bag </a:t>
            </a:r>
            <a:r>
              <a:rPr lang="fr-CA" dirty="0" err="1"/>
              <a:t>acetylcysteine</a:t>
            </a:r>
            <a:r>
              <a:rPr lang="fr-CA" dirty="0"/>
              <a:t> </a:t>
            </a:r>
            <a:r>
              <a:rPr lang="fr-CA" dirty="0" err="1"/>
              <a:t>protocol</a:t>
            </a:r>
            <a:r>
              <a:rPr lang="fr-CA" dirty="0"/>
              <a:t> in </a:t>
            </a:r>
            <a:r>
              <a:rPr lang="fr-CA" dirty="0" err="1"/>
              <a:t>paracetamol</a:t>
            </a:r>
            <a:r>
              <a:rPr lang="fr-CA" dirty="0"/>
              <a:t> overdose. Clin </a:t>
            </a:r>
            <a:r>
              <a:rPr lang="fr-CA" dirty="0" err="1"/>
              <a:t>Toxicol</a:t>
            </a:r>
            <a:r>
              <a:rPr lang="fr-CA" dirty="0"/>
              <a:t>. 3 </a:t>
            </a:r>
            <a:r>
              <a:rPr lang="fr-CA" dirty="0" err="1"/>
              <a:t>oct</a:t>
            </a:r>
            <a:r>
              <a:rPr lang="fr-CA" dirty="0"/>
              <a:t> 2018 ;56(10):907‑8</a:t>
            </a:r>
          </a:p>
          <a:p>
            <a:r>
              <a:rPr lang="fr-FR" dirty="0"/>
              <a:t>Lars E. Schmidt, </a:t>
            </a:r>
            <a:r>
              <a:rPr lang="fr-FR" dirty="0" err="1"/>
              <a:t>Ditlev</a:t>
            </a:r>
            <a:r>
              <a:rPr lang="fr-FR" dirty="0"/>
              <a:t> N. Rasmussen, </a:t>
            </a:r>
            <a:r>
              <a:rPr lang="fr-FR" dirty="0" err="1"/>
              <a:t>Tonny</a:t>
            </a:r>
            <a:r>
              <a:rPr lang="fr-FR" dirty="0"/>
              <a:t> S. Petersen, Ines M. </a:t>
            </a:r>
            <a:r>
              <a:rPr lang="fr-FR" dirty="0" err="1"/>
              <a:t>Macias</a:t>
            </a:r>
            <a:r>
              <a:rPr lang="fr-FR" dirty="0"/>
              <a:t>-Perez, Leo </a:t>
            </a:r>
            <a:r>
              <a:rPr lang="fr-FR" dirty="0" err="1"/>
              <a:t>Pavliv</a:t>
            </a:r>
            <a:r>
              <a:rPr lang="fr-FR" dirty="0"/>
              <a:t>, Byron </a:t>
            </a:r>
            <a:r>
              <a:rPr lang="fr-FR" dirty="0" err="1"/>
              <a:t>Kaelin</a:t>
            </a:r>
            <a:r>
              <a:rPr lang="fr-FR" dirty="0"/>
              <a:t>, Richard C. Dart &amp; Kim </a:t>
            </a:r>
            <a:r>
              <a:rPr lang="fr-FR" dirty="0" err="1"/>
              <a:t>Dalhoff</a:t>
            </a:r>
            <a:r>
              <a:rPr lang="fr-FR" dirty="0"/>
              <a:t> (2018): </a:t>
            </a:r>
            <a:r>
              <a:rPr lang="fr-FR" dirty="0" err="1"/>
              <a:t>Fewer</a:t>
            </a:r>
            <a:r>
              <a:rPr lang="fr-FR" dirty="0"/>
              <a:t> adverse </a:t>
            </a:r>
            <a:r>
              <a:rPr lang="fr-FR" dirty="0" err="1"/>
              <a:t>effects</a:t>
            </a:r>
            <a:r>
              <a:rPr lang="fr-FR" dirty="0"/>
              <a:t> </a:t>
            </a:r>
            <a:r>
              <a:rPr lang="fr-FR" dirty="0" err="1"/>
              <a:t>associated</a:t>
            </a:r>
            <a:r>
              <a:rPr lang="fr-FR" dirty="0"/>
              <a:t> </a:t>
            </a:r>
            <a:r>
              <a:rPr lang="fr-FR" dirty="0" err="1"/>
              <a:t>with</a:t>
            </a:r>
            <a:r>
              <a:rPr lang="fr-FR" dirty="0"/>
              <a:t> a </a:t>
            </a:r>
            <a:r>
              <a:rPr lang="fr-FR" dirty="0" err="1"/>
              <a:t>modified</a:t>
            </a:r>
            <a:r>
              <a:rPr lang="fr-FR" dirty="0"/>
              <a:t> </a:t>
            </a:r>
            <a:r>
              <a:rPr lang="fr-FR" dirty="0" err="1"/>
              <a:t>two</a:t>
            </a:r>
            <a:r>
              <a:rPr lang="fr-FR" dirty="0"/>
              <a:t>-bag </a:t>
            </a:r>
            <a:r>
              <a:rPr lang="fr-FR" dirty="0" err="1"/>
              <a:t>intravenous</a:t>
            </a:r>
            <a:r>
              <a:rPr lang="fr-FR" dirty="0"/>
              <a:t> </a:t>
            </a:r>
            <a:r>
              <a:rPr lang="fr-FR" dirty="0" err="1"/>
              <a:t>acetylcysteine</a:t>
            </a:r>
            <a:r>
              <a:rPr lang="fr-FR" dirty="0"/>
              <a:t> </a:t>
            </a:r>
            <a:r>
              <a:rPr lang="fr-FR" dirty="0" err="1"/>
              <a:t>protocol</a:t>
            </a:r>
            <a:r>
              <a:rPr lang="fr-FR" dirty="0"/>
              <a:t> </a:t>
            </a:r>
            <a:r>
              <a:rPr lang="fr-FR" dirty="0" err="1"/>
              <a:t>compared</a:t>
            </a:r>
            <a:r>
              <a:rPr lang="fr-FR" dirty="0"/>
              <a:t> to </a:t>
            </a:r>
            <a:r>
              <a:rPr lang="fr-FR" dirty="0" err="1"/>
              <a:t>traditional</a:t>
            </a:r>
            <a:r>
              <a:rPr lang="fr-FR" dirty="0"/>
              <a:t> </a:t>
            </a:r>
            <a:r>
              <a:rPr lang="fr-FR" dirty="0" err="1"/>
              <a:t>three</a:t>
            </a:r>
            <a:r>
              <a:rPr lang="fr-FR" dirty="0"/>
              <a:t>-bag </a:t>
            </a:r>
            <a:r>
              <a:rPr lang="fr-FR" dirty="0" err="1"/>
              <a:t>regimen</a:t>
            </a:r>
            <a:r>
              <a:rPr lang="fr-FR" dirty="0"/>
              <a:t> in </a:t>
            </a:r>
            <a:r>
              <a:rPr lang="fr-FR" dirty="0" err="1"/>
              <a:t>paracetamol</a:t>
            </a:r>
            <a:r>
              <a:rPr lang="fr-FR" dirty="0"/>
              <a:t> overdose, </a:t>
            </a:r>
            <a:r>
              <a:rPr lang="fr-FR" dirty="0" err="1"/>
              <a:t>Clinical</a:t>
            </a:r>
            <a:r>
              <a:rPr lang="fr-FR" dirty="0"/>
              <a:t> </a:t>
            </a:r>
            <a:r>
              <a:rPr lang="fr-FR" dirty="0" err="1"/>
              <a:t>Toxicology</a:t>
            </a:r>
            <a:r>
              <a:rPr lang="fr-FR" dirty="0"/>
              <a:t>, </a:t>
            </a:r>
          </a:p>
          <a:p>
            <a:r>
              <a:rPr lang="fr-FR" dirty="0"/>
              <a:t>Shen F, Coulter CV, </a:t>
            </a:r>
            <a:r>
              <a:rPr lang="fr-FR" dirty="0" err="1"/>
              <a:t>Isbister</a:t>
            </a:r>
            <a:r>
              <a:rPr lang="fr-FR" dirty="0"/>
              <a:t> GK, et al. A </a:t>
            </a:r>
            <a:r>
              <a:rPr lang="fr-FR" dirty="0" err="1"/>
              <a:t>dosing</a:t>
            </a:r>
            <a:r>
              <a:rPr lang="fr-FR" dirty="0"/>
              <a:t> </a:t>
            </a:r>
            <a:r>
              <a:rPr lang="fr-FR" dirty="0" err="1"/>
              <a:t>regimen</a:t>
            </a:r>
            <a:r>
              <a:rPr lang="fr-FR" dirty="0"/>
              <a:t> for </a:t>
            </a:r>
            <a:r>
              <a:rPr lang="fr-FR" dirty="0" err="1"/>
              <a:t>immediate</a:t>
            </a:r>
            <a:r>
              <a:rPr lang="fr-FR" dirty="0"/>
              <a:t> N-</a:t>
            </a:r>
            <a:r>
              <a:rPr lang="fr-FR" dirty="0" err="1"/>
              <a:t>acetylcysteine</a:t>
            </a:r>
            <a:r>
              <a:rPr lang="fr-FR" dirty="0"/>
              <a:t> </a:t>
            </a:r>
            <a:r>
              <a:rPr lang="fr-FR" dirty="0" err="1"/>
              <a:t>treatment</a:t>
            </a:r>
            <a:r>
              <a:rPr lang="fr-FR" dirty="0"/>
              <a:t> for acute </a:t>
            </a:r>
            <a:r>
              <a:rPr lang="fr-FR" dirty="0" err="1"/>
              <a:t>paracetamol</a:t>
            </a:r>
            <a:r>
              <a:rPr lang="fr-FR" dirty="0"/>
              <a:t> overdose. Clin </a:t>
            </a:r>
            <a:r>
              <a:rPr lang="fr-FR" dirty="0" err="1"/>
              <a:t>Toxicol</a:t>
            </a:r>
            <a:r>
              <a:rPr lang="fr-FR" dirty="0"/>
              <a:t>. 2011;49:643–647.</a:t>
            </a:r>
            <a:endParaRPr lang="fr-CA" dirty="0"/>
          </a:p>
          <a:p>
            <a:r>
              <a:rPr lang="fr-CA" dirty="0"/>
              <a:t>Wong A, </a:t>
            </a:r>
            <a:r>
              <a:rPr lang="fr-CA" dirty="0" err="1"/>
              <a:t>Graudins</a:t>
            </a:r>
            <a:r>
              <a:rPr lang="fr-CA" dirty="0"/>
              <a:t> A. Simplification of the standard </a:t>
            </a:r>
            <a:r>
              <a:rPr lang="fr-CA" dirty="0" err="1"/>
              <a:t>three</a:t>
            </a:r>
            <a:r>
              <a:rPr lang="fr-CA" dirty="0"/>
              <a:t>-bag </a:t>
            </a:r>
            <a:r>
              <a:rPr lang="fr-CA" dirty="0" err="1"/>
              <a:t>intravenous</a:t>
            </a:r>
            <a:r>
              <a:rPr lang="fr-CA" dirty="0"/>
              <a:t> </a:t>
            </a:r>
            <a:r>
              <a:rPr lang="fr-CA" dirty="0" err="1"/>
              <a:t>acetylcysteine</a:t>
            </a:r>
            <a:r>
              <a:rPr lang="fr-CA" dirty="0"/>
              <a:t> </a:t>
            </a:r>
            <a:r>
              <a:rPr lang="fr-CA" dirty="0" err="1"/>
              <a:t>regimen</a:t>
            </a:r>
            <a:r>
              <a:rPr lang="fr-CA" dirty="0"/>
              <a:t> for </a:t>
            </a:r>
            <a:r>
              <a:rPr lang="fr-CA" dirty="0" err="1"/>
              <a:t>paracetamol</a:t>
            </a:r>
            <a:r>
              <a:rPr lang="fr-CA" dirty="0"/>
              <a:t> </a:t>
            </a:r>
            <a:r>
              <a:rPr lang="fr-CA" dirty="0" err="1"/>
              <a:t>poisoning</a:t>
            </a:r>
            <a:r>
              <a:rPr lang="fr-CA" dirty="0"/>
              <a:t> </a:t>
            </a:r>
            <a:r>
              <a:rPr lang="fr-CA" dirty="0" err="1"/>
              <a:t>results</a:t>
            </a:r>
            <a:r>
              <a:rPr lang="fr-CA" dirty="0"/>
              <a:t> in a </a:t>
            </a:r>
            <a:r>
              <a:rPr lang="fr-CA" dirty="0" err="1"/>
              <a:t>lower</a:t>
            </a:r>
            <a:r>
              <a:rPr lang="fr-CA" dirty="0"/>
              <a:t> incidence of adverse </a:t>
            </a:r>
            <a:r>
              <a:rPr lang="fr-CA" dirty="0" err="1"/>
              <a:t>drug</a:t>
            </a:r>
            <a:r>
              <a:rPr lang="fr-CA" dirty="0"/>
              <a:t> </a:t>
            </a:r>
            <a:r>
              <a:rPr lang="fr-CA" dirty="0" err="1"/>
              <a:t>reactions</a:t>
            </a:r>
            <a:r>
              <a:rPr lang="fr-CA" dirty="0"/>
              <a:t>. Clin </a:t>
            </a:r>
            <a:r>
              <a:rPr lang="fr-CA" dirty="0" err="1"/>
              <a:t>Toxicol</a:t>
            </a:r>
            <a:r>
              <a:rPr lang="fr-CA" dirty="0"/>
              <a:t>. 7 </a:t>
            </a:r>
            <a:r>
              <a:rPr lang="fr-CA" dirty="0" err="1"/>
              <a:t>févr</a:t>
            </a:r>
            <a:r>
              <a:rPr lang="fr-CA" dirty="0"/>
              <a:t> 2016 ;54(2):115‑9.</a:t>
            </a:r>
            <a:endParaRPr lang="fr-FR" dirty="0"/>
          </a:p>
          <a:p>
            <a:endParaRPr lang="fr-CA" dirty="0"/>
          </a:p>
        </p:txBody>
      </p:sp>
      <p:grpSp>
        <p:nvGrpSpPr>
          <p:cNvPr id="9" name="Groupe 8">
            <a:extLst>
              <a:ext uri="{FF2B5EF4-FFF2-40B4-BE49-F238E27FC236}">
                <a16:creationId xmlns:a16="http://schemas.microsoft.com/office/drawing/2014/main" xmlns="" id="{A1992ADF-41B1-4C2E-95D3-72C58F9F2DBD}"/>
              </a:ext>
            </a:extLst>
          </p:cNvPr>
          <p:cNvGrpSpPr/>
          <p:nvPr/>
        </p:nvGrpSpPr>
        <p:grpSpPr>
          <a:xfrm>
            <a:off x="9973649" y="5488411"/>
            <a:ext cx="2310957" cy="1269599"/>
            <a:chOff x="9973649" y="5488411"/>
            <a:chExt cx="2310957" cy="1269599"/>
          </a:xfrm>
        </p:grpSpPr>
        <p:pic>
          <p:nvPicPr>
            <p:cNvPr id="10" name="Graphique 9" descr="Cercle avec flèche droite ">
              <a:hlinkClick r:id="rId2" action="ppaction://hlinksldjump"/>
              <a:extLst>
                <a:ext uri="{FF2B5EF4-FFF2-40B4-BE49-F238E27FC236}">
                  <a16:creationId xmlns:a16="http://schemas.microsoft.com/office/drawing/2014/main" xmlns="" id="{13F4A997-B14C-490D-8BFC-AA72CBDC31B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59387" y="5843610"/>
              <a:ext cx="914400" cy="914400"/>
            </a:xfrm>
            <a:prstGeom prst="rect">
              <a:avLst/>
            </a:prstGeom>
          </p:spPr>
        </p:pic>
        <p:sp>
          <p:nvSpPr>
            <p:cNvPr id="11" name="ZoneTexte 10">
              <a:hlinkClick r:id="rId2" action="ppaction://hlinksldjump"/>
              <a:extLst>
                <a:ext uri="{FF2B5EF4-FFF2-40B4-BE49-F238E27FC236}">
                  <a16:creationId xmlns:a16="http://schemas.microsoft.com/office/drawing/2014/main" xmlns="" id="{0C3347A2-790A-4109-B823-78F0756B3615}"/>
                </a:ext>
              </a:extLst>
            </p:cNvPr>
            <p:cNvSpPr txBox="1"/>
            <p:nvPr/>
          </p:nvSpPr>
          <p:spPr>
            <a:xfrm>
              <a:off x="9973649" y="5488411"/>
              <a:ext cx="1285875" cy="400110"/>
            </a:xfrm>
            <a:prstGeom prst="rect">
              <a:avLst/>
            </a:prstGeom>
            <a:noFill/>
          </p:spPr>
          <p:txBody>
            <a:bodyPr wrap="square" rtlCol="0">
              <a:spAutoFit/>
            </a:bodyPr>
            <a:lstStyle/>
            <a:p>
              <a:pPr algn="ctr"/>
              <a:r>
                <a:rPr lang="fr-FR" sz="2000" b="1" dirty="0">
                  <a:solidFill>
                    <a:schemeClr val="accent3"/>
                  </a:solidFill>
                </a:rPr>
                <a:t>Retour</a:t>
              </a:r>
            </a:p>
          </p:txBody>
        </p:sp>
        <p:pic>
          <p:nvPicPr>
            <p:cNvPr id="13" name="Graphique 12" descr="Liste">
              <a:hlinkClick r:id="rId5" action="ppaction://hlinksldjump"/>
              <a:extLst>
                <a:ext uri="{FF2B5EF4-FFF2-40B4-BE49-F238E27FC236}">
                  <a16:creationId xmlns:a16="http://schemas.microsoft.com/office/drawing/2014/main" xmlns="" id="{0DBAE42F-7C80-4F0F-910A-35DAE78E974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1184468" y="5841397"/>
              <a:ext cx="914400" cy="914400"/>
            </a:xfrm>
            <a:prstGeom prst="rect">
              <a:avLst/>
            </a:prstGeom>
          </p:spPr>
        </p:pic>
        <p:sp>
          <p:nvSpPr>
            <p:cNvPr id="15" name="ZoneTexte 14">
              <a:hlinkClick r:id="rId5" action="ppaction://hlinksldjump"/>
              <a:extLst>
                <a:ext uri="{FF2B5EF4-FFF2-40B4-BE49-F238E27FC236}">
                  <a16:creationId xmlns:a16="http://schemas.microsoft.com/office/drawing/2014/main" xmlns="" id="{CBB7B6E4-9214-4A4F-96D8-398D50AC0357}"/>
                </a:ext>
              </a:extLst>
            </p:cNvPr>
            <p:cNvSpPr txBox="1"/>
            <p:nvPr/>
          </p:nvSpPr>
          <p:spPr>
            <a:xfrm>
              <a:off x="10998731" y="5488411"/>
              <a:ext cx="1285875" cy="400110"/>
            </a:xfrm>
            <a:prstGeom prst="rect">
              <a:avLst/>
            </a:prstGeom>
            <a:noFill/>
          </p:spPr>
          <p:txBody>
            <a:bodyPr wrap="square" rtlCol="0">
              <a:spAutoFit/>
            </a:bodyPr>
            <a:lstStyle/>
            <a:p>
              <a:pPr algn="ctr"/>
              <a:r>
                <a:rPr lang="fr-FR" sz="2000" b="1" dirty="0">
                  <a:solidFill>
                    <a:schemeClr val="accent3"/>
                  </a:solidFill>
                </a:rPr>
                <a:t>Menu</a:t>
              </a:r>
            </a:p>
          </p:txBody>
        </p:sp>
      </p:grpSp>
    </p:spTree>
    <p:extLst>
      <p:ext uri="{BB962C8B-B14F-4D97-AF65-F5344CB8AC3E}">
        <p14:creationId xmlns:p14="http://schemas.microsoft.com/office/powerpoint/2010/main" val="975335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DUPLICATEID" val="8ce4ebbe16ec4d048dcee5303ffedcb7"/>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DUPLICATEID" val="be2a7bd88b0a4d21b3a2c29ceca4cc2d"/>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DUPLICATEID" val="30931c6c810f4bc8ba6436754aeed1e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DUPLICATEID" val="3830266d2cc147d1a99986d7732dfd93"/>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DUPLICATEID" val="ab705387478d4a58a609642edc71ebaf"/>
</p:tagLst>
</file>

<file path=ppt/theme/theme1.xml><?xml version="1.0" encoding="utf-8"?>
<a:theme xmlns:a="http://schemas.openxmlformats.org/drawingml/2006/main" name="1_Cadre">
  <a:themeElements>
    <a:clrScheme name="Slidehelper - 137">
      <a:dk1>
        <a:sysClr val="windowText" lastClr="000000"/>
      </a:dk1>
      <a:lt1>
        <a:sysClr val="window" lastClr="FFFFFF"/>
      </a:lt1>
      <a:dk2>
        <a:srgbClr val="323232"/>
      </a:dk2>
      <a:lt2>
        <a:srgbClr val="E3DED1"/>
      </a:lt2>
      <a:accent1>
        <a:srgbClr val="0C120C"/>
      </a:accent1>
      <a:accent2>
        <a:srgbClr val="C20114"/>
      </a:accent2>
      <a:accent3>
        <a:srgbClr val="6D7275"/>
      </a:accent3>
      <a:accent4>
        <a:srgbClr val="C7D6D5"/>
      </a:accent4>
      <a:accent5>
        <a:srgbClr val="ECEBF3"/>
      </a:accent5>
      <a:accent6>
        <a:srgbClr val="EFECCA"/>
      </a:accent6>
      <a:hlink>
        <a:srgbClr val="0C120C"/>
      </a:hlink>
      <a:folHlink>
        <a:srgbClr val="C20114"/>
      </a:folHlink>
    </a:clrScheme>
    <a:fontScheme name="Personnalisé 2">
      <a:majorFont>
        <a:latin typeface="Source Sans Pro"/>
        <a:ea typeface=""/>
        <a:cs typeface=""/>
      </a:majorFont>
      <a:minorFont>
        <a:latin typeface="Source Sans Pro"/>
        <a:ea typeface=""/>
        <a:cs typeface=""/>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2.xml><?xml version="1.0" encoding="utf-8"?>
<a:theme xmlns:a="http://schemas.openxmlformats.org/drawingml/2006/main" name="Cadre">
  <a:themeElements>
    <a:clrScheme name="Slidehelper - 137">
      <a:dk1>
        <a:sysClr val="windowText" lastClr="000000"/>
      </a:dk1>
      <a:lt1>
        <a:sysClr val="window" lastClr="FFFFFF"/>
      </a:lt1>
      <a:dk2>
        <a:srgbClr val="323232"/>
      </a:dk2>
      <a:lt2>
        <a:srgbClr val="E3DED1"/>
      </a:lt2>
      <a:accent1>
        <a:srgbClr val="0C120C"/>
      </a:accent1>
      <a:accent2>
        <a:srgbClr val="C20114"/>
      </a:accent2>
      <a:accent3>
        <a:srgbClr val="6D7275"/>
      </a:accent3>
      <a:accent4>
        <a:srgbClr val="C7D6D5"/>
      </a:accent4>
      <a:accent5>
        <a:srgbClr val="ECEBF3"/>
      </a:accent5>
      <a:accent6>
        <a:srgbClr val="EFECCA"/>
      </a:accent6>
      <a:hlink>
        <a:srgbClr val="0C120C"/>
      </a:hlink>
      <a:folHlink>
        <a:srgbClr val="C20114"/>
      </a:folHlink>
    </a:clrScheme>
    <a:fontScheme name="Personnalisé 2">
      <a:majorFont>
        <a:latin typeface="Source Sans Pro"/>
        <a:ea typeface=""/>
        <a:cs typeface=""/>
      </a:majorFont>
      <a:minorFont>
        <a:latin typeface="Source Sans Pro"/>
        <a:ea typeface=""/>
        <a:cs typeface=""/>
      </a:minorFont>
    </a:fontScheme>
    <a:fmtScheme name="Cadr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873FAD-10D7-4DE7-A029-14288C05F594}">
  <ds:schemaRefs>
    <ds:schemaRef ds:uri="http://schemas.microsoft.com/sharepoint/v3/contenttype/forms"/>
  </ds:schemaRefs>
</ds:datastoreItem>
</file>

<file path=customXml/itemProps2.xml><?xml version="1.0" encoding="utf-8"?>
<ds:datastoreItem xmlns:ds="http://schemas.openxmlformats.org/officeDocument/2006/customXml" ds:itemID="{71DDD245-D6FC-4A3B-8DDB-348DE94B95C6}">
  <ds:schemaRefs>
    <ds:schemaRef ds:uri="6dc4bcd6-49db-4c07-9060-8acfc67cef9f"/>
    <ds:schemaRef ds:uri="http://purl.org/dc/dcmitype/"/>
    <ds:schemaRef ds:uri="http://purl.org/dc/elements/1.1/"/>
    <ds:schemaRef ds:uri="http://schemas.openxmlformats.org/package/2006/metadata/core-properties"/>
    <ds:schemaRef ds:uri="http://purl.org/dc/terms/"/>
    <ds:schemaRef ds:uri="fb0879af-3eba-417a-a55a-ffe6dcd6ca77"/>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6D6F43F-4C69-4843-A937-9D003759F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3382</Words>
  <Application>Microsoft Office PowerPoint</Application>
  <PresentationFormat>Personnalisé</PresentationFormat>
  <Paragraphs>532</Paragraphs>
  <Slides>37</Slides>
  <Notes>3</Notes>
  <HiddenSlides>14</HiddenSlides>
  <MMClips>0</MMClips>
  <ScaleCrop>false</ScaleCrop>
  <HeadingPairs>
    <vt:vector size="4" baseType="variant">
      <vt:variant>
        <vt:lpstr>Thème</vt:lpstr>
      </vt:variant>
      <vt:variant>
        <vt:i4>2</vt:i4>
      </vt:variant>
      <vt:variant>
        <vt:lpstr>Titres des diapositives</vt:lpstr>
      </vt:variant>
      <vt:variant>
        <vt:i4>37</vt:i4>
      </vt:variant>
    </vt:vector>
  </HeadingPairs>
  <TitlesOfParts>
    <vt:vector size="39" baseType="lpstr">
      <vt:lpstr>1_Cadre</vt:lpstr>
      <vt:lpstr>Cadre</vt:lpstr>
      <vt:lpstr>Nouveau protocole d’administration de NAC</vt:lpstr>
      <vt:lpstr>Menu de la formation</vt:lpstr>
      <vt:lpstr>Description de l’ancien protocole (protocole traditionnel)</vt:lpstr>
      <vt:lpstr>Pourquoi changer de protocole ?</vt:lpstr>
      <vt:lpstr>Quel protocole utiliser ?</vt:lpstr>
      <vt:lpstr>Autres protocoles décrits</vt:lpstr>
      <vt:lpstr>Références Alternative 1 (liste non exhaustive)</vt:lpstr>
      <vt:lpstr>Références Alternative 2 (liste non exhaustive)</vt:lpstr>
      <vt:lpstr>Références Alternative 3 (liste non exhaustive)</vt:lpstr>
      <vt:lpstr>Références Alternative 4 (liste non exhaustive)</vt:lpstr>
      <vt:lpstr>Références Alternative 5 (liste non exhaustive)</vt:lpstr>
      <vt:lpstr>Références Alternative 6 (liste non exhaustive)</vt:lpstr>
      <vt:lpstr>Références Alternative 7 (liste non exhaustive)</vt:lpstr>
      <vt:lpstr>Description du nouveau protocole</vt:lpstr>
      <vt:lpstr>Comparer le protocole traditionnel et le nouveau protocole</vt:lpstr>
      <vt:lpstr>Description des étapes</vt:lpstr>
      <vt:lpstr>Préparation et administration (mise en place et programmation de la pompe, surveillance exclue)</vt:lpstr>
      <vt:lpstr>Comment prescrire ?</vt:lpstr>
      <vt:lpstr>Fin de traitement – NAC débutée 4-24h post-ingestion</vt:lpstr>
      <vt:lpstr>Fin de traitement – NAC débutée plus de 24h post ingestion, ingestion échelonnée, supra-thérapeutique ou heure d’ingestion inconnue </vt:lpstr>
      <vt:lpstr>Comment préparer et administrer ?</vt:lpstr>
      <vt:lpstr>Données pharmaceutiques</vt:lpstr>
      <vt:lpstr>Osmolarité de la solution de NAC en fonction de la concentration et du soluté utilisé (en mOsmol/L)</vt:lpstr>
      <vt:lpstr>Stabilité de la solution</vt:lpstr>
      <vt:lpstr>Appliquer le nouveau protocole : cas pratiques</vt:lpstr>
      <vt:lpstr>Cas n°1</vt:lpstr>
      <vt:lpstr>Cas n°1</vt:lpstr>
      <vt:lpstr>Cas n°1</vt:lpstr>
      <vt:lpstr>Cas n°1</vt:lpstr>
      <vt:lpstr>Cas n°2</vt:lpstr>
      <vt:lpstr>Cas n°2</vt:lpstr>
      <vt:lpstr>Cas n°2</vt:lpstr>
      <vt:lpstr>Cas n°2</vt:lpstr>
      <vt:lpstr>Cas n°3</vt:lpstr>
      <vt:lpstr>Cas n°3</vt:lpstr>
      <vt:lpstr>Cas n°4</vt:lpstr>
      <vt:lpstr>Cas n°4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2019-08-01T00:48:10Z</dcterms:created>
  <dcterms:modified xsi:type="dcterms:W3CDTF">2019-09-04T12:06:30Z</dcterms:modified>
</cp:coreProperties>
</file>