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52" r:id="rId2"/>
    <p:sldId id="256" r:id="rId3"/>
    <p:sldId id="257" r:id="rId4"/>
    <p:sldId id="268" r:id="rId5"/>
    <p:sldId id="350" r:id="rId6"/>
    <p:sldId id="273" r:id="rId7"/>
    <p:sldId id="272" r:id="rId8"/>
    <p:sldId id="269" r:id="rId9"/>
    <p:sldId id="270" r:id="rId10"/>
    <p:sldId id="258" r:id="rId11"/>
    <p:sldId id="261" r:id="rId12"/>
    <p:sldId id="351" r:id="rId13"/>
    <p:sldId id="260" r:id="rId14"/>
    <p:sldId id="265" r:id="rId15"/>
    <p:sldId id="266" r:id="rId16"/>
    <p:sldId id="267" r:id="rId17"/>
    <p:sldId id="274" r:id="rId18"/>
    <p:sldId id="276" r:id="rId19"/>
    <p:sldId id="331" r:id="rId20"/>
    <p:sldId id="322" r:id="rId21"/>
    <p:sldId id="332" r:id="rId22"/>
    <p:sldId id="335" r:id="rId23"/>
    <p:sldId id="297" r:id="rId24"/>
    <p:sldId id="259" r:id="rId25"/>
    <p:sldId id="277" r:id="rId26"/>
    <p:sldId id="284" r:id="rId27"/>
    <p:sldId id="285" r:id="rId28"/>
    <p:sldId id="286" r:id="rId29"/>
    <p:sldId id="278" r:id="rId30"/>
    <p:sldId id="287" r:id="rId31"/>
    <p:sldId id="288" r:id="rId32"/>
    <p:sldId id="289" r:id="rId33"/>
    <p:sldId id="290" r:id="rId34"/>
    <p:sldId id="291" r:id="rId35"/>
    <p:sldId id="292" r:id="rId36"/>
    <p:sldId id="293" r:id="rId37"/>
    <p:sldId id="295" r:id="rId38"/>
    <p:sldId id="348" r:id="rId39"/>
    <p:sldId id="346" r:id="rId40"/>
    <p:sldId id="313" r:id="rId41"/>
    <p:sldId id="319" r:id="rId42"/>
    <p:sldId id="340" r:id="rId43"/>
    <p:sldId id="341" r:id="rId44"/>
    <p:sldId id="349" r:id="rId45"/>
    <p:sldId id="296" r:id="rId46"/>
    <p:sldId id="336" r:id="rId47"/>
    <p:sldId id="320" r:id="rId48"/>
    <p:sldId id="342" r:id="rId49"/>
    <p:sldId id="321" r:id="rId50"/>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57" autoAdjust="0"/>
  </p:normalViewPr>
  <p:slideViewPr>
    <p:cSldViewPr snapToGrid="0">
      <p:cViewPr varScale="1">
        <p:scale>
          <a:sx n="103" d="100"/>
          <a:sy n="103"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58BC8-6891-4B1C-9935-D638AF7DEDFE}"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fr-CA"/>
        </a:p>
      </dgm:t>
    </dgm:pt>
    <dgm:pt modelId="{4D7AD057-FED8-4726-AF17-59A25BEF8413}">
      <dgm:prSet phldrT="[Texte]"/>
      <dgm:spPr/>
      <dgm:t>
        <a:bodyPr/>
        <a:lstStyle/>
        <a:p>
          <a:r>
            <a:rPr lang="fr-CA" dirty="0"/>
            <a:t>Signaler aux autorités policières</a:t>
          </a:r>
        </a:p>
      </dgm:t>
    </dgm:pt>
    <dgm:pt modelId="{3D1A239F-483A-4602-BD0C-6A6BB512A4B0}" type="parTrans" cxnId="{90BE2B75-CD7C-4471-BA5C-4741858E6F16}">
      <dgm:prSet/>
      <dgm:spPr/>
      <dgm:t>
        <a:bodyPr/>
        <a:lstStyle/>
        <a:p>
          <a:endParaRPr lang="fr-CA"/>
        </a:p>
      </dgm:t>
    </dgm:pt>
    <dgm:pt modelId="{B875F038-4056-45A2-9AB1-00154131B40F}" type="sibTrans" cxnId="{90BE2B75-CD7C-4471-BA5C-4741858E6F16}">
      <dgm:prSet/>
      <dgm:spPr/>
      <dgm:t>
        <a:bodyPr/>
        <a:lstStyle/>
        <a:p>
          <a:endParaRPr lang="fr-CA"/>
        </a:p>
      </dgm:t>
    </dgm:pt>
    <dgm:pt modelId="{D9CAB231-61C2-4978-84F2-EEB51AA99A38}">
      <dgm:prSet phldrT="[Texte]" custT="1"/>
      <dgm:spPr/>
      <dgm:t>
        <a:bodyPr/>
        <a:lstStyle/>
        <a:p>
          <a:r>
            <a:rPr lang="fr-CA" sz="1100" dirty="0"/>
            <a:t>Poste de police</a:t>
          </a:r>
        </a:p>
      </dgm:t>
    </dgm:pt>
    <dgm:pt modelId="{6525FD76-5960-4AB1-B487-7A9A6496F4C4}" type="parTrans" cxnId="{7A5E5A0C-86D3-4832-B62D-2984102D55DF}">
      <dgm:prSet/>
      <dgm:spPr/>
      <dgm:t>
        <a:bodyPr/>
        <a:lstStyle/>
        <a:p>
          <a:endParaRPr lang="fr-CA"/>
        </a:p>
      </dgm:t>
    </dgm:pt>
    <dgm:pt modelId="{D89FC939-7C39-48A1-B563-A20E2C10EBEB}" type="sibTrans" cxnId="{7A5E5A0C-86D3-4832-B62D-2984102D55DF}">
      <dgm:prSet/>
      <dgm:spPr/>
      <dgm:t>
        <a:bodyPr/>
        <a:lstStyle/>
        <a:p>
          <a:endParaRPr lang="fr-CA"/>
        </a:p>
      </dgm:t>
    </dgm:pt>
    <dgm:pt modelId="{0FB95CAB-C69C-48BC-9153-398740AACD40}">
      <dgm:prSet phldrT="[Texte]"/>
      <dgm:spPr/>
      <dgm:t>
        <a:bodyPr/>
        <a:lstStyle/>
        <a:p>
          <a:r>
            <a:rPr lang="fr-CA" dirty="0"/>
            <a:t>Contact avec les policiers</a:t>
          </a:r>
        </a:p>
      </dgm:t>
    </dgm:pt>
    <dgm:pt modelId="{6519FE68-AD1F-47E2-BE8E-A49D93C74A8B}" type="parTrans" cxnId="{625488A0-7F9A-4F6D-A96A-D30F4916199B}">
      <dgm:prSet/>
      <dgm:spPr/>
      <dgm:t>
        <a:bodyPr/>
        <a:lstStyle/>
        <a:p>
          <a:endParaRPr lang="fr-CA"/>
        </a:p>
      </dgm:t>
    </dgm:pt>
    <dgm:pt modelId="{53392601-CB9A-46DA-95DA-AFB8F721D2EB}" type="sibTrans" cxnId="{625488A0-7F9A-4F6D-A96A-D30F4916199B}">
      <dgm:prSet/>
      <dgm:spPr/>
      <dgm:t>
        <a:bodyPr/>
        <a:lstStyle/>
        <a:p>
          <a:endParaRPr lang="fr-CA"/>
        </a:p>
      </dgm:t>
    </dgm:pt>
    <dgm:pt modelId="{1CC44025-6946-4842-A05E-BDEBDF54CF7E}">
      <dgm:prSet phldrT="[Texte]" custT="1"/>
      <dgm:spPr/>
      <dgm:t>
        <a:bodyPr/>
        <a:lstStyle/>
        <a:p>
          <a:r>
            <a:rPr lang="fr-CA" sz="1100" dirty="0"/>
            <a:t>Sécuriser la victime, le demandeur, témoins</a:t>
          </a:r>
        </a:p>
      </dgm:t>
    </dgm:pt>
    <dgm:pt modelId="{8640731B-BD97-4D17-82BA-3C634682E326}" type="parTrans" cxnId="{F90473AB-79F4-4F88-B705-6EC976F67EFC}">
      <dgm:prSet/>
      <dgm:spPr/>
      <dgm:t>
        <a:bodyPr/>
        <a:lstStyle/>
        <a:p>
          <a:endParaRPr lang="fr-CA"/>
        </a:p>
      </dgm:t>
    </dgm:pt>
    <dgm:pt modelId="{4F6AA76B-3244-4443-A2AC-51EDB2FF2443}" type="sibTrans" cxnId="{F90473AB-79F4-4F88-B705-6EC976F67EFC}">
      <dgm:prSet/>
      <dgm:spPr/>
      <dgm:t>
        <a:bodyPr/>
        <a:lstStyle/>
        <a:p>
          <a:endParaRPr lang="fr-CA"/>
        </a:p>
      </dgm:t>
    </dgm:pt>
    <dgm:pt modelId="{7BFC5DAF-8CDD-478E-BDDA-2613914239C1}">
      <dgm:prSet phldrT="[Texte]"/>
      <dgm:spPr/>
      <dgm:t>
        <a:bodyPr/>
        <a:lstStyle/>
        <a:p>
          <a:r>
            <a:rPr lang="fr-CA" dirty="0"/>
            <a:t>Traitement du dossier lors de l’intervention</a:t>
          </a:r>
        </a:p>
      </dgm:t>
    </dgm:pt>
    <dgm:pt modelId="{536DE023-B5A4-4E3A-81FC-5A5B074FCCE0}" type="parTrans" cxnId="{A17C441C-CD74-4E33-9DFF-56024DE86E38}">
      <dgm:prSet/>
      <dgm:spPr/>
      <dgm:t>
        <a:bodyPr/>
        <a:lstStyle/>
        <a:p>
          <a:endParaRPr lang="fr-CA"/>
        </a:p>
      </dgm:t>
    </dgm:pt>
    <dgm:pt modelId="{C22F8CBB-E081-451E-BF25-378AF7883EFA}" type="sibTrans" cxnId="{A17C441C-CD74-4E33-9DFF-56024DE86E38}">
      <dgm:prSet/>
      <dgm:spPr/>
      <dgm:t>
        <a:bodyPr/>
        <a:lstStyle/>
        <a:p>
          <a:endParaRPr lang="fr-CA"/>
        </a:p>
      </dgm:t>
    </dgm:pt>
    <dgm:pt modelId="{7B4BB5E5-8387-49A1-A84C-D784F6F93581}">
      <dgm:prSet phldrT="[Texte]" custT="1"/>
      <dgm:spPr/>
      <dgm:t>
        <a:bodyPr/>
        <a:lstStyle/>
        <a:p>
          <a:r>
            <a:rPr lang="fr-CA" sz="1100" dirty="0"/>
            <a:t>Effectuer démarches préliminaires d’enquêtes</a:t>
          </a:r>
        </a:p>
      </dgm:t>
    </dgm:pt>
    <dgm:pt modelId="{F568CC81-B849-48F4-9B67-3FB4D9C2A16E}" type="parTrans" cxnId="{A9D6C66B-0746-45DE-9F17-24DDD49F478E}">
      <dgm:prSet/>
      <dgm:spPr/>
      <dgm:t>
        <a:bodyPr/>
        <a:lstStyle/>
        <a:p>
          <a:endParaRPr lang="fr-CA"/>
        </a:p>
      </dgm:t>
    </dgm:pt>
    <dgm:pt modelId="{21677CFD-32BD-49DE-9E79-14DAAC3BCD09}" type="sibTrans" cxnId="{A9D6C66B-0746-45DE-9F17-24DDD49F478E}">
      <dgm:prSet/>
      <dgm:spPr/>
      <dgm:t>
        <a:bodyPr/>
        <a:lstStyle/>
        <a:p>
          <a:endParaRPr lang="fr-CA"/>
        </a:p>
      </dgm:t>
    </dgm:pt>
    <dgm:pt modelId="{82A2070E-79A6-4076-94DD-04D7C813AD18}">
      <dgm:prSet phldrT="[Texte]" custT="1"/>
      <dgm:spPr/>
      <dgm:t>
        <a:bodyPr/>
        <a:lstStyle/>
        <a:p>
          <a:r>
            <a:rPr lang="fr-CA" sz="1100" dirty="0"/>
            <a:t>911</a:t>
          </a:r>
        </a:p>
      </dgm:t>
    </dgm:pt>
    <dgm:pt modelId="{9AAB43D7-AAB4-47A0-A063-5F22F3511BFD}" type="parTrans" cxnId="{4AF8A741-A4D5-4772-99FD-578300BFEBAC}">
      <dgm:prSet/>
      <dgm:spPr/>
      <dgm:t>
        <a:bodyPr/>
        <a:lstStyle/>
        <a:p>
          <a:endParaRPr lang="fr-CA"/>
        </a:p>
      </dgm:t>
    </dgm:pt>
    <dgm:pt modelId="{89751E53-FFD8-4AD7-B572-3FBFF27284D9}" type="sibTrans" cxnId="{4AF8A741-A4D5-4772-99FD-578300BFEBAC}">
      <dgm:prSet/>
      <dgm:spPr/>
      <dgm:t>
        <a:bodyPr/>
        <a:lstStyle/>
        <a:p>
          <a:endParaRPr lang="fr-CA"/>
        </a:p>
      </dgm:t>
    </dgm:pt>
    <dgm:pt modelId="{1994CB48-E969-4AC0-9022-487AF4D6CEE8}">
      <dgm:prSet phldrT="[Texte]" custT="1"/>
      <dgm:spPr/>
      <dgm:t>
        <a:bodyPr/>
        <a:lstStyle/>
        <a:p>
          <a:r>
            <a:rPr lang="fr-CA" sz="1100" dirty="0"/>
            <a:t>Vérifier capacité à comprendre et s’exprimer clairement, au besoin se référer au répondant ou un tiers</a:t>
          </a:r>
        </a:p>
      </dgm:t>
    </dgm:pt>
    <dgm:pt modelId="{234FB3CF-D89A-4017-9445-E7E511862C2A}" type="parTrans" cxnId="{9D452D17-F7FC-456D-B971-F219E395D805}">
      <dgm:prSet/>
      <dgm:spPr/>
      <dgm:t>
        <a:bodyPr/>
        <a:lstStyle/>
        <a:p>
          <a:endParaRPr lang="fr-CA"/>
        </a:p>
      </dgm:t>
    </dgm:pt>
    <dgm:pt modelId="{B8899113-498F-4426-91ED-7ACFC80AB665}" type="sibTrans" cxnId="{9D452D17-F7FC-456D-B971-F219E395D805}">
      <dgm:prSet/>
      <dgm:spPr/>
      <dgm:t>
        <a:bodyPr/>
        <a:lstStyle/>
        <a:p>
          <a:endParaRPr lang="fr-CA"/>
        </a:p>
      </dgm:t>
    </dgm:pt>
    <dgm:pt modelId="{2B1D94C7-8AAD-4749-BBC5-CC104DBF4D3F}">
      <dgm:prSet phldrT="[Texte]" custT="1"/>
      <dgm:spPr/>
      <dgm:t>
        <a:bodyPr/>
        <a:lstStyle/>
        <a:p>
          <a:r>
            <a:rPr lang="fr-CA" sz="1100" dirty="0"/>
            <a:t>Déterminer la présence d’infractions criminelles et indices </a:t>
          </a:r>
        </a:p>
      </dgm:t>
    </dgm:pt>
    <dgm:pt modelId="{3BA86EC9-8208-4076-A171-CF5BD3077ED5}" type="parTrans" cxnId="{EC23369F-873E-4550-BD9F-2BDED0CF7064}">
      <dgm:prSet/>
      <dgm:spPr/>
      <dgm:t>
        <a:bodyPr/>
        <a:lstStyle/>
        <a:p>
          <a:endParaRPr lang="fr-CA"/>
        </a:p>
      </dgm:t>
    </dgm:pt>
    <dgm:pt modelId="{7EC71128-5C43-485D-9F02-518B6F1D33EA}" type="sibTrans" cxnId="{EC23369F-873E-4550-BD9F-2BDED0CF7064}">
      <dgm:prSet/>
      <dgm:spPr/>
      <dgm:t>
        <a:bodyPr/>
        <a:lstStyle/>
        <a:p>
          <a:endParaRPr lang="fr-CA"/>
        </a:p>
      </dgm:t>
    </dgm:pt>
    <dgm:pt modelId="{DD9D7B44-14BF-4A9A-9D3B-E2053540B806}">
      <dgm:prSet phldrT="[Texte]" custT="1"/>
      <dgm:spPr/>
      <dgm:t>
        <a:bodyPr/>
        <a:lstStyle/>
        <a:p>
          <a:r>
            <a:rPr lang="fr-CA" sz="1100" dirty="0"/>
            <a:t>Écouter les différentes versions</a:t>
          </a:r>
        </a:p>
      </dgm:t>
    </dgm:pt>
    <dgm:pt modelId="{CF67DD09-9F6F-4B73-9849-6BA92B95BBEF}" type="parTrans" cxnId="{376C2C2F-22A2-4312-9229-BDC8EC1F86F1}">
      <dgm:prSet/>
      <dgm:spPr/>
      <dgm:t>
        <a:bodyPr/>
        <a:lstStyle/>
        <a:p>
          <a:endParaRPr lang="fr-CA"/>
        </a:p>
      </dgm:t>
    </dgm:pt>
    <dgm:pt modelId="{F7A21092-3EFA-4A06-98F5-25E042B2E5BC}" type="sibTrans" cxnId="{376C2C2F-22A2-4312-9229-BDC8EC1F86F1}">
      <dgm:prSet/>
      <dgm:spPr/>
      <dgm:t>
        <a:bodyPr/>
        <a:lstStyle/>
        <a:p>
          <a:endParaRPr lang="fr-CA"/>
        </a:p>
      </dgm:t>
    </dgm:pt>
    <dgm:pt modelId="{BE324CA9-89DA-4CE9-9EFD-4388D942C9C0}">
      <dgm:prSet phldrT="[Texte]" custT="1"/>
      <dgm:spPr/>
      <dgm:t>
        <a:bodyPr/>
        <a:lstStyle/>
        <a:p>
          <a:r>
            <a:rPr lang="fr-CA" sz="1100" dirty="0"/>
            <a:t>Vérifier l’état physique et psychologique + besoins soins?</a:t>
          </a:r>
        </a:p>
      </dgm:t>
    </dgm:pt>
    <dgm:pt modelId="{C53B1C99-C2E0-4726-825B-EF14EB71BB48}" type="parTrans" cxnId="{30203F50-7BBB-41D3-9A7D-62BD29A73546}">
      <dgm:prSet/>
      <dgm:spPr/>
      <dgm:t>
        <a:bodyPr/>
        <a:lstStyle/>
        <a:p>
          <a:endParaRPr lang="fr-CA"/>
        </a:p>
      </dgm:t>
    </dgm:pt>
    <dgm:pt modelId="{EC9E59DE-A68B-4FEA-89C8-9D1A5E819351}" type="sibTrans" cxnId="{30203F50-7BBB-41D3-9A7D-62BD29A73546}">
      <dgm:prSet/>
      <dgm:spPr/>
      <dgm:t>
        <a:bodyPr/>
        <a:lstStyle/>
        <a:p>
          <a:endParaRPr lang="fr-CA"/>
        </a:p>
      </dgm:t>
    </dgm:pt>
    <dgm:pt modelId="{2D7EC97B-13CF-4557-AA0D-CAB3B0A0F762}">
      <dgm:prSet phldrT="[Texte]" custT="1"/>
      <dgm:spPr/>
      <dgm:t>
        <a:bodyPr/>
        <a:lstStyle/>
        <a:p>
          <a:r>
            <a:rPr lang="fr-CA" sz="1100" dirty="0"/>
            <a:t>Expliquer le processus et voir intentions de porter plainte </a:t>
          </a:r>
        </a:p>
      </dgm:t>
    </dgm:pt>
    <dgm:pt modelId="{D0C0C51D-4618-45AE-86AF-72295DB68EA1}" type="parTrans" cxnId="{AFFCF377-60E9-4FE8-A163-6F0B7BEF9D8D}">
      <dgm:prSet/>
      <dgm:spPr/>
      <dgm:t>
        <a:bodyPr/>
        <a:lstStyle/>
        <a:p>
          <a:endParaRPr lang="fr-CA"/>
        </a:p>
      </dgm:t>
    </dgm:pt>
    <dgm:pt modelId="{4DE45ABE-D5E2-4B80-96C8-657D4A47DE7C}" type="sibTrans" cxnId="{AFFCF377-60E9-4FE8-A163-6F0B7BEF9D8D}">
      <dgm:prSet/>
      <dgm:spPr/>
      <dgm:t>
        <a:bodyPr/>
        <a:lstStyle/>
        <a:p>
          <a:endParaRPr lang="fr-CA"/>
        </a:p>
      </dgm:t>
    </dgm:pt>
    <dgm:pt modelId="{FF807398-B84D-4A15-B2B3-6D1E4CAACE04}">
      <dgm:prSet phldrT="[Texte]" custT="1"/>
      <dgm:spPr/>
      <dgm:t>
        <a:bodyPr/>
        <a:lstStyle/>
        <a:p>
          <a:r>
            <a:rPr lang="fr-CA" sz="1100" dirty="0"/>
            <a:t>Vérifier le filet de sécurité et offre services CAVAC</a:t>
          </a:r>
        </a:p>
      </dgm:t>
    </dgm:pt>
    <dgm:pt modelId="{9A41062B-5EF1-431B-99A1-2F7353ECC32A}" type="parTrans" cxnId="{AB1F97CE-A415-4F39-8AB6-BF7E484EB5AC}">
      <dgm:prSet/>
      <dgm:spPr/>
      <dgm:t>
        <a:bodyPr/>
        <a:lstStyle/>
        <a:p>
          <a:endParaRPr lang="fr-CA"/>
        </a:p>
      </dgm:t>
    </dgm:pt>
    <dgm:pt modelId="{E147B884-97E1-4F5C-8741-07A08AC7B2CE}" type="sibTrans" cxnId="{AB1F97CE-A415-4F39-8AB6-BF7E484EB5AC}">
      <dgm:prSet/>
      <dgm:spPr/>
      <dgm:t>
        <a:bodyPr/>
        <a:lstStyle/>
        <a:p>
          <a:endParaRPr lang="fr-CA"/>
        </a:p>
      </dgm:t>
    </dgm:pt>
    <dgm:pt modelId="{7AC3DBAB-CD78-4723-AB37-C7B851F03BCD}">
      <dgm:prSet phldrT="[Texte]" custT="1"/>
      <dgm:spPr/>
      <dgm:t>
        <a:bodyPr/>
        <a:lstStyle/>
        <a:p>
          <a:endParaRPr lang="fr-CA" sz="1100" dirty="0"/>
        </a:p>
      </dgm:t>
    </dgm:pt>
    <dgm:pt modelId="{957522E7-3229-400C-A128-343AD6EAB650}" type="parTrans" cxnId="{DAD0BDE8-3843-4314-8DAD-4CBF892EE863}">
      <dgm:prSet/>
      <dgm:spPr/>
      <dgm:t>
        <a:bodyPr/>
        <a:lstStyle/>
        <a:p>
          <a:endParaRPr lang="fr-CA"/>
        </a:p>
      </dgm:t>
    </dgm:pt>
    <dgm:pt modelId="{2D0C40F5-3BB8-4134-9589-D6AF168B2A18}" type="sibTrans" cxnId="{DAD0BDE8-3843-4314-8DAD-4CBF892EE863}">
      <dgm:prSet/>
      <dgm:spPr/>
      <dgm:t>
        <a:bodyPr/>
        <a:lstStyle/>
        <a:p>
          <a:endParaRPr lang="fr-CA"/>
        </a:p>
      </dgm:t>
    </dgm:pt>
    <dgm:pt modelId="{D84A5B92-BEE7-4B76-B112-2D9078B146F7}">
      <dgm:prSet phldrT="[Texte]" custT="1"/>
      <dgm:spPr/>
      <dgm:t>
        <a:bodyPr/>
        <a:lstStyle/>
        <a:p>
          <a:r>
            <a:rPr lang="fr-CA" sz="1100" dirty="0"/>
            <a:t>Rédiger demande d’autorisation pour référencement</a:t>
          </a:r>
        </a:p>
      </dgm:t>
    </dgm:pt>
    <dgm:pt modelId="{54572285-7F85-4EB5-87C7-7362D8CE3B93}" type="parTrans" cxnId="{3E60B950-3CF4-4595-8D8E-D4ECB9F193D6}">
      <dgm:prSet/>
      <dgm:spPr/>
      <dgm:t>
        <a:bodyPr/>
        <a:lstStyle/>
        <a:p>
          <a:endParaRPr lang="fr-CA"/>
        </a:p>
      </dgm:t>
    </dgm:pt>
    <dgm:pt modelId="{FEB24A4D-54EB-4A9B-8B74-9E237C72C243}" type="sibTrans" cxnId="{3E60B950-3CF4-4595-8D8E-D4ECB9F193D6}">
      <dgm:prSet/>
      <dgm:spPr/>
      <dgm:t>
        <a:bodyPr/>
        <a:lstStyle/>
        <a:p>
          <a:endParaRPr lang="fr-CA"/>
        </a:p>
      </dgm:t>
    </dgm:pt>
    <dgm:pt modelId="{3ED210DD-0167-4110-92EC-2A5A18815562}">
      <dgm:prSet phldrT="[Texte]" custT="1"/>
      <dgm:spPr/>
      <dgm:t>
        <a:bodyPr/>
        <a:lstStyle/>
        <a:p>
          <a:r>
            <a:rPr lang="fr-CA" sz="1100" dirty="0"/>
            <a:t>Référer agent sociocommunautaire personnes aînées ou majeurs en situation de vulnérabilité</a:t>
          </a:r>
        </a:p>
      </dgm:t>
    </dgm:pt>
    <dgm:pt modelId="{F3080CC4-CCD2-4DB7-9324-C073E51F128A}" type="parTrans" cxnId="{4A6A03EB-9897-4F31-A9B1-7A47D2A6BFB7}">
      <dgm:prSet/>
      <dgm:spPr/>
      <dgm:t>
        <a:bodyPr/>
        <a:lstStyle/>
        <a:p>
          <a:endParaRPr lang="fr-CA"/>
        </a:p>
      </dgm:t>
    </dgm:pt>
    <dgm:pt modelId="{FE65F272-8AA1-47E0-9E6C-7E69E0DA9D21}" type="sibTrans" cxnId="{4A6A03EB-9897-4F31-A9B1-7A47D2A6BFB7}">
      <dgm:prSet/>
      <dgm:spPr/>
      <dgm:t>
        <a:bodyPr/>
        <a:lstStyle/>
        <a:p>
          <a:endParaRPr lang="fr-CA"/>
        </a:p>
      </dgm:t>
    </dgm:pt>
    <dgm:pt modelId="{1E779B95-CB27-4214-83EA-690535477841}">
      <dgm:prSet phldrT="[Texte]" custT="1"/>
      <dgm:spPr/>
      <dgm:t>
        <a:bodyPr/>
        <a:lstStyle/>
        <a:p>
          <a:r>
            <a:rPr lang="fr-CA" sz="1100" dirty="0"/>
            <a:t>Rédiger rapport d’événement et déclaration</a:t>
          </a:r>
        </a:p>
      </dgm:t>
    </dgm:pt>
    <dgm:pt modelId="{4E67BA0D-1F1B-48C1-A76A-346CC8F950DC}" type="parTrans" cxnId="{C5C3344E-0F59-4157-B011-A17C7378158E}">
      <dgm:prSet/>
      <dgm:spPr/>
      <dgm:t>
        <a:bodyPr/>
        <a:lstStyle/>
        <a:p>
          <a:endParaRPr lang="fr-CA"/>
        </a:p>
      </dgm:t>
    </dgm:pt>
    <dgm:pt modelId="{B7839701-9C2C-4D8E-B705-FC1DF7A1935A}" type="sibTrans" cxnId="{C5C3344E-0F59-4157-B011-A17C7378158E}">
      <dgm:prSet/>
      <dgm:spPr/>
      <dgm:t>
        <a:bodyPr/>
        <a:lstStyle/>
        <a:p>
          <a:endParaRPr lang="fr-CA"/>
        </a:p>
      </dgm:t>
    </dgm:pt>
    <dgm:pt modelId="{17DEF57C-0109-4523-9251-1FC1BD1AE684}">
      <dgm:prSet phldrT="[Texte]" custT="1"/>
      <dgm:spPr/>
      <dgm:t>
        <a:bodyPr/>
        <a:lstStyle/>
        <a:p>
          <a:r>
            <a:rPr lang="fr-CA" sz="1100" dirty="0"/>
            <a:t>Si requis soumettre pour enquête policière</a:t>
          </a:r>
        </a:p>
      </dgm:t>
    </dgm:pt>
    <dgm:pt modelId="{2B6D4E26-8BDD-4198-B53C-A525AA4169C6}" type="parTrans" cxnId="{AF6EF940-F8F6-4399-B5BA-D1E80D604046}">
      <dgm:prSet/>
      <dgm:spPr/>
    </dgm:pt>
    <dgm:pt modelId="{9E0B26D9-38B0-4BB1-82D1-122C928F39BC}" type="sibTrans" cxnId="{AF6EF940-F8F6-4399-B5BA-D1E80D604046}">
      <dgm:prSet/>
      <dgm:spPr/>
    </dgm:pt>
    <dgm:pt modelId="{056D7E49-723B-43C2-88F0-A78CE11DAF0E}" type="pres">
      <dgm:prSet presAssocID="{3FB58BC8-6891-4B1C-9935-D638AF7DEDFE}" presName="rootnode" presStyleCnt="0">
        <dgm:presLayoutVars>
          <dgm:chMax/>
          <dgm:chPref/>
          <dgm:dir/>
          <dgm:animLvl val="lvl"/>
        </dgm:presLayoutVars>
      </dgm:prSet>
      <dgm:spPr/>
    </dgm:pt>
    <dgm:pt modelId="{DB945204-999F-42C7-94B3-70F3E0F29AB3}" type="pres">
      <dgm:prSet presAssocID="{4D7AD057-FED8-4726-AF17-59A25BEF8413}" presName="composite" presStyleCnt="0"/>
      <dgm:spPr/>
    </dgm:pt>
    <dgm:pt modelId="{B4CF3C8F-9A76-4E1B-AA09-1C9C9A97F8B2}" type="pres">
      <dgm:prSet presAssocID="{4D7AD057-FED8-4726-AF17-59A25BEF8413}" presName="bentUpArrow1" presStyleLbl="alignImgPlace1" presStyleIdx="0" presStyleCnt="2" custLinFactNeighborX="-79003" custLinFactNeighborY="-8533"/>
      <dgm:spPr/>
    </dgm:pt>
    <dgm:pt modelId="{E92B68E3-6B9C-461F-9FE0-ABE7EA26CA98}" type="pres">
      <dgm:prSet presAssocID="{4D7AD057-FED8-4726-AF17-59A25BEF8413}" presName="ParentText" presStyleLbl="node1" presStyleIdx="0" presStyleCnt="3" custLinFactNeighborX="-80500" custLinFactNeighborY="-3672">
        <dgm:presLayoutVars>
          <dgm:chMax val="1"/>
          <dgm:chPref val="1"/>
          <dgm:bulletEnabled val="1"/>
        </dgm:presLayoutVars>
      </dgm:prSet>
      <dgm:spPr/>
    </dgm:pt>
    <dgm:pt modelId="{8EB6B01A-4F70-4603-970D-C2B1C48FE122}" type="pres">
      <dgm:prSet presAssocID="{4D7AD057-FED8-4726-AF17-59A25BEF8413}" presName="ChildText" presStyleLbl="revTx" presStyleIdx="0" presStyleCnt="3" custLinFactNeighborX="-33339" custLinFactNeighborY="2498">
        <dgm:presLayoutVars>
          <dgm:chMax val="0"/>
          <dgm:chPref val="0"/>
          <dgm:bulletEnabled val="1"/>
        </dgm:presLayoutVars>
      </dgm:prSet>
      <dgm:spPr/>
    </dgm:pt>
    <dgm:pt modelId="{C63B0547-4CC7-4D26-B9C6-4EDC1469D682}" type="pres">
      <dgm:prSet presAssocID="{B875F038-4056-45A2-9AB1-00154131B40F}" presName="sibTrans" presStyleCnt="0"/>
      <dgm:spPr/>
    </dgm:pt>
    <dgm:pt modelId="{AFD3F8A1-7AE4-462C-8DCB-6759747573BB}" type="pres">
      <dgm:prSet presAssocID="{0FB95CAB-C69C-48BC-9153-398740AACD40}" presName="composite" presStyleCnt="0"/>
      <dgm:spPr/>
    </dgm:pt>
    <dgm:pt modelId="{B86939CE-5F34-4015-95D8-9CA10B8D7914}" type="pres">
      <dgm:prSet presAssocID="{0FB95CAB-C69C-48BC-9153-398740AACD40}" presName="bentUpArrow1" presStyleLbl="alignImgPlace1" presStyleIdx="1" presStyleCnt="2" custLinFactX="-35961" custLinFactNeighborX="-100000" custLinFactNeighborY="-14404"/>
      <dgm:spPr/>
    </dgm:pt>
    <dgm:pt modelId="{890EA765-ED5C-4BF0-9BDF-A1353C10B5BC}" type="pres">
      <dgm:prSet presAssocID="{0FB95CAB-C69C-48BC-9153-398740AACD40}" presName="ParentText" presStyleLbl="node1" presStyleIdx="1" presStyleCnt="3" custLinFactNeighborX="-86253" custLinFactNeighborY="-13146">
        <dgm:presLayoutVars>
          <dgm:chMax val="1"/>
          <dgm:chPref val="1"/>
          <dgm:bulletEnabled val="1"/>
        </dgm:presLayoutVars>
      </dgm:prSet>
      <dgm:spPr/>
    </dgm:pt>
    <dgm:pt modelId="{05DFFD3E-AF3B-4222-A5F5-6229E4DA5CCD}" type="pres">
      <dgm:prSet presAssocID="{0FB95CAB-C69C-48BC-9153-398740AACD40}" presName="ChildText" presStyleLbl="revTx" presStyleIdx="1" presStyleCnt="3" custScaleX="450556" custScaleY="125502" custLinFactNeighborX="58678" custLinFactNeighborY="-24279">
        <dgm:presLayoutVars>
          <dgm:chMax val="0"/>
          <dgm:chPref val="0"/>
          <dgm:bulletEnabled val="1"/>
        </dgm:presLayoutVars>
      </dgm:prSet>
      <dgm:spPr/>
    </dgm:pt>
    <dgm:pt modelId="{649F1D99-1585-4FE0-A054-67DDD65789B3}" type="pres">
      <dgm:prSet presAssocID="{53392601-CB9A-46DA-95DA-AFB8F721D2EB}" presName="sibTrans" presStyleCnt="0"/>
      <dgm:spPr/>
    </dgm:pt>
    <dgm:pt modelId="{F6371C71-26F3-4ED1-98F5-8018CCE21A8A}" type="pres">
      <dgm:prSet presAssocID="{7BFC5DAF-8CDD-478E-BDDA-2613914239C1}" presName="composite" presStyleCnt="0"/>
      <dgm:spPr/>
    </dgm:pt>
    <dgm:pt modelId="{26179F8A-D970-4708-91BA-F3D964E7BCA7}" type="pres">
      <dgm:prSet presAssocID="{7BFC5DAF-8CDD-478E-BDDA-2613914239C1}" presName="ParentText" presStyleLbl="node1" presStyleIdx="2" presStyleCnt="3" custLinFactNeighborX="-74271" custLinFactNeighborY="-5026">
        <dgm:presLayoutVars>
          <dgm:chMax val="1"/>
          <dgm:chPref val="1"/>
          <dgm:bulletEnabled val="1"/>
        </dgm:presLayoutVars>
      </dgm:prSet>
      <dgm:spPr/>
    </dgm:pt>
    <dgm:pt modelId="{1CF80597-DB00-40A8-8E8E-C5B029C7AB36}" type="pres">
      <dgm:prSet presAssocID="{7BFC5DAF-8CDD-478E-BDDA-2613914239C1}" presName="FinalChildText" presStyleLbl="revTx" presStyleIdx="2" presStyleCnt="3" custScaleX="381796" custScaleY="68600" custLinFactNeighborX="39349" custLinFactNeighborY="6656">
        <dgm:presLayoutVars>
          <dgm:chMax val="0"/>
          <dgm:chPref val="0"/>
          <dgm:bulletEnabled val="1"/>
        </dgm:presLayoutVars>
      </dgm:prSet>
      <dgm:spPr/>
    </dgm:pt>
  </dgm:ptLst>
  <dgm:cxnLst>
    <dgm:cxn modelId="{E7163807-7505-4EFD-B7E7-60CFC1B11F18}" type="presOf" srcId="{82A2070E-79A6-4076-94DD-04D7C813AD18}" destId="{8EB6B01A-4F70-4603-970D-C2B1C48FE122}" srcOrd="0" destOrd="1" presId="urn:microsoft.com/office/officeart/2005/8/layout/StepDownProcess"/>
    <dgm:cxn modelId="{7A5E5A0C-86D3-4832-B62D-2984102D55DF}" srcId="{4D7AD057-FED8-4726-AF17-59A25BEF8413}" destId="{D9CAB231-61C2-4978-84F2-EEB51AA99A38}" srcOrd="0" destOrd="0" parTransId="{6525FD76-5960-4AB1-B487-7A9A6496F4C4}" sibTransId="{D89FC939-7C39-48A1-B563-A20E2C10EBEB}"/>
    <dgm:cxn modelId="{EC8CFD0D-FA07-48FF-B27C-D59469FAE78B}" type="presOf" srcId="{D84A5B92-BEE7-4B76-B112-2D9078B146F7}" destId="{1CF80597-DB00-40A8-8E8E-C5B029C7AB36}" srcOrd="0" destOrd="2" presId="urn:microsoft.com/office/officeart/2005/8/layout/StepDownProcess"/>
    <dgm:cxn modelId="{9D452D17-F7FC-456D-B971-F219E395D805}" srcId="{0FB95CAB-C69C-48BC-9153-398740AACD40}" destId="{1994CB48-E969-4AC0-9022-487AF4D6CEE8}" srcOrd="4" destOrd="0" parTransId="{234FB3CF-D89A-4017-9445-E7E511862C2A}" sibTransId="{B8899113-498F-4426-91ED-7ACFC80AB665}"/>
    <dgm:cxn modelId="{A17C441C-CD74-4E33-9DFF-56024DE86E38}" srcId="{3FB58BC8-6891-4B1C-9935-D638AF7DEDFE}" destId="{7BFC5DAF-8CDD-478E-BDDA-2613914239C1}" srcOrd="2" destOrd="0" parTransId="{536DE023-B5A4-4E3A-81FC-5A5B074FCCE0}" sibTransId="{C22F8CBB-E081-451E-BF25-378AF7883EFA}"/>
    <dgm:cxn modelId="{78B3EC1D-F163-491C-B940-01585F6E76D6}" type="presOf" srcId="{1E779B95-CB27-4214-83EA-690535477841}" destId="{1CF80597-DB00-40A8-8E8E-C5B029C7AB36}" srcOrd="0" destOrd="1" presId="urn:microsoft.com/office/officeart/2005/8/layout/StepDownProcess"/>
    <dgm:cxn modelId="{376C2C2F-22A2-4312-9229-BDC8EC1F86F1}" srcId="{0FB95CAB-C69C-48BC-9153-398740AACD40}" destId="{DD9D7B44-14BF-4A9A-9D3B-E2053540B806}" srcOrd="1" destOrd="0" parTransId="{CF67DD09-9F6F-4B73-9849-6BA92B95BBEF}" sibTransId="{F7A21092-3EFA-4A06-98F5-25E042B2E5BC}"/>
    <dgm:cxn modelId="{AF6EF940-F8F6-4399-B5BA-D1E80D604046}" srcId="{7BFC5DAF-8CDD-478E-BDDA-2613914239C1}" destId="{17DEF57C-0109-4523-9251-1FC1BD1AE684}" srcOrd="3" destOrd="0" parTransId="{2B6D4E26-8BDD-4198-B53C-A525AA4169C6}" sibTransId="{9E0B26D9-38B0-4BB1-82D1-122C928F39BC}"/>
    <dgm:cxn modelId="{4AF8A741-A4D5-4772-99FD-578300BFEBAC}" srcId="{4D7AD057-FED8-4726-AF17-59A25BEF8413}" destId="{82A2070E-79A6-4076-94DD-04D7C813AD18}" srcOrd="1" destOrd="0" parTransId="{9AAB43D7-AAB4-47A0-A063-5F22F3511BFD}" sibTransId="{89751E53-FFD8-4AD7-B572-3FBFF27284D9}"/>
    <dgm:cxn modelId="{A4A04145-EC0C-42CB-88C6-D71053782ED2}" type="presOf" srcId="{3ED210DD-0167-4110-92EC-2A5A18815562}" destId="{1CF80597-DB00-40A8-8E8E-C5B029C7AB36}" srcOrd="0" destOrd="4" presId="urn:microsoft.com/office/officeart/2005/8/layout/StepDownProcess"/>
    <dgm:cxn modelId="{408E3866-0A9F-42CC-994F-430D49313728}" type="presOf" srcId="{2B1D94C7-8AAD-4749-BBC5-CC104DBF4D3F}" destId="{05DFFD3E-AF3B-4222-A5F5-6229E4DA5CCD}" srcOrd="0" destOrd="2" presId="urn:microsoft.com/office/officeart/2005/8/layout/StepDownProcess"/>
    <dgm:cxn modelId="{01F1FF6A-7348-4AD1-94C9-FD07A351909B}" type="presOf" srcId="{1CC44025-6946-4842-A05E-BDEBDF54CF7E}" destId="{05DFFD3E-AF3B-4222-A5F5-6229E4DA5CCD}" srcOrd="0" destOrd="0" presId="urn:microsoft.com/office/officeart/2005/8/layout/StepDownProcess"/>
    <dgm:cxn modelId="{A9D6C66B-0746-45DE-9F17-24DDD49F478E}" srcId="{7BFC5DAF-8CDD-478E-BDDA-2613914239C1}" destId="{7B4BB5E5-8387-49A1-A84C-D784F6F93581}" srcOrd="0" destOrd="0" parTransId="{F568CC81-B849-48F4-9B67-3FB4D9C2A16E}" sibTransId="{21677CFD-32BD-49DE-9E79-14DAAC3BCD09}"/>
    <dgm:cxn modelId="{C5C3344E-0F59-4157-B011-A17C7378158E}" srcId="{7BFC5DAF-8CDD-478E-BDDA-2613914239C1}" destId="{1E779B95-CB27-4214-83EA-690535477841}" srcOrd="1" destOrd="0" parTransId="{4E67BA0D-1F1B-48C1-A76A-346CC8F950DC}" sibTransId="{B7839701-9C2C-4D8E-B705-FC1DF7A1935A}"/>
    <dgm:cxn modelId="{30203F50-7BBB-41D3-9A7D-62BD29A73546}" srcId="{0FB95CAB-C69C-48BC-9153-398740AACD40}" destId="{BE324CA9-89DA-4CE9-9EFD-4388D942C9C0}" srcOrd="3" destOrd="0" parTransId="{C53B1C99-C2E0-4726-825B-EF14EB71BB48}" sibTransId="{EC9E59DE-A68B-4FEA-89C8-9D1A5E819351}"/>
    <dgm:cxn modelId="{3E60B950-3CF4-4595-8D8E-D4ECB9F193D6}" srcId="{7BFC5DAF-8CDD-478E-BDDA-2613914239C1}" destId="{D84A5B92-BEE7-4B76-B112-2D9078B146F7}" srcOrd="2" destOrd="0" parTransId="{54572285-7F85-4EB5-87C7-7362D8CE3B93}" sibTransId="{FEB24A4D-54EB-4A9B-8B74-9E237C72C243}"/>
    <dgm:cxn modelId="{90BE2B75-CD7C-4471-BA5C-4741858E6F16}" srcId="{3FB58BC8-6891-4B1C-9935-D638AF7DEDFE}" destId="{4D7AD057-FED8-4726-AF17-59A25BEF8413}" srcOrd="0" destOrd="0" parTransId="{3D1A239F-483A-4602-BD0C-6A6BB512A4B0}" sibTransId="{B875F038-4056-45A2-9AB1-00154131B40F}"/>
    <dgm:cxn modelId="{AFFCF377-60E9-4FE8-A163-6F0B7BEF9D8D}" srcId="{0FB95CAB-C69C-48BC-9153-398740AACD40}" destId="{2D7EC97B-13CF-4557-AA0D-CAB3B0A0F762}" srcOrd="5" destOrd="0" parTransId="{D0C0C51D-4618-45AE-86AF-72295DB68EA1}" sibTransId="{4DE45ABE-D5E2-4B80-96C8-657D4A47DE7C}"/>
    <dgm:cxn modelId="{13DEE979-156F-4E58-B2BB-3F33ACA646F8}" type="presOf" srcId="{4D7AD057-FED8-4726-AF17-59A25BEF8413}" destId="{E92B68E3-6B9C-461F-9FE0-ABE7EA26CA98}" srcOrd="0" destOrd="0" presId="urn:microsoft.com/office/officeart/2005/8/layout/StepDownProcess"/>
    <dgm:cxn modelId="{89E18684-8AF1-43BC-A4C6-D514C31C31A9}" type="presOf" srcId="{D9CAB231-61C2-4978-84F2-EEB51AA99A38}" destId="{8EB6B01A-4F70-4603-970D-C2B1C48FE122}" srcOrd="0" destOrd="0" presId="urn:microsoft.com/office/officeart/2005/8/layout/StepDownProcess"/>
    <dgm:cxn modelId="{7DBADC8A-D0F2-4B4B-8F71-16B3825E23CC}" type="presOf" srcId="{1994CB48-E969-4AC0-9022-487AF4D6CEE8}" destId="{05DFFD3E-AF3B-4222-A5F5-6229E4DA5CCD}" srcOrd="0" destOrd="4" presId="urn:microsoft.com/office/officeart/2005/8/layout/StepDownProcess"/>
    <dgm:cxn modelId="{EC23369F-873E-4550-BD9F-2BDED0CF7064}" srcId="{0FB95CAB-C69C-48BC-9153-398740AACD40}" destId="{2B1D94C7-8AAD-4749-BBC5-CC104DBF4D3F}" srcOrd="2" destOrd="0" parTransId="{3BA86EC9-8208-4076-A171-CF5BD3077ED5}" sibTransId="{7EC71128-5C43-485D-9F02-518B6F1D33EA}"/>
    <dgm:cxn modelId="{625488A0-7F9A-4F6D-A96A-D30F4916199B}" srcId="{3FB58BC8-6891-4B1C-9935-D638AF7DEDFE}" destId="{0FB95CAB-C69C-48BC-9153-398740AACD40}" srcOrd="1" destOrd="0" parTransId="{6519FE68-AD1F-47E2-BE8E-A49D93C74A8B}" sibTransId="{53392601-CB9A-46DA-95DA-AFB8F721D2EB}"/>
    <dgm:cxn modelId="{330A40A9-6867-427A-A52C-5E49BFB8EB97}" type="presOf" srcId="{17DEF57C-0109-4523-9251-1FC1BD1AE684}" destId="{1CF80597-DB00-40A8-8E8E-C5B029C7AB36}" srcOrd="0" destOrd="3" presId="urn:microsoft.com/office/officeart/2005/8/layout/StepDownProcess"/>
    <dgm:cxn modelId="{F90473AB-79F4-4F88-B705-6EC976F67EFC}" srcId="{0FB95CAB-C69C-48BC-9153-398740AACD40}" destId="{1CC44025-6946-4842-A05E-BDEBDF54CF7E}" srcOrd="0" destOrd="0" parTransId="{8640731B-BD97-4D17-82BA-3C634682E326}" sibTransId="{4F6AA76B-3244-4443-A2AC-51EDB2FF2443}"/>
    <dgm:cxn modelId="{69A58AAD-4246-440E-A6EA-659E646D4277}" type="presOf" srcId="{2D7EC97B-13CF-4557-AA0D-CAB3B0A0F762}" destId="{05DFFD3E-AF3B-4222-A5F5-6229E4DA5CCD}" srcOrd="0" destOrd="5" presId="urn:microsoft.com/office/officeart/2005/8/layout/StepDownProcess"/>
    <dgm:cxn modelId="{FE503CAF-E439-4685-8A51-D1DAA3EFFE8A}" type="presOf" srcId="{3FB58BC8-6891-4B1C-9935-D638AF7DEDFE}" destId="{056D7E49-723B-43C2-88F0-A78CE11DAF0E}" srcOrd="0" destOrd="0" presId="urn:microsoft.com/office/officeart/2005/8/layout/StepDownProcess"/>
    <dgm:cxn modelId="{561236BD-C846-4C9C-937F-D4F61404B1C5}" type="presOf" srcId="{DD9D7B44-14BF-4A9A-9D3B-E2053540B806}" destId="{05DFFD3E-AF3B-4222-A5F5-6229E4DA5CCD}" srcOrd="0" destOrd="1" presId="urn:microsoft.com/office/officeart/2005/8/layout/StepDownProcess"/>
    <dgm:cxn modelId="{033CEBC4-4672-4C7F-9723-652A8B2CDF09}" type="presOf" srcId="{7AC3DBAB-CD78-4723-AB37-C7B851F03BCD}" destId="{1CF80597-DB00-40A8-8E8E-C5B029C7AB36}" srcOrd="0" destOrd="5" presId="urn:microsoft.com/office/officeart/2005/8/layout/StepDownProcess"/>
    <dgm:cxn modelId="{AB1F97CE-A415-4F39-8AB6-BF7E484EB5AC}" srcId="{0FB95CAB-C69C-48BC-9153-398740AACD40}" destId="{FF807398-B84D-4A15-B2B3-6D1E4CAACE04}" srcOrd="6" destOrd="0" parTransId="{9A41062B-5EF1-431B-99A1-2F7353ECC32A}" sibTransId="{E147B884-97E1-4F5C-8741-07A08AC7B2CE}"/>
    <dgm:cxn modelId="{5E73AACE-79DF-421F-877B-31FDCE823ECF}" type="presOf" srcId="{7B4BB5E5-8387-49A1-A84C-D784F6F93581}" destId="{1CF80597-DB00-40A8-8E8E-C5B029C7AB36}" srcOrd="0" destOrd="0" presId="urn:microsoft.com/office/officeart/2005/8/layout/StepDownProcess"/>
    <dgm:cxn modelId="{E2AD20D3-AF23-4AA9-B5BE-4FD13FF0E039}" type="presOf" srcId="{7BFC5DAF-8CDD-478E-BDDA-2613914239C1}" destId="{26179F8A-D970-4708-91BA-F3D964E7BCA7}" srcOrd="0" destOrd="0" presId="urn:microsoft.com/office/officeart/2005/8/layout/StepDownProcess"/>
    <dgm:cxn modelId="{35B85DD7-9305-490F-ADE4-1BFE3427B347}" type="presOf" srcId="{BE324CA9-89DA-4CE9-9EFD-4388D942C9C0}" destId="{05DFFD3E-AF3B-4222-A5F5-6229E4DA5CCD}" srcOrd="0" destOrd="3" presId="urn:microsoft.com/office/officeart/2005/8/layout/StepDownProcess"/>
    <dgm:cxn modelId="{DAD0BDE8-3843-4314-8DAD-4CBF892EE863}" srcId="{7BFC5DAF-8CDD-478E-BDDA-2613914239C1}" destId="{7AC3DBAB-CD78-4723-AB37-C7B851F03BCD}" srcOrd="5" destOrd="0" parTransId="{957522E7-3229-400C-A128-343AD6EAB650}" sibTransId="{2D0C40F5-3BB8-4134-9589-D6AF168B2A18}"/>
    <dgm:cxn modelId="{4A6A03EB-9897-4F31-A9B1-7A47D2A6BFB7}" srcId="{7BFC5DAF-8CDD-478E-BDDA-2613914239C1}" destId="{3ED210DD-0167-4110-92EC-2A5A18815562}" srcOrd="4" destOrd="0" parTransId="{F3080CC4-CCD2-4DB7-9324-C073E51F128A}" sibTransId="{FE65F272-8AA1-47E0-9E6C-7E69E0DA9D21}"/>
    <dgm:cxn modelId="{67352EF2-249B-473F-8A1F-862271818A9B}" type="presOf" srcId="{0FB95CAB-C69C-48BC-9153-398740AACD40}" destId="{890EA765-ED5C-4BF0-9BDF-A1353C10B5BC}" srcOrd="0" destOrd="0" presId="urn:microsoft.com/office/officeart/2005/8/layout/StepDownProcess"/>
    <dgm:cxn modelId="{3C0859F9-EE50-48FF-8459-C91F46018429}" type="presOf" srcId="{FF807398-B84D-4A15-B2B3-6D1E4CAACE04}" destId="{05DFFD3E-AF3B-4222-A5F5-6229E4DA5CCD}" srcOrd="0" destOrd="6" presId="urn:microsoft.com/office/officeart/2005/8/layout/StepDownProcess"/>
    <dgm:cxn modelId="{EDEC5BC5-7142-4A2D-B1E8-7CC91B97A04C}" type="presParOf" srcId="{056D7E49-723B-43C2-88F0-A78CE11DAF0E}" destId="{DB945204-999F-42C7-94B3-70F3E0F29AB3}" srcOrd="0" destOrd="0" presId="urn:microsoft.com/office/officeart/2005/8/layout/StepDownProcess"/>
    <dgm:cxn modelId="{8A762E95-94AD-47F4-A7F3-214F7BA65B5F}" type="presParOf" srcId="{DB945204-999F-42C7-94B3-70F3E0F29AB3}" destId="{B4CF3C8F-9A76-4E1B-AA09-1C9C9A97F8B2}" srcOrd="0" destOrd="0" presId="urn:microsoft.com/office/officeart/2005/8/layout/StepDownProcess"/>
    <dgm:cxn modelId="{4325E1BC-C9B1-486F-BE32-A69E0A41046C}" type="presParOf" srcId="{DB945204-999F-42C7-94B3-70F3E0F29AB3}" destId="{E92B68E3-6B9C-461F-9FE0-ABE7EA26CA98}" srcOrd="1" destOrd="0" presId="urn:microsoft.com/office/officeart/2005/8/layout/StepDownProcess"/>
    <dgm:cxn modelId="{3CBFEEE6-C8FC-4609-87C4-FA95AA535549}" type="presParOf" srcId="{DB945204-999F-42C7-94B3-70F3E0F29AB3}" destId="{8EB6B01A-4F70-4603-970D-C2B1C48FE122}" srcOrd="2" destOrd="0" presId="urn:microsoft.com/office/officeart/2005/8/layout/StepDownProcess"/>
    <dgm:cxn modelId="{404521C1-F6E7-4F2D-A375-C6B6E329ECAA}" type="presParOf" srcId="{056D7E49-723B-43C2-88F0-A78CE11DAF0E}" destId="{C63B0547-4CC7-4D26-B9C6-4EDC1469D682}" srcOrd="1" destOrd="0" presId="urn:microsoft.com/office/officeart/2005/8/layout/StepDownProcess"/>
    <dgm:cxn modelId="{63B6C81E-D79F-48B4-9B77-06B3CA3DFE4B}" type="presParOf" srcId="{056D7E49-723B-43C2-88F0-A78CE11DAF0E}" destId="{AFD3F8A1-7AE4-462C-8DCB-6759747573BB}" srcOrd="2" destOrd="0" presId="urn:microsoft.com/office/officeart/2005/8/layout/StepDownProcess"/>
    <dgm:cxn modelId="{06213A58-FAE8-49DD-8A96-CBE999835935}" type="presParOf" srcId="{AFD3F8A1-7AE4-462C-8DCB-6759747573BB}" destId="{B86939CE-5F34-4015-95D8-9CA10B8D7914}" srcOrd="0" destOrd="0" presId="urn:microsoft.com/office/officeart/2005/8/layout/StepDownProcess"/>
    <dgm:cxn modelId="{65E9A5F0-F77C-4D12-83DC-09F8399B4833}" type="presParOf" srcId="{AFD3F8A1-7AE4-462C-8DCB-6759747573BB}" destId="{890EA765-ED5C-4BF0-9BDF-A1353C10B5BC}" srcOrd="1" destOrd="0" presId="urn:microsoft.com/office/officeart/2005/8/layout/StepDownProcess"/>
    <dgm:cxn modelId="{068588DB-0CF2-4E93-A6CE-C0B9803D793C}" type="presParOf" srcId="{AFD3F8A1-7AE4-462C-8DCB-6759747573BB}" destId="{05DFFD3E-AF3B-4222-A5F5-6229E4DA5CCD}" srcOrd="2" destOrd="0" presId="urn:microsoft.com/office/officeart/2005/8/layout/StepDownProcess"/>
    <dgm:cxn modelId="{C5ABD8EF-4367-4315-AE05-6C0272AA1ABE}" type="presParOf" srcId="{056D7E49-723B-43C2-88F0-A78CE11DAF0E}" destId="{649F1D99-1585-4FE0-A054-67DDD65789B3}" srcOrd="3" destOrd="0" presId="urn:microsoft.com/office/officeart/2005/8/layout/StepDownProcess"/>
    <dgm:cxn modelId="{D671142D-B801-4094-874E-D849E79F4DF2}" type="presParOf" srcId="{056D7E49-723B-43C2-88F0-A78CE11DAF0E}" destId="{F6371C71-26F3-4ED1-98F5-8018CCE21A8A}" srcOrd="4" destOrd="0" presId="urn:microsoft.com/office/officeart/2005/8/layout/StepDownProcess"/>
    <dgm:cxn modelId="{75F8CB93-6BF7-4EC6-8742-9FCD50B379E0}" type="presParOf" srcId="{F6371C71-26F3-4ED1-98F5-8018CCE21A8A}" destId="{26179F8A-D970-4708-91BA-F3D964E7BCA7}" srcOrd="0" destOrd="0" presId="urn:microsoft.com/office/officeart/2005/8/layout/StepDownProcess"/>
    <dgm:cxn modelId="{6C5C354E-90A4-4A5A-9AB6-8150E1394F36}" type="presParOf" srcId="{F6371C71-26F3-4ED1-98F5-8018CCE21A8A}" destId="{1CF80597-DB00-40A8-8E8E-C5B029C7AB36}"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0D14C-BD0A-409B-8B42-866B74CA42E5}"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fr-CA"/>
        </a:p>
      </dgm:t>
    </dgm:pt>
    <dgm:pt modelId="{558989C6-D13F-4FB1-A04B-ED2D55B28FB7}">
      <dgm:prSet phldrT="[Texte]"/>
      <dgm:spPr/>
      <dgm:t>
        <a:bodyPr/>
        <a:lstStyle/>
        <a:p>
          <a:r>
            <a:rPr lang="fr-CA" dirty="0"/>
            <a:t>Prise de connaissance du dossier</a:t>
          </a:r>
        </a:p>
      </dgm:t>
    </dgm:pt>
    <dgm:pt modelId="{1E7228F7-8FEE-4D94-BAB4-18D0BF76CB9E}" type="parTrans" cxnId="{BCAA64C0-AF4B-4823-B334-33186E61DCBE}">
      <dgm:prSet/>
      <dgm:spPr/>
      <dgm:t>
        <a:bodyPr/>
        <a:lstStyle/>
        <a:p>
          <a:endParaRPr lang="fr-CA"/>
        </a:p>
      </dgm:t>
    </dgm:pt>
    <dgm:pt modelId="{754EC077-ECC5-44F6-A784-01DE8E13D10D}" type="sibTrans" cxnId="{BCAA64C0-AF4B-4823-B334-33186E61DCBE}">
      <dgm:prSet/>
      <dgm:spPr/>
      <dgm:t>
        <a:bodyPr/>
        <a:lstStyle/>
        <a:p>
          <a:endParaRPr lang="fr-CA"/>
        </a:p>
      </dgm:t>
    </dgm:pt>
    <dgm:pt modelId="{B3B4D931-ADFC-4721-80A8-65909193F233}">
      <dgm:prSet phldrT="[Texte]" custT="1"/>
      <dgm:spPr/>
      <dgm:t>
        <a:bodyPr/>
        <a:lstStyle/>
        <a:p>
          <a:r>
            <a:rPr lang="fr-CA" sz="1200" dirty="0"/>
            <a:t>Prends connaissance de l’ensemble de la documentation</a:t>
          </a:r>
        </a:p>
      </dgm:t>
    </dgm:pt>
    <dgm:pt modelId="{633DCCA8-D9B8-418A-BF7C-1593217FB18F}" type="parTrans" cxnId="{8C63E82A-2D3F-426B-99B6-22D97F51F383}">
      <dgm:prSet/>
      <dgm:spPr/>
      <dgm:t>
        <a:bodyPr/>
        <a:lstStyle/>
        <a:p>
          <a:endParaRPr lang="fr-CA"/>
        </a:p>
      </dgm:t>
    </dgm:pt>
    <dgm:pt modelId="{3EB2E824-A567-40CF-9A6B-CA93277213B2}" type="sibTrans" cxnId="{8C63E82A-2D3F-426B-99B6-22D97F51F383}">
      <dgm:prSet/>
      <dgm:spPr/>
      <dgm:t>
        <a:bodyPr/>
        <a:lstStyle/>
        <a:p>
          <a:endParaRPr lang="fr-CA"/>
        </a:p>
      </dgm:t>
    </dgm:pt>
    <dgm:pt modelId="{CD732F21-CA96-40B9-83BB-F1A538989FE3}">
      <dgm:prSet phldrT="[Texte]"/>
      <dgm:spPr/>
      <dgm:t>
        <a:bodyPr/>
        <a:lstStyle/>
        <a:p>
          <a:r>
            <a:rPr lang="fr-CA" dirty="0"/>
            <a:t>Plainte</a:t>
          </a:r>
        </a:p>
        <a:p>
          <a:r>
            <a:rPr lang="fr-CA" dirty="0"/>
            <a:t>&amp; </a:t>
          </a:r>
        </a:p>
        <a:p>
          <a:r>
            <a:rPr lang="fr-CA" dirty="0"/>
            <a:t>Enquête </a:t>
          </a:r>
        </a:p>
      </dgm:t>
    </dgm:pt>
    <dgm:pt modelId="{C3823253-D46B-441A-BC1E-B1B27C2B6354}" type="parTrans" cxnId="{04D57283-9261-46F2-84F6-A5399E0C2B74}">
      <dgm:prSet/>
      <dgm:spPr/>
      <dgm:t>
        <a:bodyPr/>
        <a:lstStyle/>
        <a:p>
          <a:endParaRPr lang="fr-CA"/>
        </a:p>
      </dgm:t>
    </dgm:pt>
    <dgm:pt modelId="{8AE7BB72-FDD1-4391-A8A8-F4487C0A937F}" type="sibTrans" cxnId="{04D57283-9261-46F2-84F6-A5399E0C2B74}">
      <dgm:prSet/>
      <dgm:spPr/>
      <dgm:t>
        <a:bodyPr/>
        <a:lstStyle/>
        <a:p>
          <a:endParaRPr lang="fr-CA"/>
        </a:p>
      </dgm:t>
    </dgm:pt>
    <dgm:pt modelId="{E9779651-6A81-4A92-8A95-A1564DF54E95}">
      <dgm:prSet phldrT="[Texte]" custT="1"/>
      <dgm:spPr/>
      <dgm:t>
        <a:bodyPr/>
        <a:lstStyle/>
        <a:p>
          <a:r>
            <a:rPr lang="fr-CA" sz="1200" dirty="0"/>
            <a:t>Contacte la personne victime, les témoins</a:t>
          </a:r>
        </a:p>
      </dgm:t>
    </dgm:pt>
    <dgm:pt modelId="{C40DE9B6-92F8-4132-BB98-6578007CCF25}" type="parTrans" cxnId="{516E5AE5-C6F6-48D3-8283-619E1428B53C}">
      <dgm:prSet/>
      <dgm:spPr/>
      <dgm:t>
        <a:bodyPr/>
        <a:lstStyle/>
        <a:p>
          <a:endParaRPr lang="fr-CA"/>
        </a:p>
      </dgm:t>
    </dgm:pt>
    <dgm:pt modelId="{3E1EE9E6-5797-4889-B069-8672E4D800C0}" type="sibTrans" cxnId="{516E5AE5-C6F6-48D3-8283-619E1428B53C}">
      <dgm:prSet/>
      <dgm:spPr/>
      <dgm:t>
        <a:bodyPr/>
        <a:lstStyle/>
        <a:p>
          <a:endParaRPr lang="fr-CA"/>
        </a:p>
      </dgm:t>
    </dgm:pt>
    <dgm:pt modelId="{6055699C-AAED-441C-A7F1-C81815309CDD}">
      <dgm:prSet phldrT="[Texte]"/>
      <dgm:spPr/>
      <dgm:t>
        <a:bodyPr/>
        <a:lstStyle/>
        <a:p>
          <a:r>
            <a:rPr lang="fr-CA" dirty="0"/>
            <a:t>Prise en charge et assistance à la victime</a:t>
          </a:r>
        </a:p>
      </dgm:t>
    </dgm:pt>
    <dgm:pt modelId="{012FF76D-0EDD-4377-B03F-85068FA9345C}" type="parTrans" cxnId="{277C1245-13B4-48AF-9008-47F734EA518D}">
      <dgm:prSet/>
      <dgm:spPr/>
      <dgm:t>
        <a:bodyPr/>
        <a:lstStyle/>
        <a:p>
          <a:endParaRPr lang="fr-CA"/>
        </a:p>
      </dgm:t>
    </dgm:pt>
    <dgm:pt modelId="{1893A3EB-11D8-4445-B309-0EDCD941AD28}" type="sibTrans" cxnId="{277C1245-13B4-48AF-9008-47F734EA518D}">
      <dgm:prSet/>
      <dgm:spPr/>
      <dgm:t>
        <a:bodyPr/>
        <a:lstStyle/>
        <a:p>
          <a:endParaRPr lang="fr-CA"/>
        </a:p>
      </dgm:t>
    </dgm:pt>
    <dgm:pt modelId="{0730B985-4343-415F-8423-0636D2BC374E}">
      <dgm:prSet phldrT="[Texte]" custT="1"/>
      <dgm:spPr/>
      <dgm:t>
        <a:bodyPr/>
        <a:lstStyle/>
        <a:p>
          <a:r>
            <a:rPr lang="fr-CA" sz="1200" dirty="0"/>
            <a:t>Détermine la nature des infractions en présence</a:t>
          </a:r>
        </a:p>
      </dgm:t>
    </dgm:pt>
    <dgm:pt modelId="{E7FF7CDB-605A-4B0D-A4A1-43B472CA9578}" type="parTrans" cxnId="{9E2107F3-7B14-4BF2-BA9C-303BEB70D714}">
      <dgm:prSet/>
      <dgm:spPr/>
      <dgm:t>
        <a:bodyPr/>
        <a:lstStyle/>
        <a:p>
          <a:endParaRPr lang="fr-CA"/>
        </a:p>
      </dgm:t>
    </dgm:pt>
    <dgm:pt modelId="{C3CC7419-12F9-4006-8EBE-2428AFA76A58}" type="sibTrans" cxnId="{9E2107F3-7B14-4BF2-BA9C-303BEB70D714}">
      <dgm:prSet/>
      <dgm:spPr/>
      <dgm:t>
        <a:bodyPr/>
        <a:lstStyle/>
        <a:p>
          <a:endParaRPr lang="fr-CA"/>
        </a:p>
      </dgm:t>
    </dgm:pt>
    <dgm:pt modelId="{22E69EC2-6AE6-411D-A5F1-4A4EB1CF01E6}">
      <dgm:prSet phldrT="[Texte]" custT="1"/>
      <dgm:spPr/>
      <dgm:t>
        <a:bodyPr/>
        <a:lstStyle/>
        <a:p>
          <a:r>
            <a:rPr lang="fr-CA" sz="1200" dirty="0"/>
            <a:t>Considère la volonté de la victime à </a:t>
          </a:r>
          <a:r>
            <a:rPr lang="fr-CA" sz="1200" b="1" dirty="0"/>
            <a:t>déposer une plainte </a:t>
          </a:r>
          <a:r>
            <a:rPr lang="fr-CA" sz="1200" dirty="0"/>
            <a:t>ou pas</a:t>
          </a:r>
        </a:p>
      </dgm:t>
    </dgm:pt>
    <dgm:pt modelId="{228B9766-DC91-46F9-9ADD-A7CB84781150}" type="parTrans" cxnId="{13A404FC-3885-48EC-A05B-70FB13B8EA4C}">
      <dgm:prSet/>
      <dgm:spPr/>
      <dgm:t>
        <a:bodyPr/>
        <a:lstStyle/>
        <a:p>
          <a:endParaRPr lang="fr-CA"/>
        </a:p>
      </dgm:t>
    </dgm:pt>
    <dgm:pt modelId="{A043F6D1-AE95-4BEA-AABA-24B627946659}" type="sibTrans" cxnId="{13A404FC-3885-48EC-A05B-70FB13B8EA4C}">
      <dgm:prSet/>
      <dgm:spPr/>
      <dgm:t>
        <a:bodyPr/>
        <a:lstStyle/>
        <a:p>
          <a:endParaRPr lang="fr-CA"/>
        </a:p>
      </dgm:t>
    </dgm:pt>
    <dgm:pt modelId="{E4AC8D1B-6D10-4CB7-BE2E-500EF48EC63A}">
      <dgm:prSet phldrT="[Texte]" custT="1"/>
      <dgm:spPr/>
      <dgm:t>
        <a:bodyPr/>
        <a:lstStyle/>
        <a:p>
          <a:r>
            <a:rPr lang="fr-CA" sz="1200" dirty="0"/>
            <a:t>Collecte les indices et preuves (perquisition, </a:t>
          </a:r>
          <a:r>
            <a:rPr lang="fr-CA" sz="1200" dirty="0" err="1"/>
            <a:t>enq</a:t>
          </a:r>
          <a:r>
            <a:rPr lang="fr-CA" sz="1200" dirty="0"/>
            <a:t>. cyber ou techno)</a:t>
          </a:r>
        </a:p>
      </dgm:t>
    </dgm:pt>
    <dgm:pt modelId="{AE0D43C8-B060-47E7-A386-34A8F52641FC}" type="parTrans" cxnId="{1210746F-5E31-4ECD-AD16-1C5D35FE3198}">
      <dgm:prSet/>
      <dgm:spPr/>
      <dgm:t>
        <a:bodyPr/>
        <a:lstStyle/>
        <a:p>
          <a:endParaRPr lang="fr-CA"/>
        </a:p>
      </dgm:t>
    </dgm:pt>
    <dgm:pt modelId="{A9036145-C2F0-4282-8D69-FD565376FF2B}" type="sibTrans" cxnId="{1210746F-5E31-4ECD-AD16-1C5D35FE3198}">
      <dgm:prSet/>
      <dgm:spPr/>
      <dgm:t>
        <a:bodyPr/>
        <a:lstStyle/>
        <a:p>
          <a:endParaRPr lang="fr-CA"/>
        </a:p>
      </dgm:t>
    </dgm:pt>
    <dgm:pt modelId="{13115296-BB6C-4100-B012-D8CB808081D5}">
      <dgm:prSet phldrT="[Texte]" custT="1"/>
      <dgm:spPr/>
      <dgm:t>
        <a:bodyPr/>
        <a:lstStyle/>
        <a:p>
          <a:r>
            <a:rPr lang="fr-CA" sz="1200" dirty="0"/>
            <a:t>Fermeture du dossier d’enquête s’il n’y a pas de plainte, ou d’éléments de preuve</a:t>
          </a:r>
        </a:p>
      </dgm:t>
    </dgm:pt>
    <dgm:pt modelId="{CBCEC863-D9B4-470A-9A1C-EDDDD76B7DDD}" type="parTrans" cxnId="{EB76947A-87A5-4E26-819F-F23250F6CF97}">
      <dgm:prSet/>
      <dgm:spPr/>
      <dgm:t>
        <a:bodyPr/>
        <a:lstStyle/>
        <a:p>
          <a:endParaRPr lang="fr-CA"/>
        </a:p>
      </dgm:t>
    </dgm:pt>
    <dgm:pt modelId="{5AD8DE79-D69B-4B8E-B6C4-FAEBFCB59175}" type="sibTrans" cxnId="{EB76947A-87A5-4E26-819F-F23250F6CF97}">
      <dgm:prSet/>
      <dgm:spPr/>
      <dgm:t>
        <a:bodyPr/>
        <a:lstStyle/>
        <a:p>
          <a:endParaRPr lang="fr-CA"/>
        </a:p>
      </dgm:t>
    </dgm:pt>
    <dgm:pt modelId="{1B29EF69-80CB-406B-B6B4-6275D65126BC}">
      <dgm:prSet phldrT="[Texte]" custT="1"/>
      <dgm:spPr/>
      <dgm:t>
        <a:bodyPr/>
        <a:lstStyle/>
        <a:p>
          <a:r>
            <a:rPr lang="fr-CA" sz="1200" dirty="0"/>
            <a:t>Tente d’identifier et de localiser le suspect pour l’arrestation</a:t>
          </a:r>
        </a:p>
      </dgm:t>
    </dgm:pt>
    <dgm:pt modelId="{5DD54FDA-0D14-46DD-B2A3-FFEDF800334C}" type="parTrans" cxnId="{BFF02053-9133-48DD-9679-68718D24B2CA}">
      <dgm:prSet/>
      <dgm:spPr/>
      <dgm:t>
        <a:bodyPr/>
        <a:lstStyle/>
        <a:p>
          <a:endParaRPr lang="fr-CA"/>
        </a:p>
      </dgm:t>
    </dgm:pt>
    <dgm:pt modelId="{08865925-472A-41D5-A769-AD8A6A461DAB}" type="sibTrans" cxnId="{BFF02053-9133-48DD-9679-68718D24B2CA}">
      <dgm:prSet/>
      <dgm:spPr/>
      <dgm:t>
        <a:bodyPr/>
        <a:lstStyle/>
        <a:p>
          <a:endParaRPr lang="fr-CA"/>
        </a:p>
      </dgm:t>
    </dgm:pt>
    <dgm:pt modelId="{937A75B7-E718-4026-96E8-8718690E4FC0}">
      <dgm:prSet phldrT="[Texte]" custT="1"/>
      <dgm:spPr/>
      <dgm:t>
        <a:bodyPr/>
        <a:lstStyle/>
        <a:p>
          <a:r>
            <a:rPr lang="fr-CA" sz="1200" dirty="0"/>
            <a:t>Collaboration policière, régional, provincial et internationale</a:t>
          </a:r>
        </a:p>
      </dgm:t>
    </dgm:pt>
    <dgm:pt modelId="{A66B77E4-F7FC-4A8E-B2E7-06BBAB542238}" type="parTrans" cxnId="{2EA52A90-DBB0-4646-9ED4-F1A4233CA7BC}">
      <dgm:prSet/>
      <dgm:spPr/>
      <dgm:t>
        <a:bodyPr/>
        <a:lstStyle/>
        <a:p>
          <a:endParaRPr lang="fr-CA"/>
        </a:p>
      </dgm:t>
    </dgm:pt>
    <dgm:pt modelId="{9540E2FE-7B4A-4DDE-88F8-27540481784F}" type="sibTrans" cxnId="{2EA52A90-DBB0-4646-9ED4-F1A4233CA7BC}">
      <dgm:prSet/>
      <dgm:spPr/>
      <dgm:t>
        <a:bodyPr/>
        <a:lstStyle/>
        <a:p>
          <a:endParaRPr lang="fr-CA"/>
        </a:p>
      </dgm:t>
    </dgm:pt>
    <dgm:pt modelId="{F0033BA0-D359-46E4-998C-7945823645CC}">
      <dgm:prSet phldrT="[Texte]" custT="1"/>
      <dgm:spPr/>
      <dgm:t>
        <a:bodyPr/>
        <a:lstStyle/>
        <a:p>
          <a:r>
            <a:rPr lang="fr-CA" sz="1200" dirty="0"/>
            <a:t>Arrestation + libération</a:t>
          </a:r>
        </a:p>
      </dgm:t>
    </dgm:pt>
    <dgm:pt modelId="{25A3EB31-EFA0-41CE-A596-1720616E7E23}" type="parTrans" cxnId="{C02B13CD-ED9B-44F6-A17A-2395FDB099DE}">
      <dgm:prSet/>
      <dgm:spPr/>
      <dgm:t>
        <a:bodyPr/>
        <a:lstStyle/>
        <a:p>
          <a:endParaRPr lang="fr-CA"/>
        </a:p>
      </dgm:t>
    </dgm:pt>
    <dgm:pt modelId="{AA988496-4326-41B0-B3B1-AAE5D8B606B9}" type="sibTrans" cxnId="{C02B13CD-ED9B-44F6-A17A-2395FDB099DE}">
      <dgm:prSet/>
      <dgm:spPr/>
      <dgm:t>
        <a:bodyPr/>
        <a:lstStyle/>
        <a:p>
          <a:endParaRPr lang="fr-CA"/>
        </a:p>
      </dgm:t>
    </dgm:pt>
    <dgm:pt modelId="{CF858C73-DAB0-4EDD-82F9-7BF04077F928}">
      <dgm:prSet phldrT="[Texte]" custT="1"/>
      <dgm:spPr/>
      <dgm:t>
        <a:bodyPr/>
        <a:lstStyle/>
        <a:p>
          <a:r>
            <a:rPr lang="fr-CA" sz="1200" dirty="0"/>
            <a:t>Accompagnement à la cours  </a:t>
          </a:r>
        </a:p>
      </dgm:t>
    </dgm:pt>
    <dgm:pt modelId="{3F3F0014-C58B-453F-8B01-8361F05AA82E}" type="parTrans" cxnId="{6BE80EDA-96F2-4C7A-8437-3C33FC7F0B60}">
      <dgm:prSet/>
      <dgm:spPr/>
      <dgm:t>
        <a:bodyPr/>
        <a:lstStyle/>
        <a:p>
          <a:endParaRPr lang="fr-CA"/>
        </a:p>
      </dgm:t>
    </dgm:pt>
    <dgm:pt modelId="{471091ED-4142-464D-9C0A-0CD3118D18C3}" type="sibTrans" cxnId="{6BE80EDA-96F2-4C7A-8437-3C33FC7F0B60}">
      <dgm:prSet/>
      <dgm:spPr/>
      <dgm:t>
        <a:bodyPr/>
        <a:lstStyle/>
        <a:p>
          <a:endParaRPr lang="fr-CA"/>
        </a:p>
      </dgm:t>
    </dgm:pt>
    <dgm:pt modelId="{367BFEF7-4C41-488A-9F62-B03134A78DAE}">
      <dgm:prSet phldrT="[Texte]" custT="1"/>
      <dgm:spPr/>
      <dgm:t>
        <a:bodyPr/>
        <a:lstStyle/>
        <a:p>
          <a:r>
            <a:rPr lang="fr-CA" sz="1200" dirty="0"/>
            <a:t>S’assure que la victime reçoive le soutien et l’aide psychosociale</a:t>
          </a:r>
        </a:p>
      </dgm:t>
    </dgm:pt>
    <dgm:pt modelId="{AE859316-5117-4326-A42E-F594BA240CC4}" type="sibTrans" cxnId="{237AF32A-A5CA-4E50-9863-7730F30FF7D0}">
      <dgm:prSet/>
      <dgm:spPr/>
      <dgm:t>
        <a:bodyPr/>
        <a:lstStyle/>
        <a:p>
          <a:endParaRPr lang="fr-CA"/>
        </a:p>
      </dgm:t>
    </dgm:pt>
    <dgm:pt modelId="{B89591D6-D9C1-40FB-8B21-EA0325AD72C5}" type="parTrans" cxnId="{237AF32A-A5CA-4E50-9863-7730F30FF7D0}">
      <dgm:prSet/>
      <dgm:spPr/>
      <dgm:t>
        <a:bodyPr/>
        <a:lstStyle/>
        <a:p>
          <a:endParaRPr lang="fr-CA"/>
        </a:p>
      </dgm:t>
    </dgm:pt>
    <dgm:pt modelId="{440AC9D2-2D37-4E30-B6B3-EBC6A564808B}">
      <dgm:prSet phldrT="[Texte]" custT="1"/>
      <dgm:spPr/>
      <dgm:t>
        <a:bodyPr/>
        <a:lstStyle/>
        <a:p>
          <a:r>
            <a:rPr lang="fr-CA" sz="1200" dirty="0"/>
            <a:t>Propose groupe de soutien </a:t>
          </a:r>
        </a:p>
      </dgm:t>
    </dgm:pt>
    <dgm:pt modelId="{358C45D3-40D2-4A43-A87D-725FB3EA8ED9}" type="parTrans" cxnId="{D5522C30-CDC8-4C74-B88F-ED1B74E502EB}">
      <dgm:prSet/>
      <dgm:spPr/>
    </dgm:pt>
    <dgm:pt modelId="{126C2764-28BF-4CCD-848C-BB39247CB2C9}" type="sibTrans" cxnId="{D5522C30-CDC8-4C74-B88F-ED1B74E502EB}">
      <dgm:prSet/>
      <dgm:spPr/>
    </dgm:pt>
    <dgm:pt modelId="{8CC071B4-4B88-4584-B6FD-1FCDAD2383E8}" type="pres">
      <dgm:prSet presAssocID="{BD00D14C-BD0A-409B-8B42-866B74CA42E5}" presName="rootnode" presStyleCnt="0">
        <dgm:presLayoutVars>
          <dgm:chMax/>
          <dgm:chPref/>
          <dgm:dir/>
          <dgm:animLvl val="lvl"/>
        </dgm:presLayoutVars>
      </dgm:prSet>
      <dgm:spPr/>
    </dgm:pt>
    <dgm:pt modelId="{0AC09F9B-EFAC-4D46-BDFD-EAC3C7CFE8F4}" type="pres">
      <dgm:prSet presAssocID="{558989C6-D13F-4FB1-A04B-ED2D55B28FB7}" presName="composite" presStyleCnt="0"/>
      <dgm:spPr/>
    </dgm:pt>
    <dgm:pt modelId="{14ABD4D9-4669-4D7F-83EF-474164A88E43}" type="pres">
      <dgm:prSet presAssocID="{558989C6-D13F-4FB1-A04B-ED2D55B28FB7}" presName="bentUpArrow1" presStyleLbl="alignImgPlace1" presStyleIdx="0" presStyleCnt="2" custLinFactNeighborX="14211" custLinFactNeighborY="-601"/>
      <dgm:spPr/>
    </dgm:pt>
    <dgm:pt modelId="{8092A579-6D14-48CB-971D-04405540319D}" type="pres">
      <dgm:prSet presAssocID="{558989C6-D13F-4FB1-A04B-ED2D55B28FB7}" presName="ParentText" presStyleLbl="node1" presStyleIdx="0" presStyleCnt="3" custLinFactNeighborX="-25732" custLinFactNeighborY="-1882">
        <dgm:presLayoutVars>
          <dgm:chMax val="1"/>
          <dgm:chPref val="1"/>
          <dgm:bulletEnabled val="1"/>
        </dgm:presLayoutVars>
      </dgm:prSet>
      <dgm:spPr/>
    </dgm:pt>
    <dgm:pt modelId="{7E89EBFB-0961-48A3-954E-44DCD121912C}" type="pres">
      <dgm:prSet presAssocID="{558989C6-D13F-4FB1-A04B-ED2D55B28FB7}" presName="ChildText" presStyleLbl="revTx" presStyleIdx="0" presStyleCnt="3" custScaleX="404459" custLinFactX="36321" custLinFactNeighborX="100000" custLinFactNeighborY="-5771">
        <dgm:presLayoutVars>
          <dgm:chMax val="0"/>
          <dgm:chPref val="0"/>
          <dgm:bulletEnabled val="1"/>
        </dgm:presLayoutVars>
      </dgm:prSet>
      <dgm:spPr/>
    </dgm:pt>
    <dgm:pt modelId="{C83675F9-2712-42A8-9235-70A5771DA772}" type="pres">
      <dgm:prSet presAssocID="{754EC077-ECC5-44F6-A784-01DE8E13D10D}" presName="sibTrans" presStyleCnt="0"/>
      <dgm:spPr/>
    </dgm:pt>
    <dgm:pt modelId="{57DF9E56-ACEA-45A1-846C-A34229EFFDED}" type="pres">
      <dgm:prSet presAssocID="{CD732F21-CA96-40B9-83BB-F1A538989FE3}" presName="composite" presStyleCnt="0"/>
      <dgm:spPr/>
    </dgm:pt>
    <dgm:pt modelId="{D4B72FB7-5333-4677-98DE-485CE4DAE34B}" type="pres">
      <dgm:prSet presAssocID="{CD732F21-CA96-40B9-83BB-F1A538989FE3}" presName="bentUpArrow1" presStyleLbl="alignImgPlace1" presStyleIdx="1" presStyleCnt="2" custLinFactNeighborX="-38574" custLinFactNeighborY="2344"/>
      <dgm:spPr/>
    </dgm:pt>
    <dgm:pt modelId="{F5DB8638-C5BB-4BB2-A336-DB2D62DF4DD3}" type="pres">
      <dgm:prSet presAssocID="{CD732F21-CA96-40B9-83BB-F1A538989FE3}" presName="ParentText" presStyleLbl="node1" presStyleIdx="1" presStyleCnt="3" custLinFactNeighborX="-50705" custLinFactNeighborY="617">
        <dgm:presLayoutVars>
          <dgm:chMax val="1"/>
          <dgm:chPref val="1"/>
          <dgm:bulletEnabled val="1"/>
        </dgm:presLayoutVars>
      </dgm:prSet>
      <dgm:spPr/>
    </dgm:pt>
    <dgm:pt modelId="{E04E0B7C-3B20-42FB-9AB9-9B20F5200624}" type="pres">
      <dgm:prSet presAssocID="{CD732F21-CA96-40B9-83BB-F1A538989FE3}" presName="ChildText" presStyleLbl="revTx" presStyleIdx="1" presStyleCnt="3" custScaleX="394554" custLinFactNeighborX="83828" custLinFactNeighborY="5679">
        <dgm:presLayoutVars>
          <dgm:chMax val="0"/>
          <dgm:chPref val="0"/>
          <dgm:bulletEnabled val="1"/>
        </dgm:presLayoutVars>
      </dgm:prSet>
      <dgm:spPr/>
    </dgm:pt>
    <dgm:pt modelId="{E66560E6-7517-4E79-B000-DE0A7B705DC6}" type="pres">
      <dgm:prSet presAssocID="{8AE7BB72-FDD1-4391-A8A8-F4487C0A937F}" presName="sibTrans" presStyleCnt="0"/>
      <dgm:spPr/>
    </dgm:pt>
    <dgm:pt modelId="{48E70155-40B4-4C38-8662-A2AEE81823E4}" type="pres">
      <dgm:prSet presAssocID="{6055699C-AAED-441C-A7F1-C81815309CDD}" presName="composite" presStyleCnt="0"/>
      <dgm:spPr/>
    </dgm:pt>
    <dgm:pt modelId="{FF265874-C7B1-4CF9-ADCA-FC23616BD136}" type="pres">
      <dgm:prSet presAssocID="{6055699C-AAED-441C-A7F1-C81815309CDD}" presName="ParentText" presStyleLbl="node1" presStyleIdx="2" presStyleCnt="3" custLinFactNeighborX="-80948" custLinFactNeighborY="3116">
        <dgm:presLayoutVars>
          <dgm:chMax val="1"/>
          <dgm:chPref val="1"/>
          <dgm:bulletEnabled val="1"/>
        </dgm:presLayoutVars>
      </dgm:prSet>
      <dgm:spPr/>
    </dgm:pt>
    <dgm:pt modelId="{A40E4D16-2138-48C1-B56B-363681454790}" type="pres">
      <dgm:prSet presAssocID="{6055699C-AAED-441C-A7F1-C81815309CDD}" presName="FinalChildText" presStyleLbl="revTx" presStyleIdx="2" presStyleCnt="3" custScaleX="300780" custLinFactNeighborX="199" custLinFactNeighborY="413">
        <dgm:presLayoutVars>
          <dgm:chMax val="0"/>
          <dgm:chPref val="0"/>
          <dgm:bulletEnabled val="1"/>
        </dgm:presLayoutVars>
      </dgm:prSet>
      <dgm:spPr/>
    </dgm:pt>
  </dgm:ptLst>
  <dgm:cxnLst>
    <dgm:cxn modelId="{69B9B11C-C452-403E-95F9-A1DBFB206B45}" type="presOf" srcId="{1B29EF69-80CB-406B-B6B4-6275D65126BC}" destId="{E04E0B7C-3B20-42FB-9AB9-9B20F5200624}" srcOrd="0" destOrd="2" presId="urn:microsoft.com/office/officeart/2005/8/layout/StepDownProcess"/>
    <dgm:cxn modelId="{6DF73D29-179F-4253-B221-586E90D165B7}" type="presOf" srcId="{E9779651-6A81-4A92-8A95-A1564DF54E95}" destId="{E04E0B7C-3B20-42FB-9AB9-9B20F5200624}" srcOrd="0" destOrd="0" presId="urn:microsoft.com/office/officeart/2005/8/layout/StepDownProcess"/>
    <dgm:cxn modelId="{8C63E82A-2D3F-426B-99B6-22D97F51F383}" srcId="{558989C6-D13F-4FB1-A04B-ED2D55B28FB7}" destId="{B3B4D931-ADFC-4721-80A8-65909193F233}" srcOrd="0" destOrd="0" parTransId="{633DCCA8-D9B8-418A-BF7C-1593217FB18F}" sibTransId="{3EB2E824-A567-40CF-9A6B-CA93277213B2}"/>
    <dgm:cxn modelId="{237AF32A-A5CA-4E50-9863-7730F30FF7D0}" srcId="{6055699C-AAED-441C-A7F1-C81815309CDD}" destId="{367BFEF7-4C41-488A-9F62-B03134A78DAE}" srcOrd="0" destOrd="0" parTransId="{B89591D6-D9C1-40FB-8B21-EA0325AD72C5}" sibTransId="{AE859316-5117-4326-A42E-F594BA240CC4}"/>
    <dgm:cxn modelId="{D5522C30-CDC8-4C74-B88F-ED1B74E502EB}" srcId="{6055699C-AAED-441C-A7F1-C81815309CDD}" destId="{440AC9D2-2D37-4E30-B6B3-EBC6A564808B}" srcOrd="2" destOrd="0" parTransId="{358C45D3-40D2-4A43-A87D-725FB3EA8ED9}" sibTransId="{126C2764-28BF-4CCD-848C-BB39247CB2C9}"/>
    <dgm:cxn modelId="{277C1245-13B4-48AF-9008-47F734EA518D}" srcId="{BD00D14C-BD0A-409B-8B42-866B74CA42E5}" destId="{6055699C-AAED-441C-A7F1-C81815309CDD}" srcOrd="2" destOrd="0" parTransId="{012FF76D-0EDD-4377-B03F-85068FA9345C}" sibTransId="{1893A3EB-11D8-4445-B309-0EDCD941AD28}"/>
    <dgm:cxn modelId="{1210746F-5E31-4ECD-AD16-1C5D35FE3198}" srcId="{CD732F21-CA96-40B9-83BB-F1A538989FE3}" destId="{E4AC8D1B-6D10-4CB7-BE2E-500EF48EC63A}" srcOrd="1" destOrd="0" parTransId="{AE0D43C8-B060-47E7-A386-34A8F52641FC}" sibTransId="{A9036145-C2F0-4282-8D69-FD565376FF2B}"/>
    <dgm:cxn modelId="{BFF02053-9133-48DD-9679-68718D24B2CA}" srcId="{CD732F21-CA96-40B9-83BB-F1A538989FE3}" destId="{1B29EF69-80CB-406B-B6B4-6275D65126BC}" srcOrd="2" destOrd="0" parTransId="{5DD54FDA-0D14-46DD-B2A3-FFEDF800334C}" sibTransId="{08865925-472A-41D5-A769-AD8A6A461DAB}"/>
    <dgm:cxn modelId="{9E58CE55-2F08-4645-986B-455AB309EBCE}" type="presOf" srcId="{558989C6-D13F-4FB1-A04B-ED2D55B28FB7}" destId="{8092A579-6D14-48CB-971D-04405540319D}" srcOrd="0" destOrd="0" presId="urn:microsoft.com/office/officeart/2005/8/layout/StepDownProcess"/>
    <dgm:cxn modelId="{62784C57-B811-4311-A559-FEC64EBDD2FE}" type="presOf" srcId="{937A75B7-E718-4026-96E8-8718690E4FC0}" destId="{E04E0B7C-3B20-42FB-9AB9-9B20F5200624}" srcOrd="0" destOrd="3" presId="urn:microsoft.com/office/officeart/2005/8/layout/StepDownProcess"/>
    <dgm:cxn modelId="{EB76947A-87A5-4E26-819F-F23250F6CF97}" srcId="{558989C6-D13F-4FB1-A04B-ED2D55B28FB7}" destId="{13115296-BB6C-4100-B012-D8CB808081D5}" srcOrd="3" destOrd="0" parTransId="{CBCEC863-D9B4-470A-9A1C-EDDDD76B7DDD}" sibTransId="{5AD8DE79-D69B-4B8E-B6C4-FAEBFCB59175}"/>
    <dgm:cxn modelId="{3602A680-AAE9-42FE-8B52-4CD757AE7CDA}" type="presOf" srcId="{22E69EC2-6AE6-411D-A5F1-4A4EB1CF01E6}" destId="{7E89EBFB-0961-48A3-954E-44DCD121912C}" srcOrd="0" destOrd="2" presId="urn:microsoft.com/office/officeart/2005/8/layout/StepDownProcess"/>
    <dgm:cxn modelId="{04D57283-9261-46F2-84F6-A5399E0C2B74}" srcId="{BD00D14C-BD0A-409B-8B42-866B74CA42E5}" destId="{CD732F21-CA96-40B9-83BB-F1A538989FE3}" srcOrd="1" destOrd="0" parTransId="{C3823253-D46B-441A-BC1E-B1B27C2B6354}" sibTransId="{8AE7BB72-FDD1-4391-A8A8-F4487C0A937F}"/>
    <dgm:cxn modelId="{2EA52A90-DBB0-4646-9ED4-F1A4233CA7BC}" srcId="{CD732F21-CA96-40B9-83BB-F1A538989FE3}" destId="{937A75B7-E718-4026-96E8-8718690E4FC0}" srcOrd="3" destOrd="0" parTransId="{A66B77E4-F7FC-4A8E-B2E7-06BBAB542238}" sibTransId="{9540E2FE-7B4A-4DDE-88F8-27540481784F}"/>
    <dgm:cxn modelId="{0D308E91-D6EF-4D9B-9039-84C7FD350830}" type="presOf" srcId="{CD732F21-CA96-40B9-83BB-F1A538989FE3}" destId="{F5DB8638-C5BB-4BB2-A336-DB2D62DF4DD3}" srcOrd="0" destOrd="0" presId="urn:microsoft.com/office/officeart/2005/8/layout/StepDownProcess"/>
    <dgm:cxn modelId="{2CDEEE94-3E96-4F93-B20D-7F7710224E0C}" type="presOf" srcId="{13115296-BB6C-4100-B012-D8CB808081D5}" destId="{7E89EBFB-0961-48A3-954E-44DCD121912C}" srcOrd="0" destOrd="3" presId="urn:microsoft.com/office/officeart/2005/8/layout/StepDownProcess"/>
    <dgm:cxn modelId="{DE99DAA2-DB17-4D1C-A16E-8174F74E0320}" type="presOf" srcId="{440AC9D2-2D37-4E30-B6B3-EBC6A564808B}" destId="{A40E4D16-2138-48C1-B56B-363681454790}" srcOrd="0" destOrd="2" presId="urn:microsoft.com/office/officeart/2005/8/layout/StepDownProcess"/>
    <dgm:cxn modelId="{C32341A7-3641-44AE-860E-1999C8C85400}" type="presOf" srcId="{BD00D14C-BD0A-409B-8B42-866B74CA42E5}" destId="{8CC071B4-4B88-4584-B6FD-1FCDAD2383E8}" srcOrd="0" destOrd="0" presId="urn:microsoft.com/office/officeart/2005/8/layout/StepDownProcess"/>
    <dgm:cxn modelId="{05CA61B7-116F-4F3C-B52A-244BADA15F11}" type="presOf" srcId="{6055699C-AAED-441C-A7F1-C81815309CDD}" destId="{FF265874-C7B1-4CF9-ADCA-FC23616BD136}" srcOrd="0" destOrd="0" presId="urn:microsoft.com/office/officeart/2005/8/layout/StepDownProcess"/>
    <dgm:cxn modelId="{C7B79BBE-70B8-4746-9AA5-CA889871E0CC}" type="presOf" srcId="{B3B4D931-ADFC-4721-80A8-65909193F233}" destId="{7E89EBFB-0961-48A3-954E-44DCD121912C}" srcOrd="0" destOrd="0" presId="urn:microsoft.com/office/officeart/2005/8/layout/StepDownProcess"/>
    <dgm:cxn modelId="{BCAA64C0-AF4B-4823-B334-33186E61DCBE}" srcId="{BD00D14C-BD0A-409B-8B42-866B74CA42E5}" destId="{558989C6-D13F-4FB1-A04B-ED2D55B28FB7}" srcOrd="0" destOrd="0" parTransId="{1E7228F7-8FEE-4D94-BAB4-18D0BF76CB9E}" sibTransId="{754EC077-ECC5-44F6-A784-01DE8E13D10D}"/>
    <dgm:cxn modelId="{A2F1CDC5-8329-4A56-B0FB-1FDDFF8C9248}" type="presOf" srcId="{F0033BA0-D359-46E4-998C-7945823645CC}" destId="{E04E0B7C-3B20-42FB-9AB9-9B20F5200624}" srcOrd="0" destOrd="4" presId="urn:microsoft.com/office/officeart/2005/8/layout/StepDownProcess"/>
    <dgm:cxn modelId="{BEF3A1C8-C35E-4336-BB2E-B0EC37A738B3}" type="presOf" srcId="{CF858C73-DAB0-4EDD-82F9-7BF04077F928}" destId="{A40E4D16-2138-48C1-B56B-363681454790}" srcOrd="0" destOrd="1" presId="urn:microsoft.com/office/officeart/2005/8/layout/StepDownProcess"/>
    <dgm:cxn modelId="{C02B13CD-ED9B-44F6-A17A-2395FDB099DE}" srcId="{CD732F21-CA96-40B9-83BB-F1A538989FE3}" destId="{F0033BA0-D359-46E4-998C-7945823645CC}" srcOrd="4" destOrd="0" parTransId="{25A3EB31-EFA0-41CE-A596-1720616E7E23}" sibTransId="{AA988496-4326-41B0-B3B1-AAE5D8B606B9}"/>
    <dgm:cxn modelId="{A1F200D4-C07B-4703-B33B-8326C5BBB708}" type="presOf" srcId="{E4AC8D1B-6D10-4CB7-BE2E-500EF48EC63A}" destId="{E04E0B7C-3B20-42FB-9AB9-9B20F5200624}" srcOrd="0" destOrd="1" presId="urn:microsoft.com/office/officeart/2005/8/layout/StepDownProcess"/>
    <dgm:cxn modelId="{6BE80EDA-96F2-4C7A-8437-3C33FC7F0B60}" srcId="{6055699C-AAED-441C-A7F1-C81815309CDD}" destId="{CF858C73-DAB0-4EDD-82F9-7BF04077F928}" srcOrd="1" destOrd="0" parTransId="{3F3F0014-C58B-453F-8B01-8361F05AA82E}" sibTransId="{471091ED-4142-464D-9C0A-0CD3118D18C3}"/>
    <dgm:cxn modelId="{516E5AE5-C6F6-48D3-8283-619E1428B53C}" srcId="{CD732F21-CA96-40B9-83BB-F1A538989FE3}" destId="{E9779651-6A81-4A92-8A95-A1564DF54E95}" srcOrd="0" destOrd="0" parTransId="{C40DE9B6-92F8-4132-BB98-6578007CCF25}" sibTransId="{3E1EE9E6-5797-4889-B069-8672E4D800C0}"/>
    <dgm:cxn modelId="{AF272AE9-A0B4-4A36-B050-BBBDB37CA55F}" type="presOf" srcId="{0730B985-4343-415F-8423-0636D2BC374E}" destId="{7E89EBFB-0961-48A3-954E-44DCD121912C}" srcOrd="0" destOrd="1" presId="urn:microsoft.com/office/officeart/2005/8/layout/StepDownProcess"/>
    <dgm:cxn modelId="{9E2107F3-7B14-4BF2-BA9C-303BEB70D714}" srcId="{558989C6-D13F-4FB1-A04B-ED2D55B28FB7}" destId="{0730B985-4343-415F-8423-0636D2BC374E}" srcOrd="1" destOrd="0" parTransId="{E7FF7CDB-605A-4B0D-A4A1-43B472CA9578}" sibTransId="{C3CC7419-12F9-4006-8EBE-2428AFA76A58}"/>
    <dgm:cxn modelId="{13A404FC-3885-48EC-A05B-70FB13B8EA4C}" srcId="{558989C6-D13F-4FB1-A04B-ED2D55B28FB7}" destId="{22E69EC2-6AE6-411D-A5F1-4A4EB1CF01E6}" srcOrd="2" destOrd="0" parTransId="{228B9766-DC91-46F9-9ADD-A7CB84781150}" sibTransId="{A043F6D1-AE95-4BEA-AABA-24B627946659}"/>
    <dgm:cxn modelId="{C786D6FF-E93D-4557-B8A5-F3907D582CB9}" type="presOf" srcId="{367BFEF7-4C41-488A-9F62-B03134A78DAE}" destId="{A40E4D16-2138-48C1-B56B-363681454790}" srcOrd="0" destOrd="0" presId="urn:microsoft.com/office/officeart/2005/8/layout/StepDownProcess"/>
    <dgm:cxn modelId="{DAB5FBEF-9B96-4C0F-9FDF-67E8C83734BF}" type="presParOf" srcId="{8CC071B4-4B88-4584-B6FD-1FCDAD2383E8}" destId="{0AC09F9B-EFAC-4D46-BDFD-EAC3C7CFE8F4}" srcOrd="0" destOrd="0" presId="urn:microsoft.com/office/officeart/2005/8/layout/StepDownProcess"/>
    <dgm:cxn modelId="{F1ECD4C9-1AE5-44B6-B2AA-3AFAD1FEE546}" type="presParOf" srcId="{0AC09F9B-EFAC-4D46-BDFD-EAC3C7CFE8F4}" destId="{14ABD4D9-4669-4D7F-83EF-474164A88E43}" srcOrd="0" destOrd="0" presId="urn:microsoft.com/office/officeart/2005/8/layout/StepDownProcess"/>
    <dgm:cxn modelId="{6FE7EC10-5F12-44C3-B164-D27EA6D07D3E}" type="presParOf" srcId="{0AC09F9B-EFAC-4D46-BDFD-EAC3C7CFE8F4}" destId="{8092A579-6D14-48CB-971D-04405540319D}" srcOrd="1" destOrd="0" presId="urn:microsoft.com/office/officeart/2005/8/layout/StepDownProcess"/>
    <dgm:cxn modelId="{F3EC6DF0-0429-443C-8482-D790B742F9A2}" type="presParOf" srcId="{0AC09F9B-EFAC-4D46-BDFD-EAC3C7CFE8F4}" destId="{7E89EBFB-0961-48A3-954E-44DCD121912C}" srcOrd="2" destOrd="0" presId="urn:microsoft.com/office/officeart/2005/8/layout/StepDownProcess"/>
    <dgm:cxn modelId="{718F7EC3-354D-4B23-80D3-94E46E98B467}" type="presParOf" srcId="{8CC071B4-4B88-4584-B6FD-1FCDAD2383E8}" destId="{C83675F9-2712-42A8-9235-70A5771DA772}" srcOrd="1" destOrd="0" presId="urn:microsoft.com/office/officeart/2005/8/layout/StepDownProcess"/>
    <dgm:cxn modelId="{BBF4C1F1-746A-43B3-878E-7900E81AF1B7}" type="presParOf" srcId="{8CC071B4-4B88-4584-B6FD-1FCDAD2383E8}" destId="{57DF9E56-ACEA-45A1-846C-A34229EFFDED}" srcOrd="2" destOrd="0" presId="urn:microsoft.com/office/officeart/2005/8/layout/StepDownProcess"/>
    <dgm:cxn modelId="{C71D02DC-47F3-4522-A367-BF70B1AD2B38}" type="presParOf" srcId="{57DF9E56-ACEA-45A1-846C-A34229EFFDED}" destId="{D4B72FB7-5333-4677-98DE-485CE4DAE34B}" srcOrd="0" destOrd="0" presId="urn:microsoft.com/office/officeart/2005/8/layout/StepDownProcess"/>
    <dgm:cxn modelId="{BFC95C72-C07F-4D49-B11A-0689C9E568AD}" type="presParOf" srcId="{57DF9E56-ACEA-45A1-846C-A34229EFFDED}" destId="{F5DB8638-C5BB-4BB2-A336-DB2D62DF4DD3}" srcOrd="1" destOrd="0" presId="urn:microsoft.com/office/officeart/2005/8/layout/StepDownProcess"/>
    <dgm:cxn modelId="{F253AAAE-9E61-41EB-8960-C0A9CD99BCA1}" type="presParOf" srcId="{57DF9E56-ACEA-45A1-846C-A34229EFFDED}" destId="{E04E0B7C-3B20-42FB-9AB9-9B20F5200624}" srcOrd="2" destOrd="0" presId="urn:microsoft.com/office/officeart/2005/8/layout/StepDownProcess"/>
    <dgm:cxn modelId="{FD1FA0A6-1B62-4302-B077-10923BD9F6F1}" type="presParOf" srcId="{8CC071B4-4B88-4584-B6FD-1FCDAD2383E8}" destId="{E66560E6-7517-4E79-B000-DE0A7B705DC6}" srcOrd="3" destOrd="0" presId="urn:microsoft.com/office/officeart/2005/8/layout/StepDownProcess"/>
    <dgm:cxn modelId="{B0604B41-2D5A-41C0-8FA2-3196236D3B78}" type="presParOf" srcId="{8CC071B4-4B88-4584-B6FD-1FCDAD2383E8}" destId="{48E70155-40B4-4C38-8662-A2AEE81823E4}" srcOrd="4" destOrd="0" presId="urn:microsoft.com/office/officeart/2005/8/layout/StepDownProcess"/>
    <dgm:cxn modelId="{D289D679-C4A4-487D-B7D3-2FE3C7782EFC}" type="presParOf" srcId="{48E70155-40B4-4C38-8662-A2AEE81823E4}" destId="{FF265874-C7B1-4CF9-ADCA-FC23616BD136}" srcOrd="0" destOrd="0" presId="urn:microsoft.com/office/officeart/2005/8/layout/StepDownProcess"/>
    <dgm:cxn modelId="{B27AF30B-297D-4BF6-9FE1-13EEDD2936A0}" type="presParOf" srcId="{48E70155-40B4-4C38-8662-A2AEE81823E4}" destId="{A40E4D16-2138-48C1-B56B-363681454790}"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55B32-EA6A-4C97-B042-ED01D4A5A045}" type="doc">
      <dgm:prSet loTypeId="urn:microsoft.com/office/officeart/2005/8/layout/bProcess3" loCatId="process" qsTypeId="urn:microsoft.com/office/officeart/2005/8/quickstyle/3d1" qsCatId="3D" csTypeId="urn:microsoft.com/office/officeart/2005/8/colors/colorful3" csCatId="colorful" phldr="1"/>
      <dgm:spPr/>
      <dgm:t>
        <a:bodyPr/>
        <a:lstStyle/>
        <a:p>
          <a:endParaRPr lang="fr-CA"/>
        </a:p>
      </dgm:t>
    </dgm:pt>
    <dgm:pt modelId="{80F4C6C6-E405-4549-B1DB-6451C3BF3071}">
      <dgm:prSet phldrT="[Texte]" custT="1"/>
      <dgm:spPr/>
      <dgm:t>
        <a:bodyPr/>
        <a:lstStyle/>
        <a:p>
          <a:endParaRPr lang="fr-CA" sz="3000" dirty="0"/>
        </a:p>
        <a:p>
          <a:r>
            <a:rPr lang="fr-CA" sz="2000" dirty="0">
              <a:effectLst>
                <a:outerShdw blurRad="38100" dist="38100" dir="2700000" algn="tl">
                  <a:srgbClr val="000000">
                    <a:alpha val="43137"/>
                  </a:srgbClr>
                </a:outerShdw>
              </a:effectLst>
            </a:rPr>
            <a:t>Dénonciation </a:t>
          </a:r>
          <a:endParaRPr lang="fr-CA" sz="3200" dirty="0">
            <a:effectLst>
              <a:outerShdw blurRad="38100" dist="38100" dir="2700000" algn="tl">
                <a:srgbClr val="000000">
                  <a:alpha val="43137"/>
                </a:srgbClr>
              </a:outerShdw>
            </a:effectLst>
          </a:endParaRPr>
        </a:p>
        <a:p>
          <a:r>
            <a:rPr lang="fr-CA" sz="1400" dirty="0"/>
            <a:t>Soumis au procureur poursuites criminelles et pénales  </a:t>
          </a:r>
        </a:p>
        <a:p>
          <a:endParaRPr lang="fr-CA" sz="1800" dirty="0"/>
        </a:p>
      </dgm:t>
    </dgm:pt>
    <dgm:pt modelId="{46FAAF54-00B2-40C4-969C-09E4D6B9D430}" type="parTrans" cxnId="{BABA0747-4BC0-4814-9D73-F7BBA796BA62}">
      <dgm:prSet/>
      <dgm:spPr/>
      <dgm:t>
        <a:bodyPr/>
        <a:lstStyle/>
        <a:p>
          <a:endParaRPr lang="fr-CA"/>
        </a:p>
      </dgm:t>
    </dgm:pt>
    <dgm:pt modelId="{03994D87-9350-4A9D-BA11-C648A87E68D5}" type="sibTrans" cxnId="{BABA0747-4BC0-4814-9D73-F7BBA796BA62}">
      <dgm:prSet/>
      <dgm:spPr/>
      <dgm:t>
        <a:bodyPr/>
        <a:lstStyle/>
        <a:p>
          <a:endParaRPr lang="fr-CA"/>
        </a:p>
      </dgm:t>
    </dgm:pt>
    <dgm:pt modelId="{02D4D547-68CA-4251-95B6-0A5B00E83313}">
      <dgm:prSet phldrT="[Texte]" custT="1"/>
      <dgm:spPr/>
      <dgm:t>
        <a:bodyPr/>
        <a:lstStyle/>
        <a:p>
          <a:r>
            <a:rPr lang="fr-CA" sz="2000" dirty="0">
              <a:effectLst>
                <a:outerShdw blurRad="38100" dist="38100" dir="2700000" algn="tl">
                  <a:srgbClr val="000000">
                    <a:alpha val="43137"/>
                  </a:srgbClr>
                </a:outerShdw>
              </a:effectLst>
            </a:rPr>
            <a:t>Analyse </a:t>
          </a:r>
        </a:p>
        <a:p>
          <a:r>
            <a:rPr lang="fr-CA" sz="1400" dirty="0"/>
            <a:t>Preuves soumises par enquête policière</a:t>
          </a:r>
        </a:p>
      </dgm:t>
    </dgm:pt>
    <dgm:pt modelId="{8881B163-31E8-4FF9-BB20-4B53B62A87A5}" type="parTrans" cxnId="{897F0D33-3BCF-45B7-8A5E-38CB366D82AD}">
      <dgm:prSet/>
      <dgm:spPr/>
      <dgm:t>
        <a:bodyPr/>
        <a:lstStyle/>
        <a:p>
          <a:endParaRPr lang="fr-CA"/>
        </a:p>
      </dgm:t>
    </dgm:pt>
    <dgm:pt modelId="{5E40016D-2A8B-47F6-A672-8D57BE5644A9}" type="sibTrans" cxnId="{897F0D33-3BCF-45B7-8A5E-38CB366D82AD}">
      <dgm:prSet/>
      <dgm:spPr/>
      <dgm:t>
        <a:bodyPr/>
        <a:lstStyle/>
        <a:p>
          <a:endParaRPr lang="fr-CA"/>
        </a:p>
      </dgm:t>
    </dgm:pt>
    <dgm:pt modelId="{61ACE6D9-2D07-4701-B9ED-E85759AE05E7}">
      <dgm:prSet phldrT="[Texte]" custT="1"/>
      <dgm:spPr/>
      <dgm:t>
        <a:bodyPr/>
        <a:lstStyle/>
        <a:p>
          <a:r>
            <a:rPr lang="fr-CA" sz="2000" dirty="0">
              <a:effectLst>
                <a:outerShdw blurRad="38100" dist="38100" dir="2700000" algn="tl">
                  <a:srgbClr val="000000">
                    <a:alpha val="43137"/>
                  </a:srgbClr>
                </a:outerShdw>
              </a:effectLst>
            </a:rPr>
            <a:t>Dépôt d’accusations</a:t>
          </a:r>
        </a:p>
        <a:p>
          <a:r>
            <a:rPr lang="fr-CA" sz="1400" dirty="0"/>
            <a:t>Preuves suffisantes et dans l’intérêt de la victime</a:t>
          </a:r>
        </a:p>
      </dgm:t>
    </dgm:pt>
    <dgm:pt modelId="{EF15E74B-7DB3-4035-81CE-537933605655}" type="parTrans" cxnId="{D1B36E49-8322-495B-AAA3-71ED1D0AB6A6}">
      <dgm:prSet/>
      <dgm:spPr/>
      <dgm:t>
        <a:bodyPr/>
        <a:lstStyle/>
        <a:p>
          <a:endParaRPr lang="fr-CA"/>
        </a:p>
      </dgm:t>
    </dgm:pt>
    <dgm:pt modelId="{EA8BE14A-5539-4BA7-9FA3-27026FCB1DDC}" type="sibTrans" cxnId="{D1B36E49-8322-495B-AAA3-71ED1D0AB6A6}">
      <dgm:prSet/>
      <dgm:spPr/>
      <dgm:t>
        <a:bodyPr/>
        <a:lstStyle/>
        <a:p>
          <a:endParaRPr lang="fr-CA"/>
        </a:p>
      </dgm:t>
    </dgm:pt>
    <dgm:pt modelId="{AF766422-AFFA-475A-BC0C-9869A7AFED34}">
      <dgm:prSet phldrT="[Texte]" custT="1"/>
      <dgm:spPr/>
      <dgm:t>
        <a:bodyPr/>
        <a:lstStyle/>
        <a:p>
          <a:pPr algn="ctr"/>
          <a:r>
            <a:rPr lang="fr-CA" sz="2000">
              <a:effectLst>
                <a:outerShdw blurRad="38100" dist="38100" dir="2700000" algn="tl">
                  <a:srgbClr val="000000">
                    <a:alpha val="43137"/>
                  </a:srgbClr>
                </a:outerShdw>
              </a:effectLst>
            </a:rPr>
            <a:t>Déroulement du processus judiciaire </a:t>
          </a:r>
          <a:endParaRPr lang="fr-CA" sz="2000" dirty="0">
            <a:effectLst>
              <a:outerShdw blurRad="38100" dist="38100" dir="2700000" algn="tl">
                <a:srgbClr val="000000">
                  <a:alpha val="43137"/>
                </a:srgbClr>
              </a:outerShdw>
            </a:effectLst>
          </a:endParaRPr>
        </a:p>
      </dgm:t>
    </dgm:pt>
    <dgm:pt modelId="{D80A8219-36F2-4D55-8D68-B8D0826B1E44}" type="parTrans" cxnId="{08145DC3-E70A-4ECD-97F0-A35F02EE8D22}">
      <dgm:prSet/>
      <dgm:spPr/>
      <dgm:t>
        <a:bodyPr/>
        <a:lstStyle/>
        <a:p>
          <a:endParaRPr lang="fr-CA"/>
        </a:p>
      </dgm:t>
    </dgm:pt>
    <dgm:pt modelId="{9565506A-747E-4775-A33A-B9091699816D}" type="sibTrans" cxnId="{08145DC3-E70A-4ECD-97F0-A35F02EE8D22}">
      <dgm:prSet/>
      <dgm:spPr/>
      <dgm:t>
        <a:bodyPr/>
        <a:lstStyle/>
        <a:p>
          <a:endParaRPr lang="fr-CA"/>
        </a:p>
      </dgm:t>
    </dgm:pt>
    <dgm:pt modelId="{BF23C677-6376-4151-9115-2A5D88734805}">
      <dgm:prSet phldrT="[Texte]" custT="1"/>
      <dgm:spPr/>
      <dgm:t>
        <a:bodyPr/>
        <a:lstStyle/>
        <a:p>
          <a:r>
            <a:rPr lang="fr-CA" sz="2000">
              <a:effectLst>
                <a:outerShdw blurRad="38100" dist="38100" dir="2700000" algn="tl">
                  <a:srgbClr val="000000">
                    <a:alpha val="43137"/>
                  </a:srgbClr>
                </a:outerShdw>
              </a:effectLst>
            </a:rPr>
            <a:t>Verdict culpabilité</a:t>
          </a:r>
        </a:p>
        <a:p>
          <a:r>
            <a:rPr lang="fr-CA" sz="1400"/>
            <a:t>Peine &amp; conditions </a:t>
          </a:r>
          <a:endParaRPr lang="fr-CA" sz="1400" dirty="0"/>
        </a:p>
      </dgm:t>
    </dgm:pt>
    <dgm:pt modelId="{3B1B1A05-87A1-43E1-B2CA-993A204B9D14}" type="parTrans" cxnId="{173572DB-C1A0-42F0-9191-7F9D9BB12603}">
      <dgm:prSet/>
      <dgm:spPr/>
      <dgm:t>
        <a:bodyPr/>
        <a:lstStyle/>
        <a:p>
          <a:endParaRPr lang="fr-CA"/>
        </a:p>
      </dgm:t>
    </dgm:pt>
    <dgm:pt modelId="{24D95A02-6621-4799-9417-7F973BB461EB}" type="sibTrans" cxnId="{173572DB-C1A0-42F0-9191-7F9D9BB12603}">
      <dgm:prSet/>
      <dgm:spPr/>
      <dgm:t>
        <a:bodyPr/>
        <a:lstStyle/>
        <a:p>
          <a:endParaRPr lang="fr-CA"/>
        </a:p>
      </dgm:t>
    </dgm:pt>
    <dgm:pt modelId="{41340A71-C667-452D-931F-7EFD66BA15EB}" type="pres">
      <dgm:prSet presAssocID="{B6755B32-EA6A-4C97-B042-ED01D4A5A045}" presName="Name0" presStyleCnt="0">
        <dgm:presLayoutVars>
          <dgm:dir/>
          <dgm:resizeHandles val="exact"/>
        </dgm:presLayoutVars>
      </dgm:prSet>
      <dgm:spPr/>
    </dgm:pt>
    <dgm:pt modelId="{E4896BA5-F303-4152-8839-E1A25D59E837}" type="pres">
      <dgm:prSet presAssocID="{80F4C6C6-E405-4549-B1DB-6451C3BF3071}" presName="node" presStyleLbl="node1" presStyleIdx="0" presStyleCnt="5">
        <dgm:presLayoutVars>
          <dgm:bulletEnabled val="1"/>
        </dgm:presLayoutVars>
      </dgm:prSet>
      <dgm:spPr/>
    </dgm:pt>
    <dgm:pt modelId="{89D71716-6FCF-491B-935C-F53D246ED7EE}" type="pres">
      <dgm:prSet presAssocID="{03994D87-9350-4A9D-BA11-C648A87E68D5}" presName="sibTrans" presStyleLbl="sibTrans1D1" presStyleIdx="0" presStyleCnt="4"/>
      <dgm:spPr/>
    </dgm:pt>
    <dgm:pt modelId="{DB4EAEA0-6A5A-49BE-949E-AF62B17AD256}" type="pres">
      <dgm:prSet presAssocID="{03994D87-9350-4A9D-BA11-C648A87E68D5}" presName="connectorText" presStyleLbl="sibTrans1D1" presStyleIdx="0" presStyleCnt="4"/>
      <dgm:spPr/>
    </dgm:pt>
    <dgm:pt modelId="{FF0B4EB8-42F3-4830-8249-908B25EEE2FD}" type="pres">
      <dgm:prSet presAssocID="{02D4D547-68CA-4251-95B6-0A5B00E83313}" presName="node" presStyleLbl="node1" presStyleIdx="1" presStyleCnt="5">
        <dgm:presLayoutVars>
          <dgm:bulletEnabled val="1"/>
        </dgm:presLayoutVars>
      </dgm:prSet>
      <dgm:spPr/>
    </dgm:pt>
    <dgm:pt modelId="{7FA8773F-295D-4D48-BA65-277175CE3569}" type="pres">
      <dgm:prSet presAssocID="{5E40016D-2A8B-47F6-A672-8D57BE5644A9}" presName="sibTrans" presStyleLbl="sibTrans1D1" presStyleIdx="1" presStyleCnt="4"/>
      <dgm:spPr/>
    </dgm:pt>
    <dgm:pt modelId="{7605FAF0-1FC7-4BC0-8F1F-7639E3A475A7}" type="pres">
      <dgm:prSet presAssocID="{5E40016D-2A8B-47F6-A672-8D57BE5644A9}" presName="connectorText" presStyleLbl="sibTrans1D1" presStyleIdx="1" presStyleCnt="4"/>
      <dgm:spPr/>
    </dgm:pt>
    <dgm:pt modelId="{43AB7010-7D50-4B4C-84C5-D7AF14B40CFD}" type="pres">
      <dgm:prSet presAssocID="{61ACE6D9-2D07-4701-B9ED-E85759AE05E7}" presName="node" presStyleLbl="node1" presStyleIdx="2" presStyleCnt="5">
        <dgm:presLayoutVars>
          <dgm:bulletEnabled val="1"/>
        </dgm:presLayoutVars>
      </dgm:prSet>
      <dgm:spPr/>
    </dgm:pt>
    <dgm:pt modelId="{3ED85AE3-41A6-421A-9405-D63A2C55BACC}" type="pres">
      <dgm:prSet presAssocID="{EA8BE14A-5539-4BA7-9FA3-27026FCB1DDC}" presName="sibTrans" presStyleLbl="sibTrans1D1" presStyleIdx="2" presStyleCnt="4"/>
      <dgm:spPr/>
    </dgm:pt>
    <dgm:pt modelId="{A461763F-B74D-40EA-82AA-A65C3E9F4CBF}" type="pres">
      <dgm:prSet presAssocID="{EA8BE14A-5539-4BA7-9FA3-27026FCB1DDC}" presName="connectorText" presStyleLbl="sibTrans1D1" presStyleIdx="2" presStyleCnt="4"/>
      <dgm:spPr/>
    </dgm:pt>
    <dgm:pt modelId="{555F9E16-2177-455B-B88E-D86A9ED1C417}" type="pres">
      <dgm:prSet presAssocID="{AF766422-AFFA-475A-BC0C-9869A7AFED34}" presName="node" presStyleLbl="node1" presStyleIdx="3" presStyleCnt="5">
        <dgm:presLayoutVars>
          <dgm:bulletEnabled val="1"/>
        </dgm:presLayoutVars>
      </dgm:prSet>
      <dgm:spPr/>
    </dgm:pt>
    <dgm:pt modelId="{392C6802-1D5E-45E0-85A7-164C76D327D6}" type="pres">
      <dgm:prSet presAssocID="{9565506A-747E-4775-A33A-B9091699816D}" presName="sibTrans" presStyleLbl="sibTrans1D1" presStyleIdx="3" presStyleCnt="4"/>
      <dgm:spPr/>
    </dgm:pt>
    <dgm:pt modelId="{DF1809F5-20FD-46F8-B0B0-A9C02C590E69}" type="pres">
      <dgm:prSet presAssocID="{9565506A-747E-4775-A33A-B9091699816D}" presName="connectorText" presStyleLbl="sibTrans1D1" presStyleIdx="3" presStyleCnt="4"/>
      <dgm:spPr/>
    </dgm:pt>
    <dgm:pt modelId="{B5BF0E73-809A-4726-B584-DE365418C81E}" type="pres">
      <dgm:prSet presAssocID="{BF23C677-6376-4151-9115-2A5D88734805}" presName="node" presStyleLbl="node1" presStyleIdx="4" presStyleCnt="5">
        <dgm:presLayoutVars>
          <dgm:bulletEnabled val="1"/>
        </dgm:presLayoutVars>
      </dgm:prSet>
      <dgm:spPr/>
    </dgm:pt>
  </dgm:ptLst>
  <dgm:cxnLst>
    <dgm:cxn modelId="{FBBEE909-B2BB-43F1-B837-B1351D91017C}" type="presOf" srcId="{5E40016D-2A8B-47F6-A672-8D57BE5644A9}" destId="{7605FAF0-1FC7-4BC0-8F1F-7639E3A475A7}" srcOrd="1" destOrd="0" presId="urn:microsoft.com/office/officeart/2005/8/layout/bProcess3"/>
    <dgm:cxn modelId="{D40F2E0A-17CD-4C78-BB0D-5EF65DAE27AD}" type="presOf" srcId="{61ACE6D9-2D07-4701-B9ED-E85759AE05E7}" destId="{43AB7010-7D50-4B4C-84C5-D7AF14B40CFD}" srcOrd="0" destOrd="0" presId="urn:microsoft.com/office/officeart/2005/8/layout/bProcess3"/>
    <dgm:cxn modelId="{897F0D33-3BCF-45B7-8A5E-38CB366D82AD}" srcId="{B6755B32-EA6A-4C97-B042-ED01D4A5A045}" destId="{02D4D547-68CA-4251-95B6-0A5B00E83313}" srcOrd="1" destOrd="0" parTransId="{8881B163-31E8-4FF9-BB20-4B53B62A87A5}" sibTransId="{5E40016D-2A8B-47F6-A672-8D57BE5644A9}"/>
    <dgm:cxn modelId="{87D43437-6F78-4D98-AF11-CA9E946A1FB3}" type="presOf" srcId="{02D4D547-68CA-4251-95B6-0A5B00E83313}" destId="{FF0B4EB8-42F3-4830-8249-908B25EEE2FD}" srcOrd="0" destOrd="0" presId="urn:microsoft.com/office/officeart/2005/8/layout/bProcess3"/>
    <dgm:cxn modelId="{19759A5C-752A-46B6-A64F-6EEC6AB435E9}" type="presOf" srcId="{5E40016D-2A8B-47F6-A672-8D57BE5644A9}" destId="{7FA8773F-295D-4D48-BA65-277175CE3569}" srcOrd="0" destOrd="0" presId="urn:microsoft.com/office/officeart/2005/8/layout/bProcess3"/>
    <dgm:cxn modelId="{BABA0747-4BC0-4814-9D73-F7BBA796BA62}" srcId="{B6755B32-EA6A-4C97-B042-ED01D4A5A045}" destId="{80F4C6C6-E405-4549-B1DB-6451C3BF3071}" srcOrd="0" destOrd="0" parTransId="{46FAAF54-00B2-40C4-969C-09E4D6B9D430}" sibTransId="{03994D87-9350-4A9D-BA11-C648A87E68D5}"/>
    <dgm:cxn modelId="{D1B36E49-8322-495B-AAA3-71ED1D0AB6A6}" srcId="{B6755B32-EA6A-4C97-B042-ED01D4A5A045}" destId="{61ACE6D9-2D07-4701-B9ED-E85759AE05E7}" srcOrd="2" destOrd="0" parTransId="{EF15E74B-7DB3-4035-81CE-537933605655}" sibTransId="{EA8BE14A-5539-4BA7-9FA3-27026FCB1DDC}"/>
    <dgm:cxn modelId="{C34D766E-50D1-499E-A712-31E39CC74C4C}" type="presOf" srcId="{BF23C677-6376-4151-9115-2A5D88734805}" destId="{B5BF0E73-809A-4726-B584-DE365418C81E}" srcOrd="0" destOrd="0" presId="urn:microsoft.com/office/officeart/2005/8/layout/bProcess3"/>
    <dgm:cxn modelId="{F71E6A6F-E67F-4262-B450-59C5106738B5}" type="presOf" srcId="{9565506A-747E-4775-A33A-B9091699816D}" destId="{DF1809F5-20FD-46F8-B0B0-A9C02C590E69}" srcOrd="1" destOrd="0" presId="urn:microsoft.com/office/officeart/2005/8/layout/bProcess3"/>
    <dgm:cxn modelId="{0C59DE4F-57D2-4CBA-9268-ACEDFFE9A94B}" type="presOf" srcId="{03994D87-9350-4A9D-BA11-C648A87E68D5}" destId="{DB4EAEA0-6A5A-49BE-949E-AF62B17AD256}" srcOrd="1" destOrd="0" presId="urn:microsoft.com/office/officeart/2005/8/layout/bProcess3"/>
    <dgm:cxn modelId="{C9197D78-9BBB-4E32-BA2F-D0C652AD5E7F}" type="presOf" srcId="{9565506A-747E-4775-A33A-B9091699816D}" destId="{392C6802-1D5E-45E0-85A7-164C76D327D6}" srcOrd="0" destOrd="0" presId="urn:microsoft.com/office/officeart/2005/8/layout/bProcess3"/>
    <dgm:cxn modelId="{A589015A-8AD0-4D5C-B29B-4F6111F0E35E}" type="presOf" srcId="{B6755B32-EA6A-4C97-B042-ED01D4A5A045}" destId="{41340A71-C667-452D-931F-7EFD66BA15EB}" srcOrd="0" destOrd="0" presId="urn:microsoft.com/office/officeart/2005/8/layout/bProcess3"/>
    <dgm:cxn modelId="{8C4F677B-7922-4B5C-A9CB-315A7D3D49BD}" type="presOf" srcId="{AF766422-AFFA-475A-BC0C-9869A7AFED34}" destId="{555F9E16-2177-455B-B88E-D86A9ED1C417}" srcOrd="0" destOrd="0" presId="urn:microsoft.com/office/officeart/2005/8/layout/bProcess3"/>
    <dgm:cxn modelId="{073AC68B-51E5-4B7C-B803-D50806F08D3B}" type="presOf" srcId="{80F4C6C6-E405-4549-B1DB-6451C3BF3071}" destId="{E4896BA5-F303-4152-8839-E1A25D59E837}" srcOrd="0" destOrd="0" presId="urn:microsoft.com/office/officeart/2005/8/layout/bProcess3"/>
    <dgm:cxn modelId="{8A3F209E-E84B-4939-87C3-E7605A65E7D0}" type="presOf" srcId="{03994D87-9350-4A9D-BA11-C648A87E68D5}" destId="{89D71716-6FCF-491B-935C-F53D246ED7EE}" srcOrd="0" destOrd="0" presId="urn:microsoft.com/office/officeart/2005/8/layout/bProcess3"/>
    <dgm:cxn modelId="{8D63CABB-753D-417F-9072-2521594FB8F0}" type="presOf" srcId="{EA8BE14A-5539-4BA7-9FA3-27026FCB1DDC}" destId="{3ED85AE3-41A6-421A-9405-D63A2C55BACC}" srcOrd="0" destOrd="0" presId="urn:microsoft.com/office/officeart/2005/8/layout/bProcess3"/>
    <dgm:cxn modelId="{9434FFBE-05E8-4FD7-B27E-775DC8A0DEB9}" type="presOf" srcId="{EA8BE14A-5539-4BA7-9FA3-27026FCB1DDC}" destId="{A461763F-B74D-40EA-82AA-A65C3E9F4CBF}" srcOrd="1" destOrd="0" presId="urn:microsoft.com/office/officeart/2005/8/layout/bProcess3"/>
    <dgm:cxn modelId="{08145DC3-E70A-4ECD-97F0-A35F02EE8D22}" srcId="{B6755B32-EA6A-4C97-B042-ED01D4A5A045}" destId="{AF766422-AFFA-475A-BC0C-9869A7AFED34}" srcOrd="3" destOrd="0" parTransId="{D80A8219-36F2-4D55-8D68-B8D0826B1E44}" sibTransId="{9565506A-747E-4775-A33A-B9091699816D}"/>
    <dgm:cxn modelId="{173572DB-C1A0-42F0-9191-7F9D9BB12603}" srcId="{B6755B32-EA6A-4C97-B042-ED01D4A5A045}" destId="{BF23C677-6376-4151-9115-2A5D88734805}" srcOrd="4" destOrd="0" parTransId="{3B1B1A05-87A1-43E1-B2CA-993A204B9D14}" sibTransId="{24D95A02-6621-4799-9417-7F973BB461EB}"/>
    <dgm:cxn modelId="{91273B04-12A9-46A0-94BA-B2ACC39F7F24}" type="presParOf" srcId="{41340A71-C667-452D-931F-7EFD66BA15EB}" destId="{E4896BA5-F303-4152-8839-E1A25D59E837}" srcOrd="0" destOrd="0" presId="urn:microsoft.com/office/officeart/2005/8/layout/bProcess3"/>
    <dgm:cxn modelId="{341E87BD-7478-4337-9280-4F8D8E51332F}" type="presParOf" srcId="{41340A71-C667-452D-931F-7EFD66BA15EB}" destId="{89D71716-6FCF-491B-935C-F53D246ED7EE}" srcOrd="1" destOrd="0" presId="urn:microsoft.com/office/officeart/2005/8/layout/bProcess3"/>
    <dgm:cxn modelId="{1B6D8C2B-70D6-4786-8944-1F82B27F0496}" type="presParOf" srcId="{89D71716-6FCF-491B-935C-F53D246ED7EE}" destId="{DB4EAEA0-6A5A-49BE-949E-AF62B17AD256}" srcOrd="0" destOrd="0" presId="urn:microsoft.com/office/officeart/2005/8/layout/bProcess3"/>
    <dgm:cxn modelId="{E6574B21-67BF-4245-B3EB-EA993449E144}" type="presParOf" srcId="{41340A71-C667-452D-931F-7EFD66BA15EB}" destId="{FF0B4EB8-42F3-4830-8249-908B25EEE2FD}" srcOrd="2" destOrd="0" presId="urn:microsoft.com/office/officeart/2005/8/layout/bProcess3"/>
    <dgm:cxn modelId="{0565C0D9-4250-4289-B149-08F85F36A7EB}" type="presParOf" srcId="{41340A71-C667-452D-931F-7EFD66BA15EB}" destId="{7FA8773F-295D-4D48-BA65-277175CE3569}" srcOrd="3" destOrd="0" presId="urn:microsoft.com/office/officeart/2005/8/layout/bProcess3"/>
    <dgm:cxn modelId="{E3F7DAE6-4216-41E3-A73E-6E3FFF94CA11}" type="presParOf" srcId="{7FA8773F-295D-4D48-BA65-277175CE3569}" destId="{7605FAF0-1FC7-4BC0-8F1F-7639E3A475A7}" srcOrd="0" destOrd="0" presId="urn:microsoft.com/office/officeart/2005/8/layout/bProcess3"/>
    <dgm:cxn modelId="{A7BBA4B7-58F2-4A17-804C-29BACAD002B2}" type="presParOf" srcId="{41340A71-C667-452D-931F-7EFD66BA15EB}" destId="{43AB7010-7D50-4B4C-84C5-D7AF14B40CFD}" srcOrd="4" destOrd="0" presId="urn:microsoft.com/office/officeart/2005/8/layout/bProcess3"/>
    <dgm:cxn modelId="{3E3D3F39-A44C-4C5E-BBD5-B40E7D5D651F}" type="presParOf" srcId="{41340A71-C667-452D-931F-7EFD66BA15EB}" destId="{3ED85AE3-41A6-421A-9405-D63A2C55BACC}" srcOrd="5" destOrd="0" presId="urn:microsoft.com/office/officeart/2005/8/layout/bProcess3"/>
    <dgm:cxn modelId="{29F819E3-3FF0-4B38-907E-54F0496F00C3}" type="presParOf" srcId="{3ED85AE3-41A6-421A-9405-D63A2C55BACC}" destId="{A461763F-B74D-40EA-82AA-A65C3E9F4CBF}" srcOrd="0" destOrd="0" presId="urn:microsoft.com/office/officeart/2005/8/layout/bProcess3"/>
    <dgm:cxn modelId="{BF3437BA-3A9E-47AC-BF42-7BB4F3A6096C}" type="presParOf" srcId="{41340A71-C667-452D-931F-7EFD66BA15EB}" destId="{555F9E16-2177-455B-B88E-D86A9ED1C417}" srcOrd="6" destOrd="0" presId="urn:microsoft.com/office/officeart/2005/8/layout/bProcess3"/>
    <dgm:cxn modelId="{72F65602-B575-4A4B-8091-8BA982899E7E}" type="presParOf" srcId="{41340A71-C667-452D-931F-7EFD66BA15EB}" destId="{392C6802-1D5E-45E0-85A7-164C76D327D6}" srcOrd="7" destOrd="0" presId="urn:microsoft.com/office/officeart/2005/8/layout/bProcess3"/>
    <dgm:cxn modelId="{AD4A05CA-211D-4A28-8C6B-DEC05BCF89B4}" type="presParOf" srcId="{392C6802-1D5E-45E0-85A7-164C76D327D6}" destId="{DF1809F5-20FD-46F8-B0B0-A9C02C590E69}" srcOrd="0" destOrd="0" presId="urn:microsoft.com/office/officeart/2005/8/layout/bProcess3"/>
    <dgm:cxn modelId="{5CCCC2C7-47C6-48CF-9700-E8A50D274C06}" type="presParOf" srcId="{41340A71-C667-452D-931F-7EFD66BA15EB}" destId="{B5BF0E73-809A-4726-B584-DE365418C81E}" srcOrd="8"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F3C8F-9A76-4E1B-AA09-1C9C9A97F8B2}">
      <dsp:nvSpPr>
        <dsp:cNvPr id="0" name=""/>
        <dsp:cNvSpPr/>
      </dsp:nvSpPr>
      <dsp:spPr>
        <a:xfrm rot="5400000">
          <a:off x="86404" y="1299001"/>
          <a:ext cx="1248038" cy="1420848"/>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92B68E3-6B9C-461F-9FE0-ABE7EA26CA98}">
      <dsp:nvSpPr>
        <dsp:cNvPr id="0" name=""/>
        <dsp:cNvSpPr/>
      </dsp:nvSpPr>
      <dsp:spPr>
        <a:xfrm>
          <a:off x="0" y="0"/>
          <a:ext cx="2100962" cy="147060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Signaler aux autorités policières</a:t>
          </a:r>
        </a:p>
      </dsp:txBody>
      <dsp:txXfrm>
        <a:off x="71802" y="71802"/>
        <a:ext cx="1957358" cy="1327001"/>
      </dsp:txXfrm>
    </dsp:sp>
    <dsp:sp modelId="{8EB6B01A-4F70-4603-970D-C2B1C48FE122}">
      <dsp:nvSpPr>
        <dsp:cNvPr id="0" name=""/>
        <dsp:cNvSpPr/>
      </dsp:nvSpPr>
      <dsp:spPr>
        <a:xfrm>
          <a:off x="2188787" y="191967"/>
          <a:ext cx="1528040" cy="118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r-CA" sz="1100" kern="1200" dirty="0"/>
            <a:t>Poste de police</a:t>
          </a:r>
        </a:p>
        <a:p>
          <a:pPr marL="57150" lvl="1" indent="-57150" algn="l" defTabSz="488950">
            <a:lnSpc>
              <a:spcPct val="90000"/>
            </a:lnSpc>
            <a:spcBef>
              <a:spcPct val="0"/>
            </a:spcBef>
            <a:spcAft>
              <a:spcPct val="15000"/>
            </a:spcAft>
            <a:buChar char="•"/>
          </a:pPr>
          <a:r>
            <a:rPr lang="fr-CA" sz="1100" kern="1200" dirty="0"/>
            <a:t>911</a:t>
          </a:r>
        </a:p>
      </dsp:txBody>
      <dsp:txXfrm>
        <a:off x="2188787" y="191967"/>
        <a:ext cx="1528040" cy="1188608"/>
      </dsp:txXfrm>
    </dsp:sp>
    <dsp:sp modelId="{B86939CE-5F34-4015-95D8-9CA10B8D7914}">
      <dsp:nvSpPr>
        <dsp:cNvPr id="0" name=""/>
        <dsp:cNvSpPr/>
      </dsp:nvSpPr>
      <dsp:spPr>
        <a:xfrm rot="5400000">
          <a:off x="1315389" y="2889008"/>
          <a:ext cx="1248038" cy="1420848"/>
        </a:xfrm>
        <a:prstGeom prst="bentUpArrow">
          <a:avLst>
            <a:gd name="adj1" fmla="val 32840"/>
            <a:gd name="adj2" fmla="val 25000"/>
            <a:gd name="adj3" fmla="val 35780"/>
          </a:avLst>
        </a:prstGeom>
        <a:gradFill rotWithShape="0">
          <a:gsLst>
            <a:gs pos="0">
              <a:schemeClr val="accent1">
                <a:tint val="50000"/>
                <a:hueOff val="-12719064"/>
                <a:satOff val="34075"/>
                <a:lumOff val="12376"/>
                <a:alphaOff val="0"/>
                <a:satMod val="103000"/>
                <a:lumMod val="102000"/>
                <a:tint val="94000"/>
              </a:schemeClr>
            </a:gs>
            <a:gs pos="50000">
              <a:schemeClr val="accent1">
                <a:tint val="50000"/>
                <a:hueOff val="-12719064"/>
                <a:satOff val="34075"/>
                <a:lumOff val="12376"/>
                <a:alphaOff val="0"/>
                <a:satMod val="110000"/>
                <a:lumMod val="100000"/>
                <a:shade val="100000"/>
              </a:schemeClr>
            </a:gs>
            <a:gs pos="100000">
              <a:schemeClr val="accent1">
                <a:tint val="50000"/>
                <a:hueOff val="-12719064"/>
                <a:satOff val="34075"/>
                <a:lumOff val="12376"/>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90EA765-ED5C-4BF0-9BDF-A1353C10B5BC}">
      <dsp:nvSpPr>
        <dsp:cNvPr id="0" name=""/>
        <dsp:cNvSpPr/>
      </dsp:nvSpPr>
      <dsp:spPr>
        <a:xfrm>
          <a:off x="1104391" y="1491973"/>
          <a:ext cx="2100962" cy="1470605"/>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Contact avec les policiers</a:t>
          </a:r>
        </a:p>
      </dsp:txBody>
      <dsp:txXfrm>
        <a:off x="1176193" y="1563775"/>
        <a:ext cx="1957358" cy="1327001"/>
      </dsp:txXfrm>
    </dsp:sp>
    <dsp:sp modelId="{05DFFD3E-AF3B-4222-A5F5-6229E4DA5CCD}">
      <dsp:nvSpPr>
        <dsp:cNvPr id="0" name=""/>
        <dsp:cNvSpPr/>
      </dsp:nvSpPr>
      <dsp:spPr>
        <a:xfrm>
          <a:off x="3235802" y="1385413"/>
          <a:ext cx="6884676" cy="149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r-CA" sz="1100" kern="1200" dirty="0"/>
            <a:t>Sécuriser la victime, le demandeur, témoins</a:t>
          </a:r>
        </a:p>
        <a:p>
          <a:pPr marL="57150" lvl="1" indent="-57150" algn="l" defTabSz="488950">
            <a:lnSpc>
              <a:spcPct val="90000"/>
            </a:lnSpc>
            <a:spcBef>
              <a:spcPct val="0"/>
            </a:spcBef>
            <a:spcAft>
              <a:spcPct val="15000"/>
            </a:spcAft>
            <a:buChar char="•"/>
          </a:pPr>
          <a:r>
            <a:rPr lang="fr-CA" sz="1100" kern="1200" dirty="0"/>
            <a:t>Écouter les différentes versions</a:t>
          </a:r>
        </a:p>
        <a:p>
          <a:pPr marL="57150" lvl="1" indent="-57150" algn="l" defTabSz="488950">
            <a:lnSpc>
              <a:spcPct val="90000"/>
            </a:lnSpc>
            <a:spcBef>
              <a:spcPct val="0"/>
            </a:spcBef>
            <a:spcAft>
              <a:spcPct val="15000"/>
            </a:spcAft>
            <a:buChar char="•"/>
          </a:pPr>
          <a:r>
            <a:rPr lang="fr-CA" sz="1100" kern="1200" dirty="0"/>
            <a:t>Déterminer la présence d’infractions criminelles et indices </a:t>
          </a:r>
        </a:p>
        <a:p>
          <a:pPr marL="57150" lvl="1" indent="-57150" algn="l" defTabSz="488950">
            <a:lnSpc>
              <a:spcPct val="90000"/>
            </a:lnSpc>
            <a:spcBef>
              <a:spcPct val="0"/>
            </a:spcBef>
            <a:spcAft>
              <a:spcPct val="15000"/>
            </a:spcAft>
            <a:buChar char="•"/>
          </a:pPr>
          <a:r>
            <a:rPr lang="fr-CA" sz="1100" kern="1200" dirty="0"/>
            <a:t>Vérifier l’état physique et psychologique + besoins soins?</a:t>
          </a:r>
        </a:p>
        <a:p>
          <a:pPr marL="57150" lvl="1" indent="-57150" algn="l" defTabSz="488950">
            <a:lnSpc>
              <a:spcPct val="90000"/>
            </a:lnSpc>
            <a:spcBef>
              <a:spcPct val="0"/>
            </a:spcBef>
            <a:spcAft>
              <a:spcPct val="15000"/>
            </a:spcAft>
            <a:buChar char="•"/>
          </a:pPr>
          <a:r>
            <a:rPr lang="fr-CA" sz="1100" kern="1200" dirty="0"/>
            <a:t>Vérifier capacité à comprendre et s’exprimer clairement, au besoin se référer au répondant ou un tiers</a:t>
          </a:r>
        </a:p>
        <a:p>
          <a:pPr marL="57150" lvl="1" indent="-57150" algn="l" defTabSz="488950">
            <a:lnSpc>
              <a:spcPct val="90000"/>
            </a:lnSpc>
            <a:spcBef>
              <a:spcPct val="0"/>
            </a:spcBef>
            <a:spcAft>
              <a:spcPct val="15000"/>
            </a:spcAft>
            <a:buChar char="•"/>
          </a:pPr>
          <a:r>
            <a:rPr lang="fr-CA" sz="1100" kern="1200" dirty="0"/>
            <a:t>Expliquer le processus et voir intentions de porter plainte </a:t>
          </a:r>
        </a:p>
        <a:p>
          <a:pPr marL="57150" lvl="1" indent="-57150" algn="l" defTabSz="488950">
            <a:lnSpc>
              <a:spcPct val="90000"/>
            </a:lnSpc>
            <a:spcBef>
              <a:spcPct val="0"/>
            </a:spcBef>
            <a:spcAft>
              <a:spcPct val="15000"/>
            </a:spcAft>
            <a:buChar char="•"/>
          </a:pPr>
          <a:r>
            <a:rPr lang="fr-CA" sz="1100" kern="1200" dirty="0"/>
            <a:t>Vérifier le filet de sécurité et offre services CAVAC</a:t>
          </a:r>
        </a:p>
      </dsp:txBody>
      <dsp:txXfrm>
        <a:off x="3235802" y="1385413"/>
        <a:ext cx="6884676" cy="1491727"/>
      </dsp:txXfrm>
    </dsp:sp>
    <dsp:sp modelId="{26179F8A-D970-4708-91BA-F3D964E7BCA7}">
      <dsp:nvSpPr>
        <dsp:cNvPr id="0" name=""/>
        <dsp:cNvSpPr/>
      </dsp:nvSpPr>
      <dsp:spPr>
        <a:xfrm>
          <a:off x="2572709" y="3263362"/>
          <a:ext cx="2100962" cy="1470605"/>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Traitement du dossier lors de l’intervention</a:t>
          </a:r>
        </a:p>
      </dsp:txBody>
      <dsp:txXfrm>
        <a:off x="2644511" y="3335164"/>
        <a:ext cx="1957358" cy="1327001"/>
      </dsp:txXfrm>
    </dsp:sp>
    <dsp:sp modelId="{1CF80597-DB00-40A8-8E8E-C5B029C7AB36}">
      <dsp:nvSpPr>
        <dsp:cNvPr id="0" name=""/>
        <dsp:cNvSpPr/>
      </dsp:nvSpPr>
      <dsp:spPr>
        <a:xfrm>
          <a:off x="4678358" y="3743256"/>
          <a:ext cx="5833996" cy="81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r-CA" sz="1100" kern="1200" dirty="0"/>
            <a:t>Effectuer démarches préliminaires d’enquêtes</a:t>
          </a:r>
        </a:p>
        <a:p>
          <a:pPr marL="57150" lvl="1" indent="-57150" algn="l" defTabSz="488950">
            <a:lnSpc>
              <a:spcPct val="90000"/>
            </a:lnSpc>
            <a:spcBef>
              <a:spcPct val="0"/>
            </a:spcBef>
            <a:spcAft>
              <a:spcPct val="15000"/>
            </a:spcAft>
            <a:buChar char="•"/>
          </a:pPr>
          <a:r>
            <a:rPr lang="fr-CA" sz="1100" kern="1200" dirty="0"/>
            <a:t>Rédiger rapport d’événement et déclaration</a:t>
          </a:r>
        </a:p>
        <a:p>
          <a:pPr marL="57150" lvl="1" indent="-57150" algn="l" defTabSz="488950">
            <a:lnSpc>
              <a:spcPct val="90000"/>
            </a:lnSpc>
            <a:spcBef>
              <a:spcPct val="0"/>
            </a:spcBef>
            <a:spcAft>
              <a:spcPct val="15000"/>
            </a:spcAft>
            <a:buChar char="•"/>
          </a:pPr>
          <a:r>
            <a:rPr lang="fr-CA" sz="1100" kern="1200" dirty="0"/>
            <a:t>Rédiger demande d’autorisation pour référencement</a:t>
          </a:r>
        </a:p>
        <a:p>
          <a:pPr marL="57150" lvl="1" indent="-57150" algn="l" defTabSz="488950">
            <a:lnSpc>
              <a:spcPct val="90000"/>
            </a:lnSpc>
            <a:spcBef>
              <a:spcPct val="0"/>
            </a:spcBef>
            <a:spcAft>
              <a:spcPct val="15000"/>
            </a:spcAft>
            <a:buChar char="•"/>
          </a:pPr>
          <a:r>
            <a:rPr lang="fr-CA" sz="1100" kern="1200" dirty="0"/>
            <a:t>Si requis soumettre pour enquête policière</a:t>
          </a:r>
        </a:p>
        <a:p>
          <a:pPr marL="57150" lvl="1" indent="-57150" algn="l" defTabSz="488950">
            <a:lnSpc>
              <a:spcPct val="90000"/>
            </a:lnSpc>
            <a:spcBef>
              <a:spcPct val="0"/>
            </a:spcBef>
            <a:spcAft>
              <a:spcPct val="15000"/>
            </a:spcAft>
            <a:buChar char="•"/>
          </a:pPr>
          <a:r>
            <a:rPr lang="fr-CA" sz="1100" kern="1200" dirty="0"/>
            <a:t>Référer agent sociocommunautaire personnes aînées ou majeurs en situation de vulnérabilité</a:t>
          </a:r>
        </a:p>
        <a:p>
          <a:pPr marL="57150" lvl="1" indent="-57150" algn="l" defTabSz="488950">
            <a:lnSpc>
              <a:spcPct val="90000"/>
            </a:lnSpc>
            <a:spcBef>
              <a:spcPct val="0"/>
            </a:spcBef>
            <a:spcAft>
              <a:spcPct val="15000"/>
            </a:spcAft>
            <a:buChar char="•"/>
          </a:pPr>
          <a:endParaRPr lang="fr-CA" sz="1100" kern="1200" dirty="0"/>
        </a:p>
      </dsp:txBody>
      <dsp:txXfrm>
        <a:off x="4678358" y="3743256"/>
        <a:ext cx="5833996" cy="815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D4D9-4669-4D7F-83EF-474164A88E43}">
      <dsp:nvSpPr>
        <dsp:cNvPr id="0" name=""/>
        <dsp:cNvSpPr/>
      </dsp:nvSpPr>
      <dsp:spPr>
        <a:xfrm rot="5400000">
          <a:off x="735068" y="1356229"/>
          <a:ext cx="1205877" cy="1372848"/>
        </a:xfrm>
        <a:prstGeom prst="bentUpArrow">
          <a:avLst>
            <a:gd name="adj1" fmla="val 32840"/>
            <a:gd name="adj2" fmla="val 25000"/>
            <a:gd name="adj3" fmla="val 35780"/>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092A579-6D14-48CB-971D-04405540319D}">
      <dsp:nvSpPr>
        <dsp:cNvPr id="0" name=""/>
        <dsp:cNvSpPr/>
      </dsp:nvSpPr>
      <dsp:spPr>
        <a:xfrm>
          <a:off x="0" y="0"/>
          <a:ext cx="2029987" cy="1420925"/>
        </a:xfrm>
        <a:prstGeom prst="roundRect">
          <a:avLst>
            <a:gd name="adj" fmla="val 166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dirty="0"/>
            <a:t>Prise de connaissance du dossier</a:t>
          </a:r>
        </a:p>
      </dsp:txBody>
      <dsp:txXfrm>
        <a:off x="69376" y="69376"/>
        <a:ext cx="1891235" cy="1282173"/>
      </dsp:txXfrm>
    </dsp:sp>
    <dsp:sp modelId="{7E89EBFB-0961-48A3-954E-44DCD121912C}">
      <dsp:nvSpPr>
        <dsp:cNvPr id="0" name=""/>
        <dsp:cNvSpPr/>
      </dsp:nvSpPr>
      <dsp:spPr>
        <a:xfrm>
          <a:off x="2015599" y="95977"/>
          <a:ext cx="5971512" cy="114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a:t>Prends connaissance de l’ensemble de la documentation</a:t>
          </a:r>
        </a:p>
        <a:p>
          <a:pPr marL="114300" lvl="1" indent="-114300" algn="l" defTabSz="533400">
            <a:lnSpc>
              <a:spcPct val="90000"/>
            </a:lnSpc>
            <a:spcBef>
              <a:spcPct val="0"/>
            </a:spcBef>
            <a:spcAft>
              <a:spcPct val="15000"/>
            </a:spcAft>
            <a:buChar char="•"/>
          </a:pPr>
          <a:r>
            <a:rPr lang="fr-CA" sz="1200" kern="1200" dirty="0"/>
            <a:t>Détermine la nature des infractions en présence</a:t>
          </a:r>
        </a:p>
        <a:p>
          <a:pPr marL="114300" lvl="1" indent="-114300" algn="l" defTabSz="533400">
            <a:lnSpc>
              <a:spcPct val="90000"/>
            </a:lnSpc>
            <a:spcBef>
              <a:spcPct val="0"/>
            </a:spcBef>
            <a:spcAft>
              <a:spcPct val="15000"/>
            </a:spcAft>
            <a:buChar char="•"/>
          </a:pPr>
          <a:r>
            <a:rPr lang="fr-CA" sz="1200" kern="1200" dirty="0"/>
            <a:t>Considère la volonté de la victime à </a:t>
          </a:r>
          <a:r>
            <a:rPr lang="fr-CA" sz="1200" b="1" kern="1200" dirty="0"/>
            <a:t>déposer une plainte </a:t>
          </a:r>
          <a:r>
            <a:rPr lang="fr-CA" sz="1200" kern="1200" dirty="0"/>
            <a:t>ou pas</a:t>
          </a:r>
        </a:p>
        <a:p>
          <a:pPr marL="114300" lvl="1" indent="-114300" algn="l" defTabSz="533400">
            <a:lnSpc>
              <a:spcPct val="90000"/>
            </a:lnSpc>
            <a:spcBef>
              <a:spcPct val="0"/>
            </a:spcBef>
            <a:spcAft>
              <a:spcPct val="15000"/>
            </a:spcAft>
            <a:buChar char="•"/>
          </a:pPr>
          <a:r>
            <a:rPr lang="fr-CA" sz="1200" kern="1200" dirty="0"/>
            <a:t>Fermeture du dossier d’enquête s’il n’y a pas de plainte, ou d’éléments de preuve</a:t>
          </a:r>
        </a:p>
      </dsp:txBody>
      <dsp:txXfrm>
        <a:off x="2015599" y="95977"/>
        <a:ext cx="5971512" cy="1148454"/>
      </dsp:txXfrm>
    </dsp:sp>
    <dsp:sp modelId="{D4B72FB7-5333-4677-98DE-485CE4DAE34B}">
      <dsp:nvSpPr>
        <dsp:cNvPr id="0" name=""/>
        <dsp:cNvSpPr/>
      </dsp:nvSpPr>
      <dsp:spPr>
        <a:xfrm rot="5400000">
          <a:off x="2803616" y="2987910"/>
          <a:ext cx="1205877" cy="1372848"/>
        </a:xfrm>
        <a:prstGeom prst="bentUpArrow">
          <a:avLst>
            <a:gd name="adj1" fmla="val 32840"/>
            <a:gd name="adj2" fmla="val 25000"/>
            <a:gd name="adj3" fmla="val 35780"/>
          </a:avLst>
        </a:prstGeom>
        <a:gradFill rotWithShape="0">
          <a:gsLst>
            <a:gs pos="0">
              <a:schemeClr val="accent5">
                <a:tint val="50000"/>
                <a:hueOff val="-6685025"/>
                <a:satOff val="-25325"/>
                <a:lumOff val="8413"/>
                <a:alphaOff val="0"/>
                <a:satMod val="103000"/>
                <a:lumMod val="102000"/>
                <a:tint val="94000"/>
              </a:schemeClr>
            </a:gs>
            <a:gs pos="50000">
              <a:schemeClr val="accent5">
                <a:tint val="50000"/>
                <a:hueOff val="-6685025"/>
                <a:satOff val="-25325"/>
                <a:lumOff val="8413"/>
                <a:alphaOff val="0"/>
                <a:satMod val="110000"/>
                <a:lumMod val="100000"/>
                <a:shade val="100000"/>
              </a:schemeClr>
            </a:gs>
            <a:gs pos="100000">
              <a:schemeClr val="accent5">
                <a:tint val="50000"/>
                <a:hueOff val="-6685025"/>
                <a:satOff val="-25325"/>
                <a:lumOff val="8413"/>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DB8638-C5BB-4BB2-A336-DB2D62DF4DD3}">
      <dsp:nvSpPr>
        <dsp:cNvPr id="0" name=""/>
        <dsp:cNvSpPr/>
      </dsp:nvSpPr>
      <dsp:spPr>
        <a:xfrm>
          <a:off x="1984389" y="1631672"/>
          <a:ext cx="2029987" cy="1420925"/>
        </a:xfrm>
        <a:prstGeom prst="roundRect">
          <a:avLst>
            <a:gd name="adj" fmla="val 1667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dirty="0"/>
            <a:t>Plainte</a:t>
          </a:r>
        </a:p>
        <a:p>
          <a:pPr marL="0" lvl="0" indent="0" algn="ctr" defTabSz="933450">
            <a:lnSpc>
              <a:spcPct val="90000"/>
            </a:lnSpc>
            <a:spcBef>
              <a:spcPct val="0"/>
            </a:spcBef>
            <a:spcAft>
              <a:spcPct val="35000"/>
            </a:spcAft>
            <a:buNone/>
          </a:pPr>
          <a:r>
            <a:rPr lang="fr-CA" sz="2100" kern="1200" dirty="0"/>
            <a:t>&amp; </a:t>
          </a:r>
        </a:p>
        <a:p>
          <a:pPr marL="0" lvl="0" indent="0" algn="ctr" defTabSz="933450">
            <a:lnSpc>
              <a:spcPct val="90000"/>
            </a:lnSpc>
            <a:spcBef>
              <a:spcPct val="0"/>
            </a:spcBef>
            <a:spcAft>
              <a:spcPct val="35000"/>
            </a:spcAft>
            <a:buNone/>
          </a:pPr>
          <a:r>
            <a:rPr lang="fr-CA" sz="2100" kern="1200" dirty="0"/>
            <a:t>Enquête </a:t>
          </a:r>
        </a:p>
      </dsp:txBody>
      <dsp:txXfrm>
        <a:off x="2053765" y="1701048"/>
        <a:ext cx="1891235" cy="1282173"/>
      </dsp:txXfrm>
    </dsp:sp>
    <dsp:sp modelId="{E04E0B7C-3B20-42FB-9AB9-9B20F5200624}">
      <dsp:nvSpPr>
        <dsp:cNvPr id="0" name=""/>
        <dsp:cNvSpPr/>
      </dsp:nvSpPr>
      <dsp:spPr>
        <a:xfrm>
          <a:off x="4106908" y="1823644"/>
          <a:ext cx="5825273" cy="114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a:t>Contacte la personne victime, les témoins</a:t>
          </a:r>
        </a:p>
        <a:p>
          <a:pPr marL="114300" lvl="1" indent="-114300" algn="l" defTabSz="533400">
            <a:lnSpc>
              <a:spcPct val="90000"/>
            </a:lnSpc>
            <a:spcBef>
              <a:spcPct val="0"/>
            </a:spcBef>
            <a:spcAft>
              <a:spcPct val="15000"/>
            </a:spcAft>
            <a:buChar char="•"/>
          </a:pPr>
          <a:r>
            <a:rPr lang="fr-CA" sz="1200" kern="1200" dirty="0"/>
            <a:t>Collecte les indices et preuves (perquisition, </a:t>
          </a:r>
          <a:r>
            <a:rPr lang="fr-CA" sz="1200" kern="1200" dirty="0" err="1"/>
            <a:t>enq</a:t>
          </a:r>
          <a:r>
            <a:rPr lang="fr-CA" sz="1200" kern="1200" dirty="0"/>
            <a:t>. cyber ou techno)</a:t>
          </a:r>
        </a:p>
        <a:p>
          <a:pPr marL="114300" lvl="1" indent="-114300" algn="l" defTabSz="533400">
            <a:lnSpc>
              <a:spcPct val="90000"/>
            </a:lnSpc>
            <a:spcBef>
              <a:spcPct val="0"/>
            </a:spcBef>
            <a:spcAft>
              <a:spcPct val="15000"/>
            </a:spcAft>
            <a:buChar char="•"/>
          </a:pPr>
          <a:r>
            <a:rPr lang="fr-CA" sz="1200" kern="1200" dirty="0"/>
            <a:t>Tente d’identifier et de localiser le suspect pour l’arrestation</a:t>
          </a:r>
        </a:p>
        <a:p>
          <a:pPr marL="114300" lvl="1" indent="-114300" algn="l" defTabSz="533400">
            <a:lnSpc>
              <a:spcPct val="90000"/>
            </a:lnSpc>
            <a:spcBef>
              <a:spcPct val="0"/>
            </a:spcBef>
            <a:spcAft>
              <a:spcPct val="15000"/>
            </a:spcAft>
            <a:buChar char="•"/>
          </a:pPr>
          <a:r>
            <a:rPr lang="fr-CA" sz="1200" kern="1200" dirty="0"/>
            <a:t>Collaboration policière, régional, provincial et internationale</a:t>
          </a:r>
        </a:p>
        <a:p>
          <a:pPr marL="114300" lvl="1" indent="-114300" algn="l" defTabSz="533400">
            <a:lnSpc>
              <a:spcPct val="90000"/>
            </a:lnSpc>
            <a:spcBef>
              <a:spcPct val="0"/>
            </a:spcBef>
            <a:spcAft>
              <a:spcPct val="15000"/>
            </a:spcAft>
            <a:buChar char="•"/>
          </a:pPr>
          <a:r>
            <a:rPr lang="fr-CA" sz="1200" kern="1200" dirty="0"/>
            <a:t>Arrestation + libération</a:t>
          </a:r>
        </a:p>
      </dsp:txBody>
      <dsp:txXfrm>
        <a:off x="4106908" y="1823644"/>
        <a:ext cx="5825273" cy="1148454"/>
      </dsp:txXfrm>
    </dsp:sp>
    <dsp:sp modelId="{FF265874-C7B1-4CF9-ADCA-FC23616BD136}">
      <dsp:nvSpPr>
        <dsp:cNvPr id="0" name=""/>
        <dsp:cNvSpPr/>
      </dsp:nvSpPr>
      <dsp:spPr>
        <a:xfrm>
          <a:off x="4092347" y="3245811"/>
          <a:ext cx="2029987" cy="1420925"/>
        </a:xfrm>
        <a:prstGeom prst="roundRect">
          <a:avLst>
            <a:gd name="adj" fmla="val 166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dirty="0"/>
            <a:t>Prise en charge et assistance à la victime</a:t>
          </a:r>
        </a:p>
      </dsp:txBody>
      <dsp:txXfrm>
        <a:off x="4161723" y="3315187"/>
        <a:ext cx="1891235" cy="1282173"/>
      </dsp:txXfrm>
    </dsp:sp>
    <dsp:sp modelId="{A40E4D16-2138-48C1-B56B-363681454790}">
      <dsp:nvSpPr>
        <dsp:cNvPr id="0" name=""/>
        <dsp:cNvSpPr/>
      </dsp:nvSpPr>
      <dsp:spPr>
        <a:xfrm>
          <a:off x="6286321" y="3359334"/>
          <a:ext cx="4440775" cy="114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a:t>S’assure que la victime reçoive le soutien et l’aide psychosociale</a:t>
          </a:r>
        </a:p>
        <a:p>
          <a:pPr marL="114300" lvl="1" indent="-114300" algn="l" defTabSz="533400">
            <a:lnSpc>
              <a:spcPct val="90000"/>
            </a:lnSpc>
            <a:spcBef>
              <a:spcPct val="0"/>
            </a:spcBef>
            <a:spcAft>
              <a:spcPct val="15000"/>
            </a:spcAft>
            <a:buChar char="•"/>
          </a:pPr>
          <a:r>
            <a:rPr lang="fr-CA" sz="1200" kern="1200" dirty="0"/>
            <a:t>Accompagnement à la cours  </a:t>
          </a:r>
        </a:p>
        <a:p>
          <a:pPr marL="114300" lvl="1" indent="-114300" algn="l" defTabSz="533400">
            <a:lnSpc>
              <a:spcPct val="90000"/>
            </a:lnSpc>
            <a:spcBef>
              <a:spcPct val="0"/>
            </a:spcBef>
            <a:spcAft>
              <a:spcPct val="15000"/>
            </a:spcAft>
            <a:buChar char="•"/>
          </a:pPr>
          <a:r>
            <a:rPr lang="fr-CA" sz="1200" kern="1200" dirty="0"/>
            <a:t>Propose groupe de soutien </a:t>
          </a:r>
        </a:p>
      </dsp:txBody>
      <dsp:txXfrm>
        <a:off x="6286321" y="3359334"/>
        <a:ext cx="4440775" cy="1148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71716-6FCF-491B-935C-F53D246ED7EE}">
      <dsp:nvSpPr>
        <dsp:cNvPr id="0" name=""/>
        <dsp:cNvSpPr/>
      </dsp:nvSpPr>
      <dsp:spPr>
        <a:xfrm>
          <a:off x="3042016" y="1253895"/>
          <a:ext cx="666445" cy="91440"/>
        </a:xfrm>
        <a:custGeom>
          <a:avLst/>
          <a:gdLst/>
          <a:ahLst/>
          <a:cxnLst/>
          <a:rect l="0" t="0" r="0" b="0"/>
          <a:pathLst>
            <a:path>
              <a:moveTo>
                <a:pt x="0" y="45720"/>
              </a:moveTo>
              <a:lnTo>
                <a:pt x="666445"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357812" y="1296126"/>
        <a:ext cx="34852" cy="6977"/>
      </dsp:txXfrm>
    </dsp:sp>
    <dsp:sp modelId="{E4896BA5-F303-4152-8839-E1A25D59E837}">
      <dsp:nvSpPr>
        <dsp:cNvPr id="0" name=""/>
        <dsp:cNvSpPr/>
      </dsp:nvSpPr>
      <dsp:spPr>
        <a:xfrm>
          <a:off x="13183" y="390425"/>
          <a:ext cx="3030632" cy="181837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fr-CA" sz="3000" kern="1200" dirty="0"/>
        </a:p>
        <a:p>
          <a:pPr marL="0" lvl="0" indent="0" algn="ctr" defTabSz="1333500">
            <a:lnSpc>
              <a:spcPct val="90000"/>
            </a:lnSpc>
            <a:spcBef>
              <a:spcPct val="0"/>
            </a:spcBef>
            <a:spcAft>
              <a:spcPct val="35000"/>
            </a:spcAft>
            <a:buNone/>
          </a:pPr>
          <a:r>
            <a:rPr lang="fr-CA" sz="2000" kern="1200" dirty="0">
              <a:effectLst>
                <a:outerShdw blurRad="38100" dist="38100" dir="2700000" algn="tl">
                  <a:srgbClr val="000000">
                    <a:alpha val="43137"/>
                  </a:srgbClr>
                </a:outerShdw>
              </a:effectLst>
            </a:rPr>
            <a:t>Dénonciation </a:t>
          </a:r>
          <a:endParaRPr lang="fr-CA" sz="3200" kern="1200" dirty="0">
            <a:effectLst>
              <a:outerShdw blurRad="38100" dist="38100" dir="2700000" algn="tl">
                <a:srgbClr val="000000">
                  <a:alpha val="43137"/>
                </a:srgbClr>
              </a:outerShdw>
            </a:effectLst>
          </a:endParaRPr>
        </a:p>
        <a:p>
          <a:pPr marL="0" lvl="0" indent="0" algn="ctr" defTabSz="1333500">
            <a:lnSpc>
              <a:spcPct val="90000"/>
            </a:lnSpc>
            <a:spcBef>
              <a:spcPct val="0"/>
            </a:spcBef>
            <a:spcAft>
              <a:spcPct val="35000"/>
            </a:spcAft>
            <a:buNone/>
          </a:pPr>
          <a:r>
            <a:rPr lang="fr-CA" sz="1400" kern="1200" dirty="0"/>
            <a:t>Soumis au procureur poursuites criminelles et pénales  </a:t>
          </a:r>
        </a:p>
        <a:p>
          <a:pPr marL="0" lvl="0" indent="0" algn="ctr" defTabSz="1333500">
            <a:lnSpc>
              <a:spcPct val="90000"/>
            </a:lnSpc>
            <a:spcBef>
              <a:spcPct val="0"/>
            </a:spcBef>
            <a:spcAft>
              <a:spcPct val="35000"/>
            </a:spcAft>
            <a:buNone/>
          </a:pPr>
          <a:endParaRPr lang="fr-CA" sz="1800" kern="1200" dirty="0"/>
        </a:p>
      </dsp:txBody>
      <dsp:txXfrm>
        <a:off x="13183" y="390425"/>
        <a:ext cx="3030632" cy="1818379"/>
      </dsp:txXfrm>
    </dsp:sp>
    <dsp:sp modelId="{7FA8773F-295D-4D48-BA65-277175CE3569}">
      <dsp:nvSpPr>
        <dsp:cNvPr id="0" name=""/>
        <dsp:cNvSpPr/>
      </dsp:nvSpPr>
      <dsp:spPr>
        <a:xfrm>
          <a:off x="6769693" y="1253895"/>
          <a:ext cx="666445" cy="91440"/>
        </a:xfrm>
        <a:custGeom>
          <a:avLst/>
          <a:gdLst/>
          <a:ahLst/>
          <a:cxnLst/>
          <a:rect l="0" t="0" r="0" b="0"/>
          <a:pathLst>
            <a:path>
              <a:moveTo>
                <a:pt x="0" y="45720"/>
              </a:moveTo>
              <a:lnTo>
                <a:pt x="666445" y="45720"/>
              </a:lnTo>
            </a:path>
          </a:pathLst>
        </a:custGeom>
        <a:noFill/>
        <a:ln w="6350" cap="flat" cmpd="sng" algn="ctr">
          <a:solidFill>
            <a:schemeClr val="accent3">
              <a:hueOff val="903533"/>
              <a:satOff val="33333"/>
              <a:lumOff val="-490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7085490" y="1296126"/>
        <a:ext cx="34852" cy="6977"/>
      </dsp:txXfrm>
    </dsp:sp>
    <dsp:sp modelId="{FF0B4EB8-42F3-4830-8249-908B25EEE2FD}">
      <dsp:nvSpPr>
        <dsp:cNvPr id="0" name=""/>
        <dsp:cNvSpPr/>
      </dsp:nvSpPr>
      <dsp:spPr>
        <a:xfrm>
          <a:off x="3740861" y="390425"/>
          <a:ext cx="3030632" cy="1818379"/>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dirty="0">
              <a:effectLst>
                <a:outerShdw blurRad="38100" dist="38100" dir="2700000" algn="tl">
                  <a:srgbClr val="000000">
                    <a:alpha val="43137"/>
                  </a:srgbClr>
                </a:outerShdw>
              </a:effectLst>
            </a:rPr>
            <a:t>Analyse </a:t>
          </a:r>
        </a:p>
        <a:p>
          <a:pPr marL="0" lvl="0" indent="0" algn="ctr" defTabSz="889000">
            <a:lnSpc>
              <a:spcPct val="90000"/>
            </a:lnSpc>
            <a:spcBef>
              <a:spcPct val="0"/>
            </a:spcBef>
            <a:spcAft>
              <a:spcPct val="35000"/>
            </a:spcAft>
            <a:buNone/>
          </a:pPr>
          <a:r>
            <a:rPr lang="fr-CA" sz="1400" kern="1200" dirty="0"/>
            <a:t>Preuves soumises par enquête policière</a:t>
          </a:r>
        </a:p>
      </dsp:txBody>
      <dsp:txXfrm>
        <a:off x="3740861" y="390425"/>
        <a:ext cx="3030632" cy="1818379"/>
      </dsp:txXfrm>
    </dsp:sp>
    <dsp:sp modelId="{3ED85AE3-41A6-421A-9405-D63A2C55BACC}">
      <dsp:nvSpPr>
        <dsp:cNvPr id="0" name=""/>
        <dsp:cNvSpPr/>
      </dsp:nvSpPr>
      <dsp:spPr>
        <a:xfrm>
          <a:off x="1528499" y="2207004"/>
          <a:ext cx="7455355" cy="666445"/>
        </a:xfrm>
        <a:custGeom>
          <a:avLst/>
          <a:gdLst/>
          <a:ahLst/>
          <a:cxnLst/>
          <a:rect l="0" t="0" r="0" b="0"/>
          <a:pathLst>
            <a:path>
              <a:moveTo>
                <a:pt x="7455355" y="0"/>
              </a:moveTo>
              <a:lnTo>
                <a:pt x="7455355" y="350322"/>
              </a:lnTo>
              <a:lnTo>
                <a:pt x="0" y="350322"/>
              </a:lnTo>
              <a:lnTo>
                <a:pt x="0" y="666445"/>
              </a:lnTo>
            </a:path>
          </a:pathLst>
        </a:custGeom>
        <a:noFill/>
        <a:ln w="6350" cap="flat" cmpd="sng" algn="ctr">
          <a:solidFill>
            <a:schemeClr val="accent3">
              <a:hueOff val="1807066"/>
              <a:satOff val="66667"/>
              <a:lumOff val="-9804"/>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5068980" y="2536738"/>
        <a:ext cx="374393" cy="6977"/>
      </dsp:txXfrm>
    </dsp:sp>
    <dsp:sp modelId="{43AB7010-7D50-4B4C-84C5-D7AF14B40CFD}">
      <dsp:nvSpPr>
        <dsp:cNvPr id="0" name=""/>
        <dsp:cNvSpPr/>
      </dsp:nvSpPr>
      <dsp:spPr>
        <a:xfrm>
          <a:off x="7468538" y="390425"/>
          <a:ext cx="3030632" cy="1818379"/>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dirty="0">
              <a:effectLst>
                <a:outerShdw blurRad="38100" dist="38100" dir="2700000" algn="tl">
                  <a:srgbClr val="000000">
                    <a:alpha val="43137"/>
                  </a:srgbClr>
                </a:outerShdw>
              </a:effectLst>
            </a:rPr>
            <a:t>Dépôt d’accusations</a:t>
          </a:r>
        </a:p>
        <a:p>
          <a:pPr marL="0" lvl="0" indent="0" algn="ctr" defTabSz="889000">
            <a:lnSpc>
              <a:spcPct val="90000"/>
            </a:lnSpc>
            <a:spcBef>
              <a:spcPct val="0"/>
            </a:spcBef>
            <a:spcAft>
              <a:spcPct val="35000"/>
            </a:spcAft>
            <a:buNone/>
          </a:pPr>
          <a:r>
            <a:rPr lang="fr-CA" sz="1400" kern="1200" dirty="0"/>
            <a:t>Preuves suffisantes et dans l’intérêt de la victime</a:t>
          </a:r>
        </a:p>
      </dsp:txBody>
      <dsp:txXfrm>
        <a:off x="7468538" y="390425"/>
        <a:ext cx="3030632" cy="1818379"/>
      </dsp:txXfrm>
    </dsp:sp>
    <dsp:sp modelId="{392C6802-1D5E-45E0-85A7-164C76D327D6}">
      <dsp:nvSpPr>
        <dsp:cNvPr id="0" name=""/>
        <dsp:cNvSpPr/>
      </dsp:nvSpPr>
      <dsp:spPr>
        <a:xfrm>
          <a:off x="3042016" y="3769319"/>
          <a:ext cx="666445" cy="91440"/>
        </a:xfrm>
        <a:custGeom>
          <a:avLst/>
          <a:gdLst/>
          <a:ahLst/>
          <a:cxnLst/>
          <a:rect l="0" t="0" r="0" b="0"/>
          <a:pathLst>
            <a:path>
              <a:moveTo>
                <a:pt x="0" y="45720"/>
              </a:moveTo>
              <a:lnTo>
                <a:pt x="666445" y="45720"/>
              </a:lnTo>
            </a:path>
          </a:pathLst>
        </a:custGeom>
        <a:noFill/>
        <a:ln w="6350" cap="flat" cmpd="sng" algn="ctr">
          <a:solidFill>
            <a:schemeClr val="accent3">
              <a:hueOff val="2710599"/>
              <a:satOff val="100000"/>
              <a:lumOff val="-14706"/>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357812" y="3811551"/>
        <a:ext cx="34852" cy="6977"/>
      </dsp:txXfrm>
    </dsp:sp>
    <dsp:sp modelId="{555F9E16-2177-455B-B88E-D86A9ED1C417}">
      <dsp:nvSpPr>
        <dsp:cNvPr id="0" name=""/>
        <dsp:cNvSpPr/>
      </dsp:nvSpPr>
      <dsp:spPr>
        <a:xfrm>
          <a:off x="13183" y="2905850"/>
          <a:ext cx="3030632" cy="1818379"/>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effectLst>
                <a:outerShdw blurRad="38100" dist="38100" dir="2700000" algn="tl">
                  <a:srgbClr val="000000">
                    <a:alpha val="43137"/>
                  </a:srgbClr>
                </a:outerShdw>
              </a:effectLst>
            </a:rPr>
            <a:t>Déroulement du processus judiciaire </a:t>
          </a:r>
          <a:endParaRPr lang="fr-CA" sz="2000" kern="1200" dirty="0">
            <a:effectLst>
              <a:outerShdw blurRad="38100" dist="38100" dir="2700000" algn="tl">
                <a:srgbClr val="000000">
                  <a:alpha val="43137"/>
                </a:srgbClr>
              </a:outerShdw>
            </a:effectLst>
          </a:endParaRPr>
        </a:p>
      </dsp:txBody>
      <dsp:txXfrm>
        <a:off x="13183" y="2905850"/>
        <a:ext cx="3030632" cy="1818379"/>
      </dsp:txXfrm>
    </dsp:sp>
    <dsp:sp modelId="{B5BF0E73-809A-4726-B584-DE365418C81E}">
      <dsp:nvSpPr>
        <dsp:cNvPr id="0" name=""/>
        <dsp:cNvSpPr/>
      </dsp:nvSpPr>
      <dsp:spPr>
        <a:xfrm>
          <a:off x="3740861" y="2905850"/>
          <a:ext cx="3030632" cy="1818379"/>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effectLst>
                <a:outerShdw blurRad="38100" dist="38100" dir="2700000" algn="tl">
                  <a:srgbClr val="000000">
                    <a:alpha val="43137"/>
                  </a:srgbClr>
                </a:outerShdw>
              </a:effectLst>
            </a:rPr>
            <a:t>Verdict culpabilité</a:t>
          </a:r>
        </a:p>
        <a:p>
          <a:pPr marL="0" lvl="0" indent="0" algn="ctr" defTabSz="889000">
            <a:lnSpc>
              <a:spcPct val="90000"/>
            </a:lnSpc>
            <a:spcBef>
              <a:spcPct val="0"/>
            </a:spcBef>
            <a:spcAft>
              <a:spcPct val="35000"/>
            </a:spcAft>
            <a:buNone/>
          </a:pPr>
          <a:r>
            <a:rPr lang="fr-CA" sz="1400" kern="1200"/>
            <a:t>Peine &amp; conditions </a:t>
          </a:r>
          <a:endParaRPr lang="fr-CA" sz="1400" kern="1200" dirty="0"/>
        </a:p>
      </dsp:txBody>
      <dsp:txXfrm>
        <a:off x="3740861" y="2905850"/>
        <a:ext cx="3030632" cy="18183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6B8A81E-1300-47B7-8FED-377FB3FE0E02}" type="datetimeFigureOut">
              <a:rPr lang="fr-CA" smtClean="0"/>
              <a:t>2024-03-26</a:t>
            </a:fld>
            <a:endParaRPr lang="fr-CA" dirty="0"/>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0B2B3AB-09CD-4EDF-AD28-3F01DEC4FCD9}" type="slidenum">
              <a:rPr lang="fr-CA" smtClean="0"/>
              <a:t>‹N°›</a:t>
            </a:fld>
            <a:endParaRPr lang="fr-CA" dirty="0"/>
          </a:p>
        </p:txBody>
      </p:sp>
    </p:spTree>
    <p:extLst>
      <p:ext uri="{BB962C8B-B14F-4D97-AF65-F5344CB8AC3E}">
        <p14:creationId xmlns:p14="http://schemas.microsoft.com/office/powerpoint/2010/main" val="119322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vac.qc.ca/a-propos/Pages/loi-aide-retablissement-victimes.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9EBCFB85-3292-4353-8B46-3247124857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a:extLst>
              <a:ext uri="{FF2B5EF4-FFF2-40B4-BE49-F238E27FC236}">
                <a16:creationId xmlns:a16="http://schemas.microsoft.com/office/drawing/2014/main" id="{8BE455BF-2BD3-4222-809E-6580206BE9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a:extLst>
              <a:ext uri="{FF2B5EF4-FFF2-40B4-BE49-F238E27FC236}">
                <a16:creationId xmlns:a16="http://schemas.microsoft.com/office/drawing/2014/main" id="{236458B8-69EE-4FDE-A290-4F0FA05917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B977A9-7501-45F9-B025-D4863E6A155A}" type="slidenum">
              <a:rPr lang="fr-CA" altLang="fr-FR" smtClean="0"/>
              <a:pPr/>
              <a:t>2</a:t>
            </a:fld>
            <a:endParaRPr lang="fr-CA"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1E6434F7-D018-4AF3-A5AC-5863B585AD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a:extLst>
              <a:ext uri="{FF2B5EF4-FFF2-40B4-BE49-F238E27FC236}">
                <a16:creationId xmlns:a16="http://schemas.microsoft.com/office/drawing/2014/main" id="{9912E715-59F9-49D6-B473-7C9FE1BBB5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sz="1800" b="1"/>
              <a:t>Pourquoi dénoncer aux autorités policières les situations d’arnaque amoureuse si vous en êtes victimes ou témoin?</a:t>
            </a:r>
          </a:p>
          <a:p>
            <a:pPr lvl="1" eaLnBrk="1" hangingPunct="1">
              <a:spcBef>
                <a:spcPct val="0"/>
              </a:spcBef>
              <a:buFont typeface="Wingdings" panose="05000000000000000000" pitchFamily="2" charset="2"/>
              <a:buChar char="ü"/>
            </a:pPr>
            <a:r>
              <a:rPr lang="fr-CA" altLang="fr-FR" sz="2000" b="1"/>
              <a:t>Une victime perds en moyenne 53 000$ </a:t>
            </a:r>
            <a:r>
              <a:rPr lang="fr-CA" altLang="fr-FR" sz="2000"/>
              <a:t>par cas de fraude amoureuse</a:t>
            </a:r>
          </a:p>
          <a:p>
            <a:pPr eaLnBrk="1" hangingPunct="1">
              <a:spcBef>
                <a:spcPct val="0"/>
              </a:spcBef>
            </a:pPr>
            <a:endParaRPr lang="fr-CA" altLang="fr-FR"/>
          </a:p>
        </p:txBody>
      </p:sp>
      <p:sp>
        <p:nvSpPr>
          <p:cNvPr id="74756" name="Espace réservé du numéro de diapositive 3">
            <a:extLst>
              <a:ext uri="{FF2B5EF4-FFF2-40B4-BE49-F238E27FC236}">
                <a16:creationId xmlns:a16="http://schemas.microsoft.com/office/drawing/2014/main" id="{BD2529E3-5E3A-4114-828A-A4BCE85B2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FF8AD-61AD-4813-910A-0D8AF2071708}" type="slidenum">
              <a:rPr lang="fr-CA" altLang="fr-FR" smtClean="0"/>
              <a:pPr/>
              <a:t>11</a:t>
            </a:fld>
            <a:endParaRPr lang="fr-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a:extLst>
              <a:ext uri="{FF2B5EF4-FFF2-40B4-BE49-F238E27FC236}">
                <a16:creationId xmlns:a16="http://schemas.microsoft.com/office/drawing/2014/main" id="{2933CAC1-72DF-4FB4-8285-1284E516F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a:extLst>
              <a:ext uri="{FF2B5EF4-FFF2-40B4-BE49-F238E27FC236}">
                <a16:creationId xmlns:a16="http://schemas.microsoft.com/office/drawing/2014/main" id="{92E6B2B5-454C-49EF-B0AD-06C553AAB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6804" name="Espace réservé du numéro de diapositive 3">
            <a:extLst>
              <a:ext uri="{FF2B5EF4-FFF2-40B4-BE49-F238E27FC236}">
                <a16:creationId xmlns:a16="http://schemas.microsoft.com/office/drawing/2014/main" id="{6E64F1E0-587E-4CDE-B354-5937D7ED9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45EE2C-83F7-45A3-88E6-99CD8D1743FE}" type="slidenum">
              <a:rPr lang="fr-CA" altLang="fr-FR" smtClean="0"/>
              <a:pPr/>
              <a:t>12</a:t>
            </a:fld>
            <a:endParaRPr lang="fr-CA"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622C5635-9F19-4A32-BD0A-443AFCACB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a:extLst>
              <a:ext uri="{FF2B5EF4-FFF2-40B4-BE49-F238E27FC236}">
                <a16:creationId xmlns:a16="http://schemas.microsoft.com/office/drawing/2014/main" id="{72D397ED-3115-4142-915F-AA6B103BA4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8852" name="Espace réservé du numéro de diapositive 3">
            <a:extLst>
              <a:ext uri="{FF2B5EF4-FFF2-40B4-BE49-F238E27FC236}">
                <a16:creationId xmlns:a16="http://schemas.microsoft.com/office/drawing/2014/main" id="{2933D170-847E-4EAF-8422-EC3425170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0B3E96-F4CF-4F51-A5C1-874DD9480330}" type="slidenum">
              <a:rPr lang="fr-CA" altLang="fr-FR" smtClean="0"/>
              <a:pPr/>
              <a:t>13</a:t>
            </a:fld>
            <a:endParaRPr lang="fr-CA"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53BA5AC7-F8A1-487F-95C4-8C3ACEBD5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a:extLst>
              <a:ext uri="{FF2B5EF4-FFF2-40B4-BE49-F238E27FC236}">
                <a16:creationId xmlns:a16="http://schemas.microsoft.com/office/drawing/2014/main" id="{EBCC325C-1BA6-48A2-88B2-9E6F7019F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0900" name="Espace réservé du numéro de diapositive 3">
            <a:extLst>
              <a:ext uri="{FF2B5EF4-FFF2-40B4-BE49-F238E27FC236}">
                <a16:creationId xmlns:a16="http://schemas.microsoft.com/office/drawing/2014/main" id="{D9BECE3A-EC76-43FD-9D55-5C1D79E0E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F1825A-5CD5-4C8A-85EF-639ED39F05AA}" type="slidenum">
              <a:rPr lang="fr-CA" altLang="fr-FR" smtClean="0"/>
              <a:pPr/>
              <a:t>14</a:t>
            </a:fld>
            <a:endParaRPr lang="fr-CA"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7A76AE3E-C780-472E-A331-9B86163D5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a:extLst>
              <a:ext uri="{FF2B5EF4-FFF2-40B4-BE49-F238E27FC236}">
                <a16:creationId xmlns:a16="http://schemas.microsoft.com/office/drawing/2014/main" id="{C932EE87-9238-42FF-B413-3D2728A540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a:t>la fermeture du dossier ne sera pas systématique en absence de plainte, par exemple si on détermine, selon les circonstances, que ça touche la politique ministérielle en matière de VC. </a:t>
            </a:r>
          </a:p>
          <a:p>
            <a:pPr eaLnBrk="1" hangingPunct="1">
              <a:spcBef>
                <a:spcPct val="0"/>
              </a:spcBef>
            </a:pPr>
            <a:r>
              <a:rPr lang="fr-CA" altLang="fr-FR"/>
              <a:t>Sinon dans ta phase enquête, c’est bon : rencontre de la victime, rencontre de témoins, conduite de l’enquête (perquisition, autorisations judiciaires, enquête cyber et techno). Arrestation et dénonciation, le cas échéant.</a:t>
            </a:r>
          </a:p>
          <a:p>
            <a:pPr eaLnBrk="1" hangingPunct="1">
              <a:spcBef>
                <a:spcPct val="0"/>
              </a:spcBef>
            </a:pPr>
            <a:endParaRPr lang="fr-CA" altLang="fr-FR"/>
          </a:p>
          <a:p>
            <a:pPr eaLnBrk="1" hangingPunct="1">
              <a:spcBef>
                <a:spcPct val="0"/>
              </a:spcBef>
            </a:pPr>
            <a:r>
              <a:rPr lang="fr-CA" altLang="fr-FR"/>
              <a:t> </a:t>
            </a:r>
          </a:p>
          <a:p>
            <a:pPr eaLnBrk="1" hangingPunct="1">
              <a:spcBef>
                <a:spcPct val="0"/>
              </a:spcBef>
            </a:pPr>
            <a:endParaRPr lang="fr-CA" altLang="fr-FR"/>
          </a:p>
        </p:txBody>
      </p:sp>
      <p:sp>
        <p:nvSpPr>
          <p:cNvPr id="82948" name="Espace réservé du numéro de diapositive 3">
            <a:extLst>
              <a:ext uri="{FF2B5EF4-FFF2-40B4-BE49-F238E27FC236}">
                <a16:creationId xmlns:a16="http://schemas.microsoft.com/office/drawing/2014/main" id="{415FBB68-322C-4E15-AC01-CD7ECD69B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1D129E-D334-46BC-A86F-A80D8EC8FF1C}" type="slidenum">
              <a:rPr lang="fr-CA" altLang="fr-FR" smtClean="0"/>
              <a:pPr/>
              <a:t>15</a:t>
            </a:fld>
            <a:endParaRPr lang="fr-CA"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a:extLst>
              <a:ext uri="{FF2B5EF4-FFF2-40B4-BE49-F238E27FC236}">
                <a16:creationId xmlns:a16="http://schemas.microsoft.com/office/drawing/2014/main" id="{567EDF85-C784-4778-8E57-DE12B3542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a:extLst>
              <a:ext uri="{FF2B5EF4-FFF2-40B4-BE49-F238E27FC236}">
                <a16:creationId xmlns:a16="http://schemas.microsoft.com/office/drawing/2014/main" id="{E284C4A8-1CA9-4B23-B077-8BF97510F7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a:t>Sinon dans ta phase enquête, c’est bon : rencontre de la victime, rencontre de témoins, conduite de l’enquête (perquisition, autorisations judiciaires, enquête cyber et techno). Arrestation et dénonciation, le cas échéant.</a:t>
            </a:r>
          </a:p>
          <a:p>
            <a:pPr eaLnBrk="1" hangingPunct="1">
              <a:spcBef>
                <a:spcPct val="0"/>
              </a:spcBef>
            </a:pPr>
            <a:endParaRPr lang="fr-CA" altLang="fr-FR"/>
          </a:p>
        </p:txBody>
      </p:sp>
      <p:sp>
        <p:nvSpPr>
          <p:cNvPr id="84996" name="Espace réservé du numéro de diapositive 3">
            <a:extLst>
              <a:ext uri="{FF2B5EF4-FFF2-40B4-BE49-F238E27FC236}">
                <a16:creationId xmlns:a16="http://schemas.microsoft.com/office/drawing/2014/main" id="{BFC59360-9DC4-4470-9D86-B1B133B22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9FB286-9466-469C-9903-2263DAD9C0BF}" type="slidenum">
              <a:rPr lang="fr-CA" altLang="fr-FR" smtClean="0"/>
              <a:pPr/>
              <a:t>16</a:t>
            </a:fld>
            <a:endParaRPr lang="fr-CA"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a:extLst>
              <a:ext uri="{FF2B5EF4-FFF2-40B4-BE49-F238E27FC236}">
                <a16:creationId xmlns:a16="http://schemas.microsoft.com/office/drawing/2014/main" id="{2AFD0F60-2A84-4290-87FF-5898D3D9B9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a:extLst>
              <a:ext uri="{FF2B5EF4-FFF2-40B4-BE49-F238E27FC236}">
                <a16:creationId xmlns:a16="http://schemas.microsoft.com/office/drawing/2014/main" id="{626C8A8F-A243-4A8D-AC99-E62BE35E4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87044" name="Espace réservé du numéro de diapositive 3">
            <a:extLst>
              <a:ext uri="{FF2B5EF4-FFF2-40B4-BE49-F238E27FC236}">
                <a16:creationId xmlns:a16="http://schemas.microsoft.com/office/drawing/2014/main" id="{ADB95AD8-757D-4B32-AFFB-EB81BF87AD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AED914-D930-41EF-A70D-927AFD0D95EB}" type="slidenum">
              <a:rPr lang="fr-CA" altLang="fr-FR" smtClean="0"/>
              <a:pPr/>
              <a:t>17</a:t>
            </a:fld>
            <a:endParaRPr lang="fr-CA"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a:extLst>
              <a:ext uri="{FF2B5EF4-FFF2-40B4-BE49-F238E27FC236}">
                <a16:creationId xmlns:a16="http://schemas.microsoft.com/office/drawing/2014/main" id="{69E0FC5D-1E74-4BB8-9E69-0D6696CD5F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a:extLst>
              <a:ext uri="{FF2B5EF4-FFF2-40B4-BE49-F238E27FC236}">
                <a16:creationId xmlns:a16="http://schemas.microsoft.com/office/drawing/2014/main" id="{BEA9532D-0892-469E-BEFF-BD25A3C3F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89092" name="Espace réservé du numéro de diapositive 3">
            <a:extLst>
              <a:ext uri="{FF2B5EF4-FFF2-40B4-BE49-F238E27FC236}">
                <a16:creationId xmlns:a16="http://schemas.microsoft.com/office/drawing/2014/main" id="{D4D5E7E1-3490-4088-A5BB-0D2118A01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2207CA-A62D-41C6-AFAB-D0239C712A6F}" type="slidenum">
              <a:rPr lang="fr-CA" altLang="fr-FR" smtClean="0">
                <a:solidFill>
                  <a:srgbClr val="000000"/>
                </a:solidFill>
              </a:rPr>
              <a:pPr/>
              <a:t>18</a:t>
            </a:fld>
            <a:endParaRPr lang="fr-CA" altLang="fr-F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E38B7E55-EDE6-4044-873C-C3BEA92E4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a:extLst>
              <a:ext uri="{FF2B5EF4-FFF2-40B4-BE49-F238E27FC236}">
                <a16:creationId xmlns:a16="http://schemas.microsoft.com/office/drawing/2014/main" id="{E4C7E331-28D0-47CE-819B-30EB26499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8372" name="Espace réservé du numéro de diapositive 3">
            <a:extLst>
              <a:ext uri="{FF2B5EF4-FFF2-40B4-BE49-F238E27FC236}">
                <a16:creationId xmlns:a16="http://schemas.microsoft.com/office/drawing/2014/main" id="{ABD4662F-7CBA-4447-93A0-980FF0A6A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E0B39-88DF-421F-B10D-36F84B0BEADE}" type="slidenum">
              <a:rPr lang="fr-CA" altLang="fr-FR" smtClean="0"/>
              <a:pPr/>
              <a:t>3</a:t>
            </a:fld>
            <a:endParaRPr lang="fr-CA"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 diapositive 1">
            <a:extLst>
              <a:ext uri="{FF2B5EF4-FFF2-40B4-BE49-F238E27FC236}">
                <a16:creationId xmlns:a16="http://schemas.microsoft.com/office/drawing/2014/main" id="{CFE42FC9-0CD9-4FDA-83D6-427FDDD20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notes 2">
            <a:extLst>
              <a:ext uri="{FF2B5EF4-FFF2-40B4-BE49-F238E27FC236}">
                <a16:creationId xmlns:a16="http://schemas.microsoft.com/office/drawing/2014/main" id="{60058E16-B690-483A-8897-1D0DDB7BE7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a:ea typeface="맑은 고딕" panose="020B0503020000020004" pitchFamily="34" charset="-127"/>
                <a:cs typeface="Arial" panose="020B0604020202020204" pitchFamily="34" charset="0"/>
              </a:rPr>
              <a:t>La relation amoureuse virtuelle est la base de l’arnaque amoureuse : sans la relation entre la victime et son arnaqueur, il ne peut y avoir d’arnaque </a:t>
            </a:r>
          </a:p>
          <a:p>
            <a:pPr eaLnBrk="1" hangingPunct="1">
              <a:spcBef>
                <a:spcPct val="0"/>
              </a:spcBef>
            </a:pPr>
            <a:endParaRPr lang="fr-CA" altLang="fr-FR">
              <a:ea typeface="맑은 고딕" panose="020B0503020000020004" pitchFamily="34" charset="-127"/>
              <a:cs typeface="Arial" panose="020B0604020202020204" pitchFamily="34" charset="0"/>
            </a:endParaRPr>
          </a:p>
          <a:p>
            <a:pPr eaLnBrk="1" hangingPunct="1">
              <a:spcBef>
                <a:spcPct val="0"/>
              </a:spcBef>
            </a:pPr>
            <a:endParaRPr lang="fr-CA" altLang="fr-FR">
              <a:ea typeface="맑은 고딕" panose="020B0503020000020004" pitchFamily="34" charset="-127"/>
              <a:cs typeface="Arial" panose="020B0604020202020204" pitchFamily="34" charset="0"/>
            </a:endParaRPr>
          </a:p>
        </p:txBody>
      </p:sp>
      <p:sp>
        <p:nvSpPr>
          <p:cNvPr id="60420" name="Espace réservé du numéro de diapositive 3">
            <a:extLst>
              <a:ext uri="{FF2B5EF4-FFF2-40B4-BE49-F238E27FC236}">
                <a16:creationId xmlns:a16="http://schemas.microsoft.com/office/drawing/2014/main" id="{DA40A696-739A-49B7-AA4D-5AA5BD458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EFA63-AAB1-4A78-BD94-ACC91ECF46C2}" type="slidenum">
              <a:rPr lang="fr-CA" altLang="fr-FR" smtClean="0"/>
              <a:pPr/>
              <a:t>4</a:t>
            </a:fld>
            <a:endParaRPr lang="fr-CA"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 diapositive 1">
            <a:extLst>
              <a:ext uri="{FF2B5EF4-FFF2-40B4-BE49-F238E27FC236}">
                <a16:creationId xmlns:a16="http://schemas.microsoft.com/office/drawing/2014/main" id="{AE4A36FA-C564-43D6-BC33-187EDC787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2C98BFB8-F916-4370-901B-B1293920D8C9}"/>
              </a:ext>
            </a:extLst>
          </p:cNvPr>
          <p:cNvSpPr>
            <a:spLocks noGrp="1"/>
          </p:cNvSpPr>
          <p:nvPr>
            <p:ph type="body" idx="1"/>
          </p:nvPr>
        </p:nvSpPr>
        <p:spPr/>
        <p:txBody>
          <a:bodyPr/>
          <a:lstStyle/>
          <a:p>
            <a:pPr eaLnBrk="1" fontAlgn="auto" hangingPunct="1">
              <a:spcBef>
                <a:spcPts val="0"/>
              </a:spcBef>
              <a:spcAft>
                <a:spcPts val="0"/>
              </a:spcAft>
              <a:defRPr/>
            </a:pPr>
            <a:r>
              <a:rPr lang="fr-CA" dirty="0">
                <a:ea typeface="맑은 고딕" pitchFamily="34" charset="-127"/>
                <a:cs typeface="Arial" charset="0"/>
              </a:rPr>
              <a:t>La relation amoureuse virtuelle est la base de l’arnaque amoureuse : sans la relation entre la victime et son arnaqueur, il ne peut y avoir d’arnaque </a:t>
            </a:r>
          </a:p>
          <a:p>
            <a:pPr eaLnBrk="1" fontAlgn="auto" hangingPunct="1">
              <a:spcBef>
                <a:spcPts val="0"/>
              </a:spcBef>
              <a:spcAft>
                <a:spcPts val="0"/>
              </a:spcAft>
              <a:defRPr/>
            </a:pPr>
            <a:endParaRPr lang="fr-CA" dirty="0">
              <a:ea typeface="맑은 고딕" pitchFamily="34" charset="-127"/>
              <a:cs typeface="Arial" charset="0"/>
            </a:endParaRPr>
          </a:p>
          <a:p>
            <a:pPr eaLnBrk="1" fontAlgn="auto" hangingPunct="1">
              <a:spcBef>
                <a:spcPts val="0"/>
              </a:spcBef>
              <a:spcAft>
                <a:spcPts val="0"/>
              </a:spcAft>
              <a:defRPr/>
            </a:pPr>
            <a:r>
              <a:rPr lang="fr-CA" dirty="0">
                <a:ea typeface="맑은 고딕" pitchFamily="34" charset="-127"/>
                <a:cs typeface="Arial" charset="0"/>
              </a:rPr>
              <a:t>Arnaque amoureuse en ligne </a:t>
            </a:r>
          </a:p>
          <a:p>
            <a:pPr eaLnBrk="1" fontAlgn="auto" hangingPunct="1">
              <a:spcBef>
                <a:spcPts val="0"/>
              </a:spcBef>
              <a:spcAft>
                <a:spcPts val="0"/>
              </a:spcAft>
              <a:defRPr/>
            </a:pPr>
            <a:r>
              <a:rPr lang="fr-CA" dirty="0" err="1">
                <a:ea typeface="맑은 고딕" pitchFamily="34" charset="-127"/>
                <a:cs typeface="Arial" charset="0"/>
              </a:rPr>
              <a:t>Hatolong</a:t>
            </a:r>
            <a:r>
              <a:rPr lang="fr-CA" dirty="0">
                <a:ea typeface="맑은 고딕" pitchFamily="34" charset="-127"/>
                <a:cs typeface="Arial" charset="0"/>
              </a:rPr>
              <a:t> </a:t>
            </a:r>
            <a:r>
              <a:rPr lang="fr-CA" dirty="0" err="1">
                <a:ea typeface="맑은 고딕" pitchFamily="34" charset="-127"/>
                <a:cs typeface="Arial" charset="0"/>
              </a:rPr>
              <a:t>Boho</a:t>
            </a:r>
            <a:r>
              <a:rPr lang="fr-CA" dirty="0">
                <a:ea typeface="맑은 고딕" pitchFamily="34" charset="-127"/>
                <a:cs typeface="Arial" charset="0"/>
              </a:rPr>
              <a:t> et </a:t>
            </a:r>
            <a:r>
              <a:rPr lang="fr-CA" dirty="0" err="1">
                <a:ea typeface="맑은 고딕" pitchFamily="34" charset="-127"/>
                <a:cs typeface="Arial" charset="0"/>
              </a:rPr>
              <a:t>Nkouda</a:t>
            </a:r>
            <a:r>
              <a:rPr lang="fr-CA" dirty="0">
                <a:ea typeface="맑은 고딕" pitchFamily="34" charset="-127"/>
                <a:cs typeface="Arial" charset="0"/>
              </a:rPr>
              <a:t> </a:t>
            </a:r>
            <a:r>
              <a:rPr lang="fr-CA" dirty="0" err="1">
                <a:ea typeface="맑은 고딕" pitchFamily="34" charset="-127"/>
                <a:cs typeface="Arial" charset="0"/>
              </a:rPr>
              <a:t>Sopgui</a:t>
            </a:r>
            <a:r>
              <a:rPr lang="fr-CA" dirty="0">
                <a:ea typeface="맑은 고딕" pitchFamily="34" charset="-127"/>
                <a:cs typeface="Arial" charset="0"/>
              </a:rPr>
              <a:t> définissent une arnaque comme étant  un processus de mise en </a:t>
            </a:r>
            <a:r>
              <a:rPr lang="fr-CA" dirty="0" err="1">
                <a:ea typeface="맑은 고딕" pitchFamily="34" charset="-127"/>
                <a:cs typeface="Arial" charset="0"/>
              </a:rPr>
              <a:t>oeuvre</a:t>
            </a:r>
            <a:r>
              <a:rPr lang="fr-CA" dirty="0">
                <a:ea typeface="맑은 고딕" pitchFamily="34" charset="-127"/>
                <a:cs typeface="Arial" charset="0"/>
              </a:rPr>
              <a:t> des procédés langagiers, discursifs et comportementaux visant à aliéner l’autre ou à tirer de lui un avantage matériel ou immatériel. Le processus est essentiellement interactif et consiste, du point de vue langagier et discursif, à recourir à des mécanismes de persuasion. Cette pratique, dont l’objectif est, bien entendu, de tromper l’autre pour l’escroquer par le biais d’Internet, se manifeste sous plusieurs formes. (</a:t>
            </a:r>
            <a:r>
              <a:rPr lang="fr-CA" dirty="0" err="1">
                <a:ea typeface="맑은 고딕" pitchFamily="34" charset="-127"/>
                <a:cs typeface="Arial" charset="0"/>
              </a:rPr>
              <a:t>Hatolong</a:t>
            </a:r>
            <a:r>
              <a:rPr lang="fr-CA" dirty="0">
                <a:ea typeface="맑은 고딕" pitchFamily="34" charset="-127"/>
                <a:cs typeface="Arial" charset="0"/>
              </a:rPr>
              <a:t> </a:t>
            </a:r>
            <a:r>
              <a:rPr lang="fr-CA" dirty="0" err="1">
                <a:ea typeface="맑은 고딕" pitchFamily="34" charset="-127"/>
                <a:cs typeface="Arial" charset="0"/>
              </a:rPr>
              <a:t>Boho</a:t>
            </a:r>
            <a:r>
              <a:rPr lang="fr-CA" dirty="0">
                <a:ea typeface="맑은 고딕" pitchFamily="34" charset="-127"/>
                <a:cs typeface="Arial" charset="0"/>
              </a:rPr>
              <a:t> et </a:t>
            </a:r>
            <a:r>
              <a:rPr lang="fr-CA" dirty="0" err="1">
                <a:ea typeface="맑은 고딕" pitchFamily="34" charset="-127"/>
                <a:cs typeface="Arial" charset="0"/>
              </a:rPr>
              <a:t>Nkouda</a:t>
            </a:r>
            <a:r>
              <a:rPr lang="fr-CA" dirty="0">
                <a:ea typeface="맑은 고딕" pitchFamily="34" charset="-127"/>
                <a:cs typeface="Arial" charset="0"/>
              </a:rPr>
              <a:t> </a:t>
            </a:r>
            <a:r>
              <a:rPr lang="fr-CA" dirty="0" err="1">
                <a:ea typeface="맑은 고딕" pitchFamily="34" charset="-127"/>
                <a:cs typeface="Arial" charset="0"/>
              </a:rPr>
              <a:t>Sopgui</a:t>
            </a:r>
            <a:r>
              <a:rPr lang="fr-CA" dirty="0">
                <a:ea typeface="맑은 고딕" pitchFamily="34" charset="-127"/>
                <a:cs typeface="Arial" charset="0"/>
              </a:rPr>
              <a:t>, 2014, p.3) </a:t>
            </a:r>
          </a:p>
          <a:p>
            <a:pPr eaLnBrk="1" fontAlgn="auto" hangingPunct="1">
              <a:spcBef>
                <a:spcPts val="0"/>
              </a:spcBef>
              <a:spcAft>
                <a:spcPts val="0"/>
              </a:spcAft>
              <a:defRPr/>
            </a:pPr>
            <a:endParaRPr lang="fr-CA" dirty="0">
              <a:ea typeface="맑은 고딕" pitchFamily="34" charset="-127"/>
              <a:cs typeface="Arial" charset="0"/>
            </a:endParaRPr>
          </a:p>
          <a:p>
            <a:pPr eaLnBrk="1" fontAlgn="auto" hangingPunct="1">
              <a:lnSpc>
                <a:spcPct val="90000"/>
              </a:lnSpc>
              <a:spcBef>
                <a:spcPts val="0"/>
              </a:spcBef>
              <a:spcAft>
                <a:spcPts val="0"/>
              </a:spcAft>
              <a:defRPr/>
            </a:pPr>
            <a:r>
              <a:rPr lang="fr-CA" sz="1600" b="1" dirty="0">
                <a:latin typeface="Calibri Light" panose="020F0302020204030204" pitchFamily="34" charset="0"/>
                <a:cs typeface="Calibri Light" panose="020F0302020204030204" pitchFamily="34" charset="0"/>
              </a:rPr>
              <a:t>Fraude Code Criminel Canadien article 380 (1) </a:t>
            </a:r>
            <a:r>
              <a:rPr lang="fr-CA" sz="1600" dirty="0">
                <a:latin typeface="Calibri Light" panose="020F0302020204030204" pitchFamily="34" charset="0"/>
                <a:cs typeface="Calibri Light" panose="020F0302020204030204" pitchFamily="34" charset="0"/>
              </a:rPr>
              <a:t>  Quiconque :</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par </a:t>
            </a:r>
            <a:r>
              <a:rPr lang="fr-CA" sz="1400"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supercherie, mensonge ou autre moyen dolosif</a:t>
            </a:r>
            <a:endParaRPr lang="fr-CA" sz="1400" dirty="0">
              <a:latin typeface="Calibri Light" panose="020F0302020204030204" pitchFamily="34" charset="0"/>
              <a:cs typeface="Calibri Light" panose="020F0302020204030204" pitchFamily="34" charset="0"/>
            </a:endParaRP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constituant ou non un faux semblant au sens de la présente loi</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frustre le public ou toute personne</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déterminée ou non, de quelque </a:t>
            </a:r>
            <a:r>
              <a:rPr lang="fr-CA" sz="1400"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bien</a:t>
            </a:r>
            <a:r>
              <a:rPr lang="fr-CA" sz="1400" dirty="0">
                <a:latin typeface="Calibri Light" panose="020F0302020204030204" pitchFamily="34" charset="0"/>
                <a:cs typeface="Calibri Light" panose="020F0302020204030204" pitchFamily="34" charset="0"/>
              </a:rPr>
              <a:t>, </a:t>
            </a:r>
            <a:r>
              <a:rPr lang="fr-CA" sz="1400"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service, argent ou valeur </a:t>
            </a:r>
          </a:p>
          <a:p>
            <a:pPr eaLnBrk="1" fontAlgn="auto" hangingPunct="1">
              <a:lnSpc>
                <a:spcPct val="90000"/>
              </a:lnSpc>
              <a:spcBef>
                <a:spcPts val="0"/>
              </a:spcBef>
              <a:spcAft>
                <a:spcPts val="0"/>
              </a:spcAft>
              <a:defRPr/>
            </a:pPr>
            <a:r>
              <a:rPr lang="fr-CA" sz="800" dirty="0">
                <a:solidFill>
                  <a:srgbClr val="333333"/>
                </a:solidFill>
                <a:latin typeface="Calibri Light" panose="020F0302020204030204" pitchFamily="34" charset="0"/>
                <a:cs typeface="Calibri Light" panose="020F0302020204030204" pitchFamily="34" charset="0"/>
              </a:rPr>
              <a:t>Code criminel (L.R.C. (1985), ch. C-46)</a:t>
            </a:r>
          </a:p>
          <a:p>
            <a:pPr eaLnBrk="1" fontAlgn="auto" hangingPunct="1">
              <a:lnSpc>
                <a:spcPct val="90000"/>
              </a:lnSpc>
              <a:spcBef>
                <a:spcPts val="0"/>
              </a:spcBef>
              <a:spcAft>
                <a:spcPts val="0"/>
              </a:spcAft>
              <a:defRPr/>
            </a:pPr>
            <a:endParaRPr lang="fr-CA" sz="1600" b="1" dirty="0">
              <a:latin typeface="Calibri Light" panose="020F0302020204030204" pitchFamily="34" charset="0"/>
              <a:cs typeface="Calibri Light" panose="020F0302020204030204" pitchFamily="34" charset="0"/>
            </a:endParaRPr>
          </a:p>
          <a:p>
            <a:pPr eaLnBrk="1" fontAlgn="auto" hangingPunct="1">
              <a:lnSpc>
                <a:spcPct val="90000"/>
              </a:lnSpc>
              <a:spcBef>
                <a:spcPts val="0"/>
              </a:spcBef>
              <a:spcAft>
                <a:spcPts val="0"/>
              </a:spcAft>
              <a:defRPr/>
            </a:pPr>
            <a:r>
              <a:rPr lang="fr-CA" sz="1600" b="1" dirty="0">
                <a:latin typeface="Calibri Light" panose="020F0302020204030204" pitchFamily="34" charset="0"/>
                <a:cs typeface="Calibri Light" panose="020F0302020204030204" pitchFamily="34" charset="0"/>
              </a:rPr>
              <a:t>Fraude amoureuse </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naît d’une relation affective :</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virtuelle </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initié par le fraudeur;</a:t>
            </a:r>
          </a:p>
          <a:p>
            <a:pPr lvl="1" eaLnBrk="1" fontAlgn="auto" hangingPunct="1">
              <a:lnSpc>
                <a:spcPct val="90000"/>
              </a:lnSpc>
              <a:spcBef>
                <a:spcPts val="0"/>
              </a:spcBef>
              <a:spcAft>
                <a:spcPts val="0"/>
              </a:spcAft>
              <a:buFont typeface="Wingdings" pitchFamily="2" charset="2"/>
              <a:buChar char="ü"/>
              <a:defRPr/>
            </a:pPr>
            <a:r>
              <a:rPr lang="fr-CA" sz="1400" dirty="0">
                <a:latin typeface="Calibri Light" panose="020F0302020204030204" pitchFamily="34" charset="0"/>
                <a:cs typeface="Calibri Light" panose="020F0302020204030204" pitchFamily="34" charset="0"/>
              </a:rPr>
              <a:t>en contactant ses victimes potentielles par le biais des réseaux sociaux ou des sites de rencontres avec un faux profil. </a:t>
            </a:r>
          </a:p>
          <a:p>
            <a:pPr eaLnBrk="1" fontAlgn="auto" hangingPunct="1">
              <a:spcBef>
                <a:spcPts val="0"/>
              </a:spcBef>
              <a:spcAft>
                <a:spcPts val="0"/>
              </a:spcAft>
              <a:defRPr/>
            </a:pPr>
            <a:endParaRPr lang="fr-FR" dirty="0"/>
          </a:p>
        </p:txBody>
      </p:sp>
      <p:sp>
        <p:nvSpPr>
          <p:cNvPr id="62468" name="Espace réservé du numéro de diapositive 3">
            <a:extLst>
              <a:ext uri="{FF2B5EF4-FFF2-40B4-BE49-F238E27FC236}">
                <a16:creationId xmlns:a16="http://schemas.microsoft.com/office/drawing/2014/main" id="{511B48B3-5C84-4B96-8B2B-7E6E253FF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7B253D-9E77-4629-8733-BB3B675B6628}" type="slidenum">
              <a:rPr lang="fr-CA" altLang="fr-FR" smtClean="0"/>
              <a:pPr/>
              <a:t>5</a:t>
            </a:fld>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 diapositive 1">
            <a:extLst>
              <a:ext uri="{FF2B5EF4-FFF2-40B4-BE49-F238E27FC236}">
                <a16:creationId xmlns:a16="http://schemas.microsoft.com/office/drawing/2014/main" id="{0B01E24D-4EBF-4E57-AFEC-46D049C822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notes 2">
            <a:extLst>
              <a:ext uri="{FF2B5EF4-FFF2-40B4-BE49-F238E27FC236}">
                <a16:creationId xmlns:a16="http://schemas.microsoft.com/office/drawing/2014/main" id="{2AAF8CFD-7696-44FD-B2AF-A9562F65E4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altLang="fr-FR" b="1"/>
              <a:t>ATTENTION:</a:t>
            </a:r>
          </a:p>
          <a:p>
            <a:pPr eaLnBrk="1" hangingPunct="1"/>
            <a:r>
              <a:rPr lang="fr-CA" altLang="fr-FR"/>
              <a:t>Les aînés qui présentent une forme de dépendance envers quelqu’un (p. ex. physique, émotive, sociale ou d’affaires) sont plus à risque de subir ce type de maltraitance. Au-delà de l’aspect financier ou matériel, ce type de maltraitance peut affecter la santé physique ou psychologique de l’aîné en influençant sa capacité à assumer ses responsabilités ou à combler ses besoins. 	</a:t>
            </a:r>
            <a:endParaRPr lang="fr-CA" altLang="fr-FR" b="1"/>
          </a:p>
          <a:p>
            <a:pPr eaLnBrk="1" hangingPunct="1"/>
            <a:endParaRPr lang="fr-FR" altLang="fr-FR"/>
          </a:p>
          <a:p>
            <a:pPr eaLnBrk="1" hangingPunct="1">
              <a:lnSpc>
                <a:spcPct val="90000"/>
              </a:lnSpc>
            </a:pPr>
            <a:r>
              <a:rPr lang="fr-CA" altLang="fr-FR">
                <a:solidFill>
                  <a:srgbClr val="414042"/>
                </a:solidFill>
                <a:latin typeface="Arial" panose="020B0604020202020204" pitchFamily="34" charset="0"/>
              </a:rPr>
              <a:t>La fraude consiste à mener malhonnêtement le public ou une personne à encourir une perte financière, à se départir d’un bien ou à fournir un service à la suite d’une tromperie, d’un mensonge, d’un abus de confiance ou de tout autre moyen semblable.</a:t>
            </a:r>
          </a:p>
          <a:p>
            <a:pPr eaLnBrk="1" hangingPunct="1">
              <a:lnSpc>
                <a:spcPct val="90000"/>
              </a:lnSpc>
            </a:pPr>
            <a:endParaRPr lang="fr-CA" altLang="fr-FR"/>
          </a:p>
          <a:p>
            <a:pPr eaLnBrk="1" hangingPunct="1">
              <a:lnSpc>
                <a:spcPct val="90000"/>
              </a:lnSpc>
            </a:pPr>
            <a:endParaRPr lang="fr-CA" altLang="fr-FR"/>
          </a:p>
        </p:txBody>
      </p:sp>
      <p:sp>
        <p:nvSpPr>
          <p:cNvPr id="64516" name="Espace réservé du numéro de diapositive 3">
            <a:extLst>
              <a:ext uri="{FF2B5EF4-FFF2-40B4-BE49-F238E27FC236}">
                <a16:creationId xmlns:a16="http://schemas.microsoft.com/office/drawing/2014/main" id="{8A7CAEDD-AB79-45CC-9ED9-C24FF90F5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EE750E-F2BD-4117-94D9-80266046CCFC}" type="slidenum">
              <a:rPr lang="fr-CA" altLang="fr-FR" smtClean="0"/>
              <a:pPr/>
              <a:t>6</a:t>
            </a:fld>
            <a:endParaRPr lang="fr-CA"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EAA786FB-5DD4-4C35-B84E-047843B8CB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7E684006-DC74-460D-AE81-F02D4CC65E0C}"/>
              </a:ext>
            </a:extLst>
          </p:cNvPr>
          <p:cNvSpPr>
            <a:spLocks noGrp="1"/>
          </p:cNvSpPr>
          <p:nvPr>
            <p:ph type="body" idx="1"/>
          </p:nvPr>
        </p:nvSpPr>
        <p:spPr/>
        <p:txBody>
          <a:bodyPr/>
          <a:lstStyle/>
          <a:p>
            <a:pPr eaLnBrk="1" hangingPunct="1">
              <a:defRPr/>
            </a:pPr>
            <a:r>
              <a:rPr lang="fr-CA" dirty="0"/>
              <a:t>Fraude Code Criminel Canadien article 380 (1)</a:t>
            </a:r>
          </a:p>
          <a:p>
            <a:pPr eaLnBrk="1" hangingPunct="1">
              <a:defRPr/>
            </a:pPr>
            <a:endParaRPr lang="fr-CA" dirty="0"/>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l’ampleur, la complexité, la durée ou le niveau de planification de la fraude commise est important;</a:t>
            </a:r>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l’infraction a nui — ou pouvait nuire — à la stabilité de l’économie canadienne, du système financier canadien ou des marchés financiers au Canada ou à la confiance des investisseurs dans un marché financier au Canada;</a:t>
            </a:r>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 l’infraction a causé des dommages à un nombre élevé de victimes;</a:t>
            </a:r>
          </a:p>
          <a:p>
            <a:pPr marL="640594" lvl="1" indent="-232943" eaLnBrk="1" hangingPunct="1">
              <a:buFont typeface="+mj-lt"/>
              <a:buAutoNum type="alphaUcPeriod"/>
              <a:defRPr/>
            </a:pPr>
            <a:r>
              <a:rPr lang="fr-CA" sz="600" dirty="0">
                <a:latin typeface="Calibri Light" panose="020F0302020204030204" pitchFamily="34" charset="0"/>
                <a:cs typeface="Calibri Light" panose="020F0302020204030204" pitchFamily="34" charset="0"/>
              </a:rPr>
              <a:t>l’infraction a entraîné des conséquences importantes pour les victimes étant donné la situation personnelle de celles-ci, notamment leur âge, leur état de santé et leur situation financière;</a:t>
            </a:r>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d) le délinquant a indûment tiré parti de la réputation d’intégrité dont il jouissait dans la collectivité;</a:t>
            </a:r>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e) il n’a pas satisfait à une exigence d’un permis ou d’une licence, ou à une norme de conduite professionnelle, qui est habituellement applicable à l’activité ou à la conduite qui est à l’origine de la fraude;</a:t>
            </a:r>
          </a:p>
          <a:p>
            <a:pPr marL="232943" indent="-232943" eaLnBrk="1" hangingPunct="1">
              <a:buFont typeface="+mj-lt"/>
              <a:buAutoNum type="alphaUcPeriod"/>
              <a:defRPr/>
            </a:pPr>
            <a:r>
              <a:rPr lang="fr-CA" sz="1000" dirty="0">
                <a:latin typeface="Calibri Light" panose="020F0302020204030204" pitchFamily="34" charset="0"/>
                <a:cs typeface="Calibri Light" panose="020F0302020204030204" pitchFamily="34" charset="0"/>
              </a:rPr>
              <a:t>f) il a dissimulé ou détruit des dossiers relatifs à la fraude ou au décaissement du produit de la fraude</a:t>
            </a:r>
            <a:r>
              <a:rPr lang="fr-CA" sz="1800" b="1" dirty="0">
                <a:solidFill>
                  <a:srgbClr val="0070C0"/>
                </a:solidFill>
                <a:latin typeface="Calibri Light" panose="020F0302020204030204" pitchFamily="34" charset="0"/>
                <a:cs typeface="Calibri Light" panose="020F0302020204030204" pitchFamily="34" charset="0"/>
              </a:rPr>
              <a:t>.</a:t>
            </a:r>
          </a:p>
          <a:p>
            <a:pPr eaLnBrk="1" hangingPunct="1">
              <a:defRPr/>
            </a:pPr>
            <a:endParaRPr lang="fr-CA" dirty="0"/>
          </a:p>
        </p:txBody>
      </p:sp>
      <p:sp>
        <p:nvSpPr>
          <p:cNvPr id="66564" name="Espace réservé du numéro de diapositive 3">
            <a:extLst>
              <a:ext uri="{FF2B5EF4-FFF2-40B4-BE49-F238E27FC236}">
                <a16:creationId xmlns:a16="http://schemas.microsoft.com/office/drawing/2014/main" id="{7039752D-9EB8-4EB0-B969-0871C61FB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03E1D-8435-4166-97BE-D33DCF914CE3}" type="slidenum">
              <a:rPr lang="fr-CA" altLang="fr-FR" smtClean="0"/>
              <a:pPr/>
              <a:t>7</a:t>
            </a:fld>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FE0CC34B-2B78-45B0-9DEE-85A416992B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D81401B4-C35B-43D8-8307-782CB813ED05}"/>
              </a:ext>
            </a:extLst>
          </p:cNvPr>
          <p:cNvSpPr>
            <a:spLocks noGrp="1"/>
          </p:cNvSpPr>
          <p:nvPr>
            <p:ph type="body" idx="1"/>
          </p:nvPr>
        </p:nvSpPr>
        <p:spPr/>
        <p:txBody>
          <a:bodyPr/>
          <a:lstStyle/>
          <a:p>
            <a:pPr eaLnBrk="1" fontAlgn="auto" hangingPunct="1">
              <a:spcBef>
                <a:spcPts val="0"/>
              </a:spcBef>
              <a:spcAft>
                <a:spcPts val="0"/>
              </a:spcAft>
              <a:defRPr/>
            </a:pPr>
            <a:r>
              <a:rPr lang="fr-CA" b="1" dirty="0">
                <a:ea typeface="맑은 고딕" pitchFamily="34" charset="-127"/>
                <a:cs typeface="Arial" charset="0"/>
              </a:rPr>
              <a:t>La fraudeuse ou le fraudeur :</a:t>
            </a:r>
            <a:endParaRPr lang="fr-CA" dirty="0">
              <a:ea typeface="맑은 고딕" pitchFamily="34" charset="-127"/>
              <a:cs typeface="Arial" charset="0"/>
            </a:endParaRP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Initie le contact avec la victime par le biais des réseaux sociaux ou des sites de rencontres avec un faux profil.</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S’affiche comme ayant un bon statut social, une personne prestigieuse, charismatique ou encore en position d’autorité</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Propose de continuer les échanges sur d’autres moyens de communication, à l’extérieur du site de rencontre en utilisant un mode de communication privé ou différent (courriel, messagerie texte, </a:t>
            </a:r>
            <a:r>
              <a:rPr lang="fr-CA" dirty="0" err="1">
                <a:ea typeface="맑은 고딕" pitchFamily="34" charset="-127"/>
                <a:cs typeface="Arial" charset="0"/>
              </a:rPr>
              <a:t>Whatsapp</a:t>
            </a:r>
            <a:r>
              <a:rPr lang="fr-CA" dirty="0">
                <a:ea typeface="맑은 고딕" pitchFamily="34" charset="-127"/>
                <a:cs typeface="Arial" charset="0"/>
              </a:rPr>
              <a:t>, Google </a:t>
            </a:r>
            <a:r>
              <a:rPr lang="fr-CA" dirty="0" err="1">
                <a:ea typeface="맑은 고딕" pitchFamily="34" charset="-127"/>
                <a:cs typeface="Arial" charset="0"/>
              </a:rPr>
              <a:t>Hangouts</a:t>
            </a:r>
            <a:r>
              <a:rPr lang="fr-CA" dirty="0">
                <a:ea typeface="맑은 고딕" pitchFamily="34" charset="-127"/>
                <a:cs typeface="Arial" charset="0"/>
              </a:rPr>
              <a:t>, etc.)</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Est en voyage ou demeure à l’étranger, mais voudra venir vous voir.</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Trouve plusieurs bonnes raisons ou excuses pour qu’il n’y ait pas de rencontre par caméra ou en personne.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Évoque, une fois la confiance établie,  des soucis d’ordre financier exceptionnels pour demander de l’argent : compte bloqué à l’institution financière, cellulaire ou ordinateur volé, maladie d’un proche, démêlé avec la justice, accident, etc.</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Les sommes d’argent demandées sont minimes au départ et augmentent graduellement avec le temps.</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En cas de refus de fournir de l’argent, souvent les menaces et l’intimidation seront utilisées pour contraindre la personne à payer.</a:t>
            </a:r>
          </a:p>
          <a:p>
            <a:pPr eaLnBrk="1" fontAlgn="auto" hangingPunct="1">
              <a:spcBef>
                <a:spcPts val="0"/>
              </a:spcBef>
              <a:spcAft>
                <a:spcPts val="0"/>
              </a:spcAft>
              <a:defRPr/>
            </a:pPr>
            <a:endParaRPr lang="fr-CA" dirty="0"/>
          </a:p>
        </p:txBody>
      </p:sp>
      <p:sp>
        <p:nvSpPr>
          <p:cNvPr id="68612" name="Espace réservé du numéro de diapositive 3">
            <a:extLst>
              <a:ext uri="{FF2B5EF4-FFF2-40B4-BE49-F238E27FC236}">
                <a16:creationId xmlns:a16="http://schemas.microsoft.com/office/drawing/2014/main" id="{C5595D87-D1B5-4A5D-9BEB-39676FAC40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A8199D-3501-4763-A51D-5E62CF054BBB}" type="slidenum">
              <a:rPr lang="fr-CA" altLang="fr-FR" smtClean="0"/>
              <a:pPr/>
              <a:t>8</a:t>
            </a:fld>
            <a:endParaRPr lang="fr-CA"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0F7B55CF-30C9-4216-9A3F-EE60449093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857FD0C9-0A5A-4963-A477-E6BC9BD79824}"/>
              </a:ext>
            </a:extLst>
          </p:cNvPr>
          <p:cNvSpPr>
            <a:spLocks noGrp="1"/>
          </p:cNvSpPr>
          <p:nvPr>
            <p:ph type="body" idx="1"/>
          </p:nvPr>
        </p:nvSpPr>
        <p:spPr/>
        <p:txBody>
          <a:bodyPr/>
          <a:lstStyle/>
          <a:p>
            <a:pPr eaLnBrk="1" fontAlgn="auto" hangingPunct="1">
              <a:spcBef>
                <a:spcPts val="0"/>
              </a:spcBef>
              <a:spcAft>
                <a:spcPts val="0"/>
              </a:spcAft>
              <a:defRPr/>
            </a:pPr>
            <a:r>
              <a:rPr lang="fr-CA" dirty="0">
                <a:ea typeface="맑은 고딕" pitchFamily="34" charset="-127"/>
                <a:cs typeface="Arial" charset="0"/>
              </a:rPr>
              <a:t>Tableau 4.4 Raisons de demande d’argent Récits 	Raison de demande d'argent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Couvrir le billet d'avion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Construire un orphelinat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Cartes cadeaux</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Rembourser une arme perdue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Nourriture, endroit où dormir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Documents nécessaires pour débloquer ses comptes bancaires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Cadeaux pour sa famille et amis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Bris de matériel/machine à son travail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Hospitalisation de l'arnaqueur (accidents, maladie)</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Hospitalisation d'un proche de l'arnaqueur</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Problème de passeport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Manque d'argent pour payer ses employés </a:t>
            </a:r>
          </a:p>
          <a:p>
            <a:pPr marL="174708" indent="-174708" eaLnBrk="1" fontAlgn="auto" hangingPunct="1">
              <a:spcBef>
                <a:spcPts val="0"/>
              </a:spcBef>
              <a:spcAft>
                <a:spcPts val="0"/>
              </a:spcAft>
              <a:buFont typeface="Arial" panose="020B0604020202020204" pitchFamily="34" charset="0"/>
              <a:buChar char="•"/>
              <a:defRPr/>
            </a:pPr>
            <a:r>
              <a:rPr lang="fr-CA" dirty="0">
                <a:ea typeface="맑은 고딕" pitchFamily="34" charset="-127"/>
                <a:cs typeface="Arial" charset="0"/>
              </a:rPr>
              <a:t>Documents volés ou perdus (passeport, carte de crédit, argent) 	</a:t>
            </a:r>
          </a:p>
          <a:p>
            <a:pPr eaLnBrk="1" fontAlgn="auto" hangingPunct="1">
              <a:spcBef>
                <a:spcPts val="0"/>
              </a:spcBef>
              <a:spcAft>
                <a:spcPts val="0"/>
              </a:spcAft>
              <a:defRPr/>
            </a:pPr>
            <a:endParaRPr lang="fr-CA" dirty="0"/>
          </a:p>
        </p:txBody>
      </p:sp>
      <p:sp>
        <p:nvSpPr>
          <p:cNvPr id="70660" name="Espace réservé du numéro de diapositive 3">
            <a:extLst>
              <a:ext uri="{FF2B5EF4-FFF2-40B4-BE49-F238E27FC236}">
                <a16:creationId xmlns:a16="http://schemas.microsoft.com/office/drawing/2014/main" id="{A487147B-F937-4349-9B85-46514A1FA8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A3284-AEF4-4DBA-AB98-60352B7A24F4}" type="slidenum">
              <a:rPr lang="fr-CA" altLang="fr-FR" smtClean="0"/>
              <a:pPr/>
              <a:t>9</a:t>
            </a:fld>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B7B787AF-A22A-488B-A3FE-FF4B5F469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a:extLst>
              <a:ext uri="{FF2B5EF4-FFF2-40B4-BE49-F238E27FC236}">
                <a16:creationId xmlns:a16="http://schemas.microsoft.com/office/drawing/2014/main" id="{CC9B9B1D-1B35-402E-AE12-B78B226DB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a:t>109. Un corps de police peut communiquer tout renseignement au ministre ou à un centre d’aide aux personnes victimes d’infractions criminelles reconnu en vertu de l’article 7, y compris des renseignements personnels relatifs à la personne victime contenus dans un rapport d’événement ou dans un document s’y rapportant, si ces renseignements sont nécessaires à l’application de la présente loi.</a:t>
            </a:r>
          </a:p>
          <a:p>
            <a:pPr eaLnBrk="1" hangingPunct="1">
              <a:spcBef>
                <a:spcPct val="0"/>
              </a:spcBef>
            </a:pPr>
            <a:endParaRPr lang="fr-CA" altLang="fr-FR"/>
          </a:p>
          <a:p>
            <a:pPr eaLnBrk="1" hangingPunct="1">
              <a:spcBef>
                <a:spcPct val="0"/>
              </a:spcBef>
            </a:pPr>
            <a:r>
              <a:rPr lang="fr-CA" altLang="fr-FR"/>
              <a:t>La LAPVIC élargit la notion de victime, permettant ainsi à un plus grand nombre de personnes d’être admissible aux différentes aides financières, selon les modalités prescrites.</a:t>
            </a:r>
          </a:p>
          <a:p>
            <a:pPr eaLnBrk="1" hangingPunct="1">
              <a:spcBef>
                <a:spcPct val="0"/>
              </a:spcBef>
            </a:pPr>
            <a:r>
              <a:rPr lang="fr-CA" altLang="fr-FR"/>
              <a:t>Conditions d’admissibilité au régime d’indemnisation de l’IVAC</a:t>
            </a:r>
          </a:p>
          <a:p>
            <a:pPr eaLnBrk="1" hangingPunct="1">
              <a:spcBef>
                <a:spcPct val="0"/>
              </a:spcBef>
            </a:pPr>
            <a:r>
              <a:rPr lang="fr-CA" altLang="fr-FR"/>
              <a:t>Afin d’être qualifiée de victime d’acte criminel, selon la </a:t>
            </a:r>
            <a:r>
              <a:rPr lang="fr-CA" altLang="fr-FR" b="1">
                <a:hlinkClick r:id="rId3"/>
              </a:rPr>
              <a:t>loi visant à aider les personnes victimes d’infractions criminelles et à favoriser leur rétablissement</a:t>
            </a:r>
            <a:r>
              <a:rPr lang="fr-CA" altLang="fr-FR"/>
              <a:t>, vous devez avoir subi une atteinte à votre intégrité en raison de la perpétration d’une infraction criminelle. Toutes les infractions criminelles prévues au Code criminel, à l’exception des infractions contre un bien, permettent maintenant l’ouverture du régime d’indemnisation par l’IVAC.</a:t>
            </a:r>
          </a:p>
          <a:p>
            <a:pPr eaLnBrk="1" hangingPunct="1">
              <a:spcBef>
                <a:spcPct val="0"/>
              </a:spcBef>
            </a:pPr>
            <a:r>
              <a:rPr lang="fr-CA" altLang="fr-FR"/>
              <a:t>En plus des victimes directes de l’infraction criminelle, vous pouvez présenter une demande de qualification à l’IVAC si vous êtes :</a:t>
            </a:r>
          </a:p>
          <a:p>
            <a:pPr eaLnBrk="1" hangingPunct="1">
              <a:spcBef>
                <a:spcPct val="0"/>
              </a:spcBef>
            </a:pPr>
            <a:r>
              <a:rPr lang="fr-CA" altLang="fr-FR"/>
              <a:t>Le parent d’un enfant victime de la perpétration d’une infraction criminelle ;</a:t>
            </a:r>
          </a:p>
          <a:p>
            <a:pPr eaLnBrk="1" hangingPunct="1">
              <a:spcBef>
                <a:spcPct val="0"/>
              </a:spcBef>
            </a:pPr>
            <a:r>
              <a:rPr lang="fr-CA" altLang="fr-FR"/>
              <a:t>L’enfant d’un parent qui est victime de la perpétration d’une infraction criminelle ;</a:t>
            </a:r>
          </a:p>
          <a:p>
            <a:pPr eaLnBrk="1" hangingPunct="1">
              <a:spcBef>
                <a:spcPct val="0"/>
              </a:spcBef>
            </a:pPr>
            <a:r>
              <a:rPr lang="fr-CA" altLang="fr-FR"/>
              <a:t>Le conjoint d’une personne victime d’une infraction criminelle ;</a:t>
            </a:r>
          </a:p>
          <a:p>
            <a:pPr eaLnBrk="1" hangingPunct="1">
              <a:spcBef>
                <a:spcPct val="0"/>
              </a:spcBef>
            </a:pPr>
            <a:r>
              <a:rPr lang="fr-CA" altLang="fr-FR"/>
              <a:t>La personne à charge d’une victime d’une infraction criminelle ;</a:t>
            </a:r>
          </a:p>
          <a:p>
            <a:pPr eaLnBrk="1" hangingPunct="1">
              <a:spcBef>
                <a:spcPct val="0"/>
              </a:spcBef>
            </a:pPr>
            <a:r>
              <a:rPr lang="fr-CA" altLang="fr-FR"/>
              <a:t>Le proche d’une victime criminelle ;</a:t>
            </a:r>
          </a:p>
          <a:p>
            <a:pPr eaLnBrk="1" hangingPunct="1">
              <a:spcBef>
                <a:spcPct val="0"/>
              </a:spcBef>
            </a:pPr>
            <a:r>
              <a:rPr lang="fr-CA" altLang="fr-FR"/>
              <a:t>Le témoin de la perpétration d’une infraction criminelle ou de la scène intacte de l’infraction.</a:t>
            </a:r>
          </a:p>
          <a:p>
            <a:pPr eaLnBrk="1" hangingPunct="1">
              <a:spcBef>
                <a:spcPct val="0"/>
              </a:spcBef>
            </a:pPr>
            <a:endParaRPr lang="fr-CA" altLang="fr-FR"/>
          </a:p>
          <a:p>
            <a:pPr eaLnBrk="1" hangingPunct="1">
              <a:spcBef>
                <a:spcPct val="0"/>
              </a:spcBef>
            </a:pPr>
            <a:r>
              <a:rPr lang="fr-CA" altLang="fr-FR"/>
              <a:t> </a:t>
            </a:r>
          </a:p>
          <a:p>
            <a:pPr eaLnBrk="1" hangingPunct="1">
              <a:spcBef>
                <a:spcPct val="0"/>
              </a:spcBef>
            </a:pPr>
            <a:endParaRPr lang="fr-CA" altLang="fr-FR"/>
          </a:p>
          <a:p>
            <a:pPr eaLnBrk="1" hangingPunct="1">
              <a:spcBef>
                <a:spcPct val="0"/>
              </a:spcBef>
            </a:pPr>
            <a:endParaRPr lang="fr-CA" altLang="fr-FR"/>
          </a:p>
        </p:txBody>
      </p:sp>
      <p:sp>
        <p:nvSpPr>
          <p:cNvPr id="72708" name="Espace réservé du numéro de diapositive 3">
            <a:extLst>
              <a:ext uri="{FF2B5EF4-FFF2-40B4-BE49-F238E27FC236}">
                <a16:creationId xmlns:a16="http://schemas.microsoft.com/office/drawing/2014/main" id="{C53630CE-3B6F-49AE-A87B-1943085FDC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73941-B23C-4E95-82A7-9D34C90F3953}" type="slidenum">
              <a:rPr lang="fr-CA" altLang="fr-FR" smtClean="0"/>
              <a:pPr/>
              <a:t>10</a:t>
            </a:fld>
            <a:endParaRPr lang="fr-CA"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F9A4C-AD3A-9A82-9DA8-EC6D666475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956D5C98-D193-4A61-EFD6-5130EDD2A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820EF92-FA6F-F967-D498-9A022987BAD4}"/>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6C339170-2CDD-6B1B-B70F-FB080EF41195}"/>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E5343DAD-A47D-BD54-08DD-F1BE936F9AA4}"/>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176752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3E3CA-5F01-8386-71D6-1B6E2ABD4DD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C05B223-8021-C6EA-5BEA-A9F34758E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7278B95-3163-A09E-3CAB-56F3B685C4AD}"/>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3782EA10-9889-D673-7B1C-A5CD35BC006D}"/>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ABB1CA42-6F34-F898-2742-D88C8B8B5133}"/>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87128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4B461B-8AFF-EF96-7F95-899B23EF915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04D3C91-802C-71E5-BD0E-1666FBFEFC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1AAECC1-D1ED-C1FD-604A-6AD9E616D87E}"/>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F3F8EF3F-2219-0A3C-0BF1-AE473DF58DE0}"/>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C42B2FC8-D645-05DA-7590-CEF63F9E1BB9}"/>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226387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2063753" y="357718"/>
            <a:ext cx="6913033" cy="768349"/>
          </a:xfrm>
        </p:spPr>
        <p:txBody>
          <a:bodyPr/>
          <a:lstStyle/>
          <a:p>
            <a:r>
              <a:rPr lang="fr-FR"/>
              <a:t>Cliquez pour modifier le style du titre</a:t>
            </a:r>
          </a:p>
        </p:txBody>
      </p:sp>
      <p:sp>
        <p:nvSpPr>
          <p:cNvPr id="3" name="Espace réservé du contenu 2"/>
          <p:cNvSpPr>
            <a:spLocks noGrp="1"/>
          </p:cNvSpPr>
          <p:nvPr>
            <p:ph sz="half" idx="1"/>
          </p:nvPr>
        </p:nvSpPr>
        <p:spPr>
          <a:xfrm>
            <a:off x="527053" y="1892301"/>
            <a:ext cx="5226049" cy="42375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956302" y="1892301"/>
            <a:ext cx="5228167" cy="42375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a:extLst>
              <a:ext uri="{FF2B5EF4-FFF2-40B4-BE49-F238E27FC236}">
                <a16:creationId xmlns:a16="http://schemas.microsoft.com/office/drawing/2014/main" id="{E5269DC9-5D63-4D8C-ADB9-590A935112E7}"/>
              </a:ext>
            </a:extLst>
          </p:cNvPr>
          <p:cNvSpPr>
            <a:spLocks noGrp="1" noChangeArrowheads="1"/>
          </p:cNvSpPr>
          <p:nvPr>
            <p:ph type="sldNum" sz="quarter" idx="10"/>
          </p:nvPr>
        </p:nvSpPr>
        <p:spPr>
          <a:ln/>
        </p:spPr>
        <p:txBody>
          <a:bodyPr/>
          <a:lstStyle>
            <a:lvl1pPr>
              <a:defRPr/>
            </a:lvl1pPr>
          </a:lstStyle>
          <a:p>
            <a:pPr>
              <a:defRPr/>
            </a:pPr>
            <a:fld id="{1AC4343A-924C-4A5C-A7C5-0A917B09E918}" type="slidenum">
              <a:rPr lang="fr-CA" altLang="fr-FR"/>
              <a:pPr>
                <a:defRPr/>
              </a:pPr>
              <a:t>‹N°›</a:t>
            </a:fld>
            <a:endParaRPr lang="fr-CA" altLang="fr-FR"/>
          </a:p>
        </p:txBody>
      </p:sp>
    </p:spTree>
    <p:extLst>
      <p:ext uri="{BB962C8B-B14F-4D97-AF65-F5344CB8AC3E}">
        <p14:creationId xmlns:p14="http://schemas.microsoft.com/office/powerpoint/2010/main" val="64956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EC8B6-8DBC-31CC-D08B-A43F72B24EC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46BD65-297D-D70C-0A4F-B016671E45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7380D32-C22F-8D32-6EA5-DB09596BB254}"/>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7A1F86B2-784A-4F46-36F7-702CE8356A3C}"/>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CED17B8D-7D2A-CE3B-A6A2-18D12F0910BD}"/>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16421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69A3-C955-1021-B79C-6A3CCE0DA15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2A4A62E6-86D4-6789-18FB-A5AC2143D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D86A9F-21A5-ED15-EFE5-0DC306167F48}"/>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445544BC-9DC8-DAB2-0230-BCC0B49428BB}"/>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7B5CA50D-DD14-2AD6-70F9-93D3F8FC3CF9}"/>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150958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08ECF-3C69-414D-39DC-00119EDC769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DF4615A-6C3E-6CFB-4D20-D61E01B450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CD346B8E-22E1-6CC8-6BC1-BCDA038B7A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FD6EACA-4DF3-EA7C-9399-327440400915}"/>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6" name="Espace réservé du pied de page 5">
            <a:extLst>
              <a:ext uri="{FF2B5EF4-FFF2-40B4-BE49-F238E27FC236}">
                <a16:creationId xmlns:a16="http://schemas.microsoft.com/office/drawing/2014/main" id="{D233538A-6263-FAE2-F729-8F5B8ACBD808}"/>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B24BADA3-2F2F-24E6-2C4C-6DEB7D2F8F3E}"/>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35584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F117-6D7E-599E-F9CA-0858AFDC5CE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BC804E3-4259-B772-923E-965DC99B8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CAA610-96D1-FC99-4C11-5E8F47D124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05E36C1-9221-255D-8618-DCF60C888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F415E49-A2C1-342E-7716-569D428753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B895064-7B09-BF0A-0E7A-FF5E618092E3}"/>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8" name="Espace réservé du pied de page 7">
            <a:extLst>
              <a:ext uri="{FF2B5EF4-FFF2-40B4-BE49-F238E27FC236}">
                <a16:creationId xmlns:a16="http://schemas.microsoft.com/office/drawing/2014/main" id="{10A3DD53-543A-DEEB-0758-F0B3B64F0812}"/>
              </a:ext>
            </a:extLst>
          </p:cNvPr>
          <p:cNvSpPr>
            <a:spLocks noGrp="1"/>
          </p:cNvSpPr>
          <p:nvPr>
            <p:ph type="ftr" sz="quarter" idx="11"/>
          </p:nvPr>
        </p:nvSpPr>
        <p:spPr/>
        <p:txBody>
          <a:bodyPr/>
          <a:lstStyle/>
          <a:p>
            <a:endParaRPr lang="fr-CA" dirty="0"/>
          </a:p>
        </p:txBody>
      </p:sp>
      <p:sp>
        <p:nvSpPr>
          <p:cNvPr id="9" name="Espace réservé du numéro de diapositive 8">
            <a:extLst>
              <a:ext uri="{FF2B5EF4-FFF2-40B4-BE49-F238E27FC236}">
                <a16:creationId xmlns:a16="http://schemas.microsoft.com/office/drawing/2014/main" id="{AE7B1822-33E7-C190-79EA-D1F3A55A8DC9}"/>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351933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84A4C-4783-CE8C-D641-A4D0C42DBBF8}"/>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4C3E0FF-8778-C076-795E-3B59911E050B}"/>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4" name="Espace réservé du pied de page 3">
            <a:extLst>
              <a:ext uri="{FF2B5EF4-FFF2-40B4-BE49-F238E27FC236}">
                <a16:creationId xmlns:a16="http://schemas.microsoft.com/office/drawing/2014/main" id="{CCD6B447-815D-0C21-BB59-293A4A62F086}"/>
              </a:ext>
            </a:extLst>
          </p:cNvPr>
          <p:cNvSpPr>
            <a:spLocks noGrp="1"/>
          </p:cNvSpPr>
          <p:nvPr>
            <p:ph type="ftr" sz="quarter" idx="11"/>
          </p:nvPr>
        </p:nvSpPr>
        <p:spPr/>
        <p:txBody>
          <a:bodyPr/>
          <a:lstStyle/>
          <a:p>
            <a:endParaRPr lang="fr-CA" dirty="0"/>
          </a:p>
        </p:txBody>
      </p:sp>
      <p:sp>
        <p:nvSpPr>
          <p:cNvPr id="5" name="Espace réservé du numéro de diapositive 4">
            <a:extLst>
              <a:ext uri="{FF2B5EF4-FFF2-40B4-BE49-F238E27FC236}">
                <a16:creationId xmlns:a16="http://schemas.microsoft.com/office/drawing/2014/main" id="{A09522A1-885C-B6B0-6C7D-328B5D28838D}"/>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73684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832851-1F58-695F-3E25-E869742840F9}"/>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3" name="Espace réservé du pied de page 2">
            <a:extLst>
              <a:ext uri="{FF2B5EF4-FFF2-40B4-BE49-F238E27FC236}">
                <a16:creationId xmlns:a16="http://schemas.microsoft.com/office/drawing/2014/main" id="{E2FC1533-CFC8-083C-13A7-951681C15963}"/>
              </a:ext>
            </a:extLst>
          </p:cNvPr>
          <p:cNvSpPr>
            <a:spLocks noGrp="1"/>
          </p:cNvSpPr>
          <p:nvPr>
            <p:ph type="ftr" sz="quarter" idx="1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04844BE3-FCD4-52DF-2FD1-1552968B71EB}"/>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408484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9F8EA-B50B-63AD-F740-356FDD9675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B375E14-1DF3-0474-92E3-58463B9A4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D0890631-E534-C16A-79DA-ED01516ED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EDE4CC6-3027-D68A-EA50-CC73F4D8D962}"/>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6" name="Espace réservé du pied de page 5">
            <a:extLst>
              <a:ext uri="{FF2B5EF4-FFF2-40B4-BE49-F238E27FC236}">
                <a16:creationId xmlns:a16="http://schemas.microsoft.com/office/drawing/2014/main" id="{C9D8AF7A-3B4B-9709-FCC1-7591C68C0FC9}"/>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CD8AECB1-E7A2-0CF1-1EAD-AD8B97FE6FA0}"/>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299108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D5A5B-C60C-478B-D3F6-2F55286132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EFCB8B7-8363-77A9-D5DE-6EC8E1FC5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a:extLst>
              <a:ext uri="{FF2B5EF4-FFF2-40B4-BE49-F238E27FC236}">
                <a16:creationId xmlns:a16="http://schemas.microsoft.com/office/drawing/2014/main" id="{6D155C83-F305-27F7-6F3A-1DB252413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A8B250-B782-0F50-4A66-EBB8F7A9BFD6}"/>
              </a:ext>
            </a:extLst>
          </p:cNvPr>
          <p:cNvSpPr>
            <a:spLocks noGrp="1"/>
          </p:cNvSpPr>
          <p:nvPr>
            <p:ph type="dt" sz="half" idx="10"/>
          </p:nvPr>
        </p:nvSpPr>
        <p:spPr/>
        <p:txBody>
          <a:bodyPr/>
          <a:lstStyle/>
          <a:p>
            <a:fld id="{D8F626B6-3CFB-4699-8774-1B48C71EAAD5}" type="datetimeFigureOut">
              <a:rPr lang="fr-CA" smtClean="0"/>
              <a:t>2024-03-26</a:t>
            </a:fld>
            <a:endParaRPr lang="fr-CA" dirty="0"/>
          </a:p>
        </p:txBody>
      </p:sp>
      <p:sp>
        <p:nvSpPr>
          <p:cNvPr id="6" name="Espace réservé du pied de page 5">
            <a:extLst>
              <a:ext uri="{FF2B5EF4-FFF2-40B4-BE49-F238E27FC236}">
                <a16:creationId xmlns:a16="http://schemas.microsoft.com/office/drawing/2014/main" id="{5C8EE20C-F4FB-E5EB-10BC-3155BF7CA20B}"/>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F29AC31A-71ED-3B39-19E7-1D6A320FDD71}"/>
              </a:ext>
            </a:extLst>
          </p:cNvPr>
          <p:cNvSpPr>
            <a:spLocks noGrp="1"/>
          </p:cNvSpPr>
          <p:nvPr>
            <p:ph type="sldNum" sz="quarter" idx="12"/>
          </p:nvPr>
        </p:nvSpPr>
        <p:spPr/>
        <p:txBody>
          <a:bodyPr/>
          <a:lstStyle/>
          <a:p>
            <a:fld id="{A8F7EA56-8000-40BC-ADEC-46343FD480C9}" type="slidenum">
              <a:rPr lang="fr-CA" smtClean="0"/>
              <a:t>‹N°›</a:t>
            </a:fld>
            <a:endParaRPr lang="fr-CA" dirty="0"/>
          </a:p>
        </p:txBody>
      </p:sp>
    </p:spTree>
    <p:extLst>
      <p:ext uri="{BB962C8B-B14F-4D97-AF65-F5344CB8AC3E}">
        <p14:creationId xmlns:p14="http://schemas.microsoft.com/office/powerpoint/2010/main" val="91006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362A1E-A83F-6DBC-B917-9AD44AF89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592CD22-E5D7-9B08-FA49-D086CF323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4049417-3802-21D4-19F1-974852BB1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26B6-3CFB-4699-8774-1B48C71EAAD5}" type="datetimeFigureOut">
              <a:rPr lang="fr-CA" smtClean="0"/>
              <a:t>2024-03-26</a:t>
            </a:fld>
            <a:endParaRPr lang="fr-CA" dirty="0"/>
          </a:p>
        </p:txBody>
      </p:sp>
      <p:sp>
        <p:nvSpPr>
          <p:cNvPr id="5" name="Espace réservé du pied de page 4">
            <a:extLst>
              <a:ext uri="{FF2B5EF4-FFF2-40B4-BE49-F238E27FC236}">
                <a16:creationId xmlns:a16="http://schemas.microsoft.com/office/drawing/2014/main" id="{531951A5-5C4D-48D2-D4D1-AEFDF9783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a:extLst>
              <a:ext uri="{FF2B5EF4-FFF2-40B4-BE49-F238E27FC236}">
                <a16:creationId xmlns:a16="http://schemas.microsoft.com/office/drawing/2014/main" id="{05565D04-5CF5-FD49-261F-C81BB021E7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7EA56-8000-40BC-ADEC-46343FD480C9}" type="slidenum">
              <a:rPr lang="fr-CA" smtClean="0"/>
              <a:t>‹N°›</a:t>
            </a:fld>
            <a:endParaRPr lang="fr-CA" dirty="0"/>
          </a:p>
        </p:txBody>
      </p:sp>
    </p:spTree>
    <p:extLst>
      <p:ext uri="{BB962C8B-B14F-4D97-AF65-F5344CB8AC3E}">
        <p14:creationId xmlns:p14="http://schemas.microsoft.com/office/powerpoint/2010/main" val="310479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hyperlink" Target="https://cba.ca/avoiding-the-romance-scam?l=fr" TargetMode="Externa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3.xml"/><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4.xml"/><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15.xml"/><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notesSlide" Target="../notesSlides/not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2.xml"/><Relationship Id="rId5" Type="http://schemas.openxmlformats.org/officeDocument/2006/relationships/tags" Target="../tags/tag11.xml"/><Relationship Id="rId4" Type="http://schemas.openxmlformats.org/officeDocument/2006/relationships/tags" Target="../tags/tag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notesSlide" Target="../notesSlides/notesSlide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6BBC0-771B-4102-A63E-1F70DB83161B}"/>
              </a:ext>
            </a:extLst>
          </p:cNvPr>
          <p:cNvSpPr>
            <a:spLocks noGrp="1"/>
          </p:cNvSpPr>
          <p:nvPr>
            <p:ph type="ctrTitle"/>
          </p:nvPr>
        </p:nvSpPr>
        <p:spPr/>
        <p:txBody>
          <a:bodyPr>
            <a:normAutofit fontScale="90000"/>
          </a:bodyPr>
          <a:lstStyle/>
          <a:p>
            <a:r>
              <a:rPr lang="fr-CA" dirty="0"/>
              <a:t>Fraude amoureuse :</a:t>
            </a:r>
            <a:br>
              <a:rPr lang="fr-CA" dirty="0"/>
            </a:br>
            <a:r>
              <a:rPr lang="fr-CA" altLang="fr-FR" dirty="0"/>
              <a:t>Comprendre et intervenir auprès des victimes</a:t>
            </a:r>
            <a:endParaRPr lang="fr-CA" dirty="0"/>
          </a:p>
        </p:txBody>
      </p:sp>
      <p:sp>
        <p:nvSpPr>
          <p:cNvPr id="3" name="Sous-titre 2">
            <a:extLst>
              <a:ext uri="{FF2B5EF4-FFF2-40B4-BE49-F238E27FC236}">
                <a16:creationId xmlns:a16="http://schemas.microsoft.com/office/drawing/2014/main" id="{F4342823-3FF0-4EFE-820E-5D66EF213E62}"/>
              </a:ext>
            </a:extLst>
          </p:cNvPr>
          <p:cNvSpPr>
            <a:spLocks noGrp="1"/>
          </p:cNvSpPr>
          <p:nvPr>
            <p:ph type="subTitle" idx="1"/>
          </p:nvPr>
        </p:nvSpPr>
        <p:spPr>
          <a:xfrm>
            <a:off x="1524000" y="4003254"/>
            <a:ext cx="9144000" cy="1655762"/>
          </a:xfrm>
        </p:spPr>
        <p:txBody>
          <a:bodyPr>
            <a:normAutofit lnSpcReduction="10000"/>
          </a:bodyPr>
          <a:lstStyle/>
          <a:p>
            <a:r>
              <a:rPr lang="fr-CA" i="1" dirty="0"/>
              <a:t>Conférence organisée par les coordonnatrices régionales spécialisées en matière de lutte contre la maltraitance </a:t>
            </a:r>
          </a:p>
          <a:p>
            <a:endParaRPr lang="fr-CA" dirty="0"/>
          </a:p>
          <a:p>
            <a:r>
              <a:rPr lang="fr-CA" dirty="0"/>
              <a:t>20 mars 2024</a:t>
            </a:r>
          </a:p>
        </p:txBody>
      </p:sp>
    </p:spTree>
    <p:extLst>
      <p:ext uri="{BB962C8B-B14F-4D97-AF65-F5344CB8AC3E}">
        <p14:creationId xmlns:p14="http://schemas.microsoft.com/office/powerpoint/2010/main" val="30880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ED59F228-F8DD-4C9E-9E5A-FD49A0274561}"/>
              </a:ext>
            </a:extLst>
          </p:cNvPr>
          <p:cNvSpPr>
            <a:spLocks noGrp="1" noChangeArrowheads="1"/>
          </p:cNvSpPr>
          <p:nvPr>
            <p:ph type="title"/>
            <p:custDataLst>
              <p:tags r:id="rId1"/>
            </p:custDataLst>
          </p:nvPr>
        </p:nvSpPr>
        <p:spPr/>
        <p:txBody>
          <a:bodyPr/>
          <a:lstStyle/>
          <a:p>
            <a:pPr eaLnBrk="1" hangingPunct="1"/>
            <a:r>
              <a:rPr lang="fr-FR" altLang="fr-FR"/>
              <a:t>Devrions-nous signaler une fraude amoureuse en ligne aux autorités policières?</a:t>
            </a:r>
          </a:p>
        </p:txBody>
      </p:sp>
      <p:sp>
        <p:nvSpPr>
          <p:cNvPr id="5125" name="Rectangle 5">
            <a:extLst>
              <a:ext uri="{FF2B5EF4-FFF2-40B4-BE49-F238E27FC236}">
                <a16:creationId xmlns:a16="http://schemas.microsoft.com/office/drawing/2014/main" id="{5BAD11C8-C205-4915-96D9-6B3F77F1DA43}"/>
              </a:ext>
            </a:extLst>
          </p:cNvPr>
          <p:cNvSpPr>
            <a:spLocks noGrp="1" noChangeArrowheads="1"/>
          </p:cNvSpPr>
          <p:nvPr>
            <p:ph type="body" sz="half" idx="1"/>
            <p:custDataLst>
              <p:tags r:id="rId2"/>
            </p:custDataLst>
          </p:nvPr>
        </p:nvSpPr>
        <p:spPr>
          <a:xfrm>
            <a:off x="2064995" y="1606055"/>
            <a:ext cx="9405680" cy="4526152"/>
          </a:xfrm>
        </p:spPr>
        <p:txBody>
          <a:bodyPr/>
          <a:lstStyle/>
          <a:p>
            <a:pPr marL="0" indent="0">
              <a:buNone/>
              <a:defRPr/>
            </a:pPr>
            <a:r>
              <a:rPr lang="fr-CA" sz="2133" dirty="0">
                <a:solidFill>
                  <a:srgbClr val="0070C0"/>
                </a:solidFill>
                <a:latin typeface="Calibri Light" panose="020F0302020204030204" pitchFamily="34" charset="0"/>
                <a:cs typeface="Calibri Light" panose="020F0302020204030204" pitchFamily="34" charset="0"/>
              </a:rPr>
              <a:t>Selon la Charte des droits et libertés de la personne du Québec; </a:t>
            </a:r>
          </a:p>
          <a:p>
            <a:pPr marL="0" indent="0">
              <a:buNone/>
              <a:defRPr/>
            </a:pPr>
            <a:endParaRPr lang="fr-CA" sz="1066"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v"/>
              <a:defRPr/>
            </a:pPr>
            <a:r>
              <a:rPr lang="fr-CA" sz="1866" dirty="0">
                <a:solidFill>
                  <a:srgbClr val="0070C0"/>
                </a:solidFill>
                <a:latin typeface="Calibri Light" panose="020F0302020204030204" pitchFamily="34" charset="0"/>
                <a:cs typeface="Calibri Light" panose="020F0302020204030204" pitchFamily="34" charset="0"/>
              </a:rPr>
              <a:t>Article 1 </a:t>
            </a:r>
            <a:r>
              <a:rPr lang="fr-CA" sz="1866" dirty="0">
                <a:latin typeface="Calibri Light" panose="020F0302020204030204" pitchFamily="34" charset="0"/>
                <a:cs typeface="Calibri Light" panose="020F0302020204030204" pitchFamily="34" charset="0"/>
              </a:rPr>
              <a:t>Tout être humain a droit à la </a:t>
            </a:r>
            <a:r>
              <a:rPr lang="fr-CA" sz="1866" b="1" dirty="0">
                <a:latin typeface="Calibri Light" panose="020F0302020204030204" pitchFamily="34" charset="0"/>
                <a:cs typeface="Calibri Light" panose="020F0302020204030204" pitchFamily="34" charset="0"/>
              </a:rPr>
              <a:t>vie</a:t>
            </a:r>
            <a:r>
              <a:rPr lang="fr-CA" sz="1866" dirty="0">
                <a:latin typeface="Calibri Light" panose="020F0302020204030204" pitchFamily="34" charset="0"/>
                <a:cs typeface="Calibri Light" panose="020F0302020204030204" pitchFamily="34" charset="0"/>
              </a:rPr>
              <a:t>, ainsi qu’à la </a:t>
            </a:r>
            <a:r>
              <a:rPr lang="fr-CA" sz="1866" b="1" dirty="0">
                <a:latin typeface="Calibri Light" panose="020F0302020204030204" pitchFamily="34" charset="0"/>
                <a:cs typeface="Calibri Light" panose="020F0302020204030204" pitchFamily="34" charset="0"/>
              </a:rPr>
              <a:t>sûreté</a:t>
            </a:r>
            <a:r>
              <a:rPr lang="fr-CA" sz="1866" dirty="0">
                <a:latin typeface="Calibri Light" panose="020F0302020204030204" pitchFamily="34" charset="0"/>
                <a:cs typeface="Calibri Light" panose="020F0302020204030204" pitchFamily="34" charset="0"/>
              </a:rPr>
              <a:t>, à l’</a:t>
            </a:r>
            <a:r>
              <a:rPr lang="fr-CA" sz="1866" b="1" dirty="0">
                <a:latin typeface="Calibri Light" panose="020F0302020204030204" pitchFamily="34" charset="0"/>
                <a:cs typeface="Calibri Light" panose="020F0302020204030204" pitchFamily="34" charset="0"/>
              </a:rPr>
              <a:t>intégrité </a:t>
            </a:r>
            <a:r>
              <a:rPr lang="fr-CA" sz="1866" dirty="0">
                <a:latin typeface="Calibri Light" panose="020F0302020204030204" pitchFamily="34" charset="0"/>
                <a:cs typeface="Calibri Light" panose="020F0302020204030204" pitchFamily="34" charset="0"/>
              </a:rPr>
              <a:t>et à la </a:t>
            </a:r>
            <a:r>
              <a:rPr lang="fr-CA" sz="1866" b="1" dirty="0">
                <a:latin typeface="Calibri Light" panose="020F0302020204030204" pitchFamily="34" charset="0"/>
                <a:cs typeface="Calibri Light" panose="020F0302020204030204" pitchFamily="34" charset="0"/>
              </a:rPr>
              <a:t>liberté</a:t>
            </a:r>
            <a:r>
              <a:rPr lang="fr-CA" sz="1866" dirty="0">
                <a:latin typeface="Calibri Light" panose="020F0302020204030204" pitchFamily="34" charset="0"/>
                <a:cs typeface="Calibri Light" panose="020F0302020204030204" pitchFamily="34" charset="0"/>
              </a:rPr>
              <a:t> de sa personne</a:t>
            </a:r>
          </a:p>
          <a:p>
            <a:pPr marL="533227" lvl="1" indent="0">
              <a:buNone/>
              <a:defRPr/>
            </a:pPr>
            <a:endParaRPr lang="fr-CA" sz="1066"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v"/>
              <a:defRPr/>
            </a:pPr>
            <a:r>
              <a:rPr lang="fr-CA" sz="1866" dirty="0">
                <a:solidFill>
                  <a:srgbClr val="0070C0"/>
                </a:solidFill>
                <a:latin typeface="Calibri Light" panose="020F0302020204030204" pitchFamily="34" charset="0"/>
                <a:cs typeface="Calibri Light" panose="020F0302020204030204" pitchFamily="34" charset="0"/>
              </a:rPr>
              <a:t>Article 2</a:t>
            </a:r>
            <a:r>
              <a:rPr lang="fr-CA" sz="1866" dirty="0">
                <a:latin typeface="Calibri Light" panose="020F0302020204030204" pitchFamily="34" charset="0"/>
                <a:cs typeface="Calibri Light" panose="020F0302020204030204" pitchFamily="34" charset="0"/>
              </a:rPr>
              <a:t> Tout être humain dont la vie est </a:t>
            </a:r>
            <a:r>
              <a:rPr lang="fr-CA" sz="1866" b="1" dirty="0">
                <a:latin typeface="Calibri Light" panose="020F0302020204030204" pitchFamily="34" charset="0"/>
                <a:cs typeface="Calibri Light" panose="020F0302020204030204" pitchFamily="34" charset="0"/>
              </a:rPr>
              <a:t>en péril a droit au secours</a:t>
            </a:r>
            <a:r>
              <a:rPr lang="fr-CA" dirty="0">
                <a:latin typeface="Calibri Light" panose="020F0302020204030204" pitchFamily="34" charset="0"/>
                <a:cs typeface="Calibri Light" panose="020F0302020204030204" pitchFamily="34" charset="0"/>
              </a:rPr>
              <a:t>. </a:t>
            </a:r>
          </a:p>
          <a:p>
            <a:pPr marL="533227" lvl="1" indent="0" algn="just">
              <a:buNone/>
              <a:defRPr/>
            </a:pPr>
            <a:endParaRPr lang="fr-CA" sz="1866" dirty="0">
              <a:latin typeface="Calibri Light" panose="020F0302020204030204" pitchFamily="34" charset="0"/>
              <a:cs typeface="Calibri Light" panose="020F0302020204030204" pitchFamily="34" charset="0"/>
            </a:endParaRPr>
          </a:p>
          <a:p>
            <a:pPr marL="0" indent="0" algn="just">
              <a:buNone/>
              <a:defRPr/>
            </a:pPr>
            <a:endParaRPr lang="fr-CA" sz="1866" dirty="0">
              <a:latin typeface="Calibri Light" panose="020F0302020204030204" pitchFamily="34" charset="0"/>
              <a:cs typeface="Calibri Light" panose="020F0302020204030204" pitchFamily="34" charset="0"/>
            </a:endParaRPr>
          </a:p>
          <a:p>
            <a:pPr marL="0" indent="0">
              <a:buNone/>
              <a:defRPr/>
            </a:pPr>
            <a:r>
              <a:rPr lang="fr-CA" sz="1866" i="1" dirty="0">
                <a:solidFill>
                  <a:srgbClr val="0070C0"/>
                </a:solidFill>
                <a:latin typeface="Calibri Light" panose="020F0302020204030204" pitchFamily="34" charset="0"/>
                <a:cs typeface="Calibri Light" panose="020F0302020204030204" pitchFamily="34" charset="0"/>
              </a:rPr>
              <a:t>Loi visant à aider les personnes victimes d’infractions criminelles et à favoriser leur rétablissement </a:t>
            </a:r>
          </a:p>
          <a:p>
            <a:pPr lvl="1" algn="just" eaLnBrk="1" hangingPunct="1">
              <a:buFont typeface="Wingdings" panose="05000000000000000000" pitchFamily="2" charset="2"/>
              <a:buChar char="v"/>
              <a:defRPr/>
            </a:pPr>
            <a:r>
              <a:rPr lang="fr-CA" sz="1866" dirty="0">
                <a:latin typeface="Calibri Light" panose="020F0302020204030204" pitchFamily="34" charset="0"/>
                <a:cs typeface="Calibri Light" panose="020F0302020204030204" pitchFamily="34" charset="0"/>
              </a:rPr>
              <a:t>Droits des personnes victimes d’une infraction criminelle</a:t>
            </a:r>
          </a:p>
          <a:p>
            <a:pPr marL="0" indent="0" algn="just">
              <a:buNone/>
              <a:defRPr/>
            </a:pPr>
            <a:r>
              <a:rPr lang="fr-CA" sz="1866" dirty="0">
                <a:latin typeface="Calibri Light" panose="020F0302020204030204" pitchFamily="34" charset="0"/>
                <a:cs typeface="Calibri Light" panose="020F0302020204030204" pitchFamily="34" charset="0"/>
              </a:rPr>
              <a:t>	</a:t>
            </a:r>
            <a:endParaRPr lang="fr-FR" altLang="fr-FR" sz="2133"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4">
            <a:extLst>
              <a:ext uri="{FF2B5EF4-FFF2-40B4-BE49-F238E27FC236}">
                <a16:creationId xmlns:a16="http://schemas.microsoft.com/office/drawing/2014/main" id="{5656B2D1-2F6D-4F57-BF37-38EDA83EB2B2}"/>
              </a:ext>
            </a:extLst>
          </p:cNvPr>
          <p:cNvSpPr>
            <a:spLocks noGrp="1"/>
          </p:cNvSpPr>
          <p:nvPr>
            <p:ph type="title"/>
            <p:custDataLst>
              <p:tags r:id="rId1"/>
            </p:custDataLst>
          </p:nvPr>
        </p:nvSpPr>
        <p:spPr/>
        <p:txBody>
          <a:bodyPr/>
          <a:lstStyle/>
          <a:p>
            <a:pPr eaLnBrk="1" hangingPunct="1"/>
            <a:r>
              <a:rPr lang="fr-CA" altLang="fr-FR"/>
              <a:t>Pourquoi est-il si important de signaler?</a:t>
            </a:r>
          </a:p>
        </p:txBody>
      </p:sp>
      <p:sp>
        <p:nvSpPr>
          <p:cNvPr id="6" name="Espace réservé du contenu 5">
            <a:extLst>
              <a:ext uri="{FF2B5EF4-FFF2-40B4-BE49-F238E27FC236}">
                <a16:creationId xmlns:a16="http://schemas.microsoft.com/office/drawing/2014/main" id="{0F303EE4-7503-44EF-AD68-AAB109C88E5F}"/>
              </a:ext>
            </a:extLst>
          </p:cNvPr>
          <p:cNvSpPr>
            <a:spLocks noGrp="1"/>
          </p:cNvSpPr>
          <p:nvPr>
            <p:ph idx="1"/>
            <p:custDataLst>
              <p:tags r:id="rId2"/>
            </p:custDataLst>
          </p:nvPr>
        </p:nvSpPr>
        <p:spPr/>
        <p:txBody>
          <a:bodyPr>
            <a:normAutofit fontScale="92500" lnSpcReduction="10000"/>
          </a:bodyPr>
          <a:lstStyle/>
          <a:p>
            <a:pPr marL="0" indent="0">
              <a:buNone/>
              <a:defRPr/>
            </a:pPr>
            <a:r>
              <a:rPr lang="fr-CA" sz="2133" b="1" dirty="0">
                <a:solidFill>
                  <a:srgbClr val="0070C0"/>
                </a:solidFill>
                <a:latin typeface="Calibri Light" panose="020F0302020204030204" pitchFamily="34" charset="0"/>
                <a:cs typeface="Calibri Light" panose="020F0302020204030204" pitchFamily="34" charset="0"/>
              </a:rPr>
              <a:t>Pour la victime, la famille et les proches</a:t>
            </a:r>
          </a:p>
          <a:p>
            <a:pPr eaLnBrk="1" hangingPunct="1">
              <a:defRPr/>
            </a:pPr>
            <a:r>
              <a:rPr lang="fr-CA" sz="2133" dirty="0">
                <a:latin typeface="Calibri Light" panose="020F0302020204030204" pitchFamily="34" charset="0"/>
                <a:cs typeface="Calibri Light" panose="020F0302020204030204" pitchFamily="34" charset="0"/>
              </a:rPr>
              <a:t>Peu de dénonciation de la part de la victime 5% à 10%</a:t>
            </a:r>
          </a:p>
          <a:p>
            <a:pPr eaLnBrk="1" hangingPunct="1">
              <a:defRPr/>
            </a:pPr>
            <a:r>
              <a:rPr lang="fr-CA" sz="2133" dirty="0">
                <a:latin typeface="Calibri Light" panose="020F0302020204030204" pitchFamily="34" charset="0"/>
                <a:cs typeface="Calibri Light" panose="020F0302020204030204" pitchFamily="34" charset="0"/>
              </a:rPr>
              <a:t>Désespoir de la famille et des proches </a:t>
            </a:r>
          </a:p>
          <a:p>
            <a:pPr eaLnBrk="1" hangingPunct="1">
              <a:defRPr/>
            </a:pPr>
            <a:r>
              <a:rPr lang="fr-CA" sz="2133" dirty="0">
                <a:latin typeface="Calibri Light" panose="020F0302020204030204" pitchFamily="34" charset="0"/>
                <a:cs typeface="Calibri Light" panose="020F0302020204030204" pitchFamily="34" charset="0"/>
              </a:rPr>
              <a:t>Victime exposée à de graves conséquences (psychologiques, physiques, financières, sociales, familiales, professionnelles) </a:t>
            </a:r>
          </a:p>
          <a:p>
            <a:pPr eaLnBrk="1" hangingPunct="1">
              <a:defRPr/>
            </a:pPr>
            <a:r>
              <a:rPr lang="fr-CA" sz="2133" dirty="0">
                <a:latin typeface="Calibri Light" panose="020F0302020204030204" pitchFamily="34" charset="0"/>
                <a:cs typeface="Calibri Light" panose="020F0302020204030204" pitchFamily="34" charset="0"/>
              </a:rPr>
              <a:t>Briser la stratégie d’isolement et de manipulation du suspect</a:t>
            </a:r>
          </a:p>
          <a:p>
            <a:pPr eaLnBrk="1" hangingPunct="1">
              <a:defRPr/>
            </a:pPr>
            <a:r>
              <a:rPr lang="fr-CA" sz="2133" dirty="0">
                <a:latin typeface="Calibri Light" panose="020F0302020204030204" pitchFamily="34" charset="0"/>
                <a:cs typeface="Calibri Light" panose="020F0302020204030204" pitchFamily="34" charset="0"/>
              </a:rPr>
              <a:t>Initier un processus vers la prise de conscience</a:t>
            </a:r>
          </a:p>
          <a:p>
            <a:pPr eaLnBrk="1" hangingPunct="1">
              <a:defRPr/>
            </a:pPr>
            <a:endParaRPr lang="fr-CA" sz="2133" dirty="0"/>
          </a:p>
          <a:p>
            <a:pPr marL="0" indent="0" algn="ctr">
              <a:buNone/>
              <a:defRPr/>
            </a:pPr>
            <a:r>
              <a:rPr lang="fr-CA" sz="1866" b="1" dirty="0">
                <a:solidFill>
                  <a:srgbClr val="0070C0"/>
                </a:solidFill>
                <a:cs typeface="Calibri Light" panose="020F0302020204030204" pitchFamily="34" charset="0"/>
              </a:rPr>
              <a:t>Selon le Centre antifraude du Canada </a:t>
            </a:r>
          </a:p>
          <a:p>
            <a:pPr marL="0" indent="0" algn="ctr">
              <a:buNone/>
              <a:defRPr/>
            </a:pPr>
            <a:r>
              <a:rPr lang="fr-CA" sz="1866" i="1" dirty="0">
                <a:cs typeface="Calibri Light" panose="020F0302020204030204" pitchFamily="34" charset="0"/>
              </a:rPr>
              <a:t>La fraude sentimentale se trouve dans le peloton de tête des arnaques les plus fréquentes, </a:t>
            </a:r>
          </a:p>
          <a:p>
            <a:pPr marL="0" indent="0" algn="ctr">
              <a:buNone/>
              <a:defRPr/>
            </a:pPr>
            <a:r>
              <a:rPr lang="fr-CA" sz="1866" i="1" dirty="0">
                <a:cs typeface="Calibri Light" panose="020F0302020204030204" pitchFamily="34" charset="0"/>
              </a:rPr>
              <a:t>Cette fraude a coûté aux Canadiens plus de 50,3 millions de dollars en 2023.</a:t>
            </a:r>
          </a:p>
          <a:p>
            <a:pPr marL="0" indent="0" algn="ctr">
              <a:buNone/>
              <a:defRPr/>
            </a:pPr>
            <a:endParaRPr lang="fr-CA" sz="1066" u="sng" dirty="0">
              <a:hlinkClick r:id="rId5"/>
            </a:endParaRPr>
          </a:p>
          <a:p>
            <a:pPr marL="0" indent="0" algn="ctr">
              <a:buNone/>
              <a:defRPr/>
            </a:pPr>
            <a:r>
              <a:rPr lang="fr-CA" sz="1066" u="sng" dirty="0">
                <a:hlinkClick r:id="rId5"/>
              </a:rPr>
              <a:t>https://cba.ca/avoiding-the-romance-scam?l=fr</a:t>
            </a:r>
            <a:endParaRPr lang="fr-CA" sz="1066" dirty="0"/>
          </a:p>
          <a:p>
            <a:pPr marL="0" indent="0">
              <a:buNone/>
              <a:defRPr/>
            </a:pPr>
            <a:endParaRPr lang="fr-CA" dirty="0">
              <a:cs typeface="Calibri Light" panose="020F0302020204030204" pitchFamily="34" charset="0"/>
            </a:endParaRPr>
          </a:p>
          <a:p>
            <a:pPr marL="0" indent="0">
              <a:buNone/>
              <a:defRPr/>
            </a:pPr>
            <a:endParaRPr lang="fr-FR" altLang="fr-FR" sz="4265" dirty="0"/>
          </a:p>
          <a:p>
            <a:pPr marL="0" indent="0">
              <a:buNone/>
              <a:defRPr/>
            </a:pPr>
            <a:endParaRPr lang="fr-CA" dirty="0"/>
          </a:p>
          <a:p>
            <a:pPr eaLnBrk="1" hangingPunct="1">
              <a:defRPr/>
            </a:pPr>
            <a:endParaRPr lang="fr-CA" sz="1400" b="1" dirty="0">
              <a:solidFill>
                <a:srgbClr val="0070C0"/>
              </a:solidFill>
            </a:endParaRPr>
          </a:p>
          <a:p>
            <a:pPr eaLnBrk="1" hangingPunct="1">
              <a:defRPr/>
            </a:pPr>
            <a:endParaRPr lang="fr-CA" sz="1400" b="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a:extLst>
              <a:ext uri="{FF2B5EF4-FFF2-40B4-BE49-F238E27FC236}">
                <a16:creationId xmlns:a16="http://schemas.microsoft.com/office/drawing/2014/main" id="{5785BAAD-470F-4E17-818C-CFC84D68B20F}"/>
              </a:ext>
            </a:extLst>
          </p:cNvPr>
          <p:cNvSpPr>
            <a:spLocks noGrp="1"/>
          </p:cNvSpPr>
          <p:nvPr>
            <p:ph type="title"/>
            <p:custDataLst>
              <p:tags r:id="rId1"/>
            </p:custDataLst>
          </p:nvPr>
        </p:nvSpPr>
        <p:spPr>
          <a:xfrm>
            <a:off x="1963426" y="262386"/>
            <a:ext cx="9530525" cy="1142647"/>
          </a:xfrm>
        </p:spPr>
        <p:txBody>
          <a:bodyPr/>
          <a:lstStyle/>
          <a:p>
            <a:pPr eaLnBrk="1" hangingPunct="1"/>
            <a:r>
              <a:rPr lang="fr-CA" altLang="fr-FR"/>
              <a:t>L’intervention policière est là pour…</a:t>
            </a:r>
          </a:p>
        </p:txBody>
      </p:sp>
      <p:sp>
        <p:nvSpPr>
          <p:cNvPr id="3" name="Espace réservé du contenu 2">
            <a:extLst>
              <a:ext uri="{FF2B5EF4-FFF2-40B4-BE49-F238E27FC236}">
                <a16:creationId xmlns:a16="http://schemas.microsoft.com/office/drawing/2014/main" id="{F1DDAC37-9815-4955-9E34-5A99968F7DF9}"/>
              </a:ext>
            </a:extLst>
          </p:cNvPr>
          <p:cNvSpPr>
            <a:spLocks noGrp="1"/>
          </p:cNvSpPr>
          <p:nvPr>
            <p:ph sz="half" idx="1"/>
            <p:custDataLst>
              <p:tags r:id="rId2"/>
            </p:custDataLst>
          </p:nvPr>
        </p:nvSpPr>
        <p:spPr>
          <a:xfrm>
            <a:off x="1872437" y="1453702"/>
            <a:ext cx="5086897" cy="4526152"/>
          </a:xfrm>
        </p:spPr>
        <p:txBody>
          <a:bodyPr/>
          <a:lstStyle/>
          <a:p>
            <a:pPr marL="0" indent="0">
              <a:buNone/>
              <a:defRPr/>
            </a:pPr>
            <a:r>
              <a:rPr lang="fr-CA" sz="2133" b="1" dirty="0">
                <a:solidFill>
                  <a:srgbClr val="0070C0"/>
                </a:solidFill>
                <a:latin typeface="Calibri Light" panose="020F0302020204030204" pitchFamily="34" charset="0"/>
                <a:cs typeface="Calibri Light" panose="020F0302020204030204" pitchFamily="34" charset="0"/>
              </a:rPr>
              <a:t>L’intervention policière a comme objectifs de: </a:t>
            </a:r>
          </a:p>
          <a:p>
            <a:pPr marL="0" indent="0">
              <a:buNone/>
              <a:defRPr/>
            </a:pPr>
            <a:endParaRPr lang="fr-CA" sz="2133" b="1"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ü"/>
              <a:defRPr/>
            </a:pPr>
            <a:r>
              <a:rPr lang="fr-CA" sz="1866" b="1" dirty="0">
                <a:latin typeface="Calibri Light" panose="020F0302020204030204" pitchFamily="34" charset="0"/>
                <a:cs typeface="Calibri Light" panose="020F0302020204030204" pitchFamily="34" charset="0"/>
              </a:rPr>
              <a:t>Protéger</a:t>
            </a:r>
            <a:r>
              <a:rPr lang="fr-CA" sz="1866" dirty="0">
                <a:latin typeface="Calibri Light" panose="020F0302020204030204" pitchFamily="34" charset="0"/>
                <a:cs typeface="Calibri Light" panose="020F0302020204030204" pitchFamily="34" charset="0"/>
              </a:rPr>
              <a:t> l’intégrité de la victime et ses biens</a:t>
            </a:r>
          </a:p>
          <a:p>
            <a:pPr marL="609402" lvl="1" indent="0">
              <a:buNone/>
              <a:defRPr/>
            </a:pPr>
            <a:endParaRPr lang="fr-CA" sz="1866"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Contribuer à </a:t>
            </a:r>
            <a:r>
              <a:rPr lang="fr-CA" sz="1866" b="1" dirty="0">
                <a:latin typeface="Calibri Light" panose="020F0302020204030204" pitchFamily="34" charset="0"/>
                <a:cs typeface="Calibri Light" panose="020F0302020204030204" pitchFamily="34" charset="0"/>
              </a:rPr>
              <a:t>mettre fin </a:t>
            </a:r>
            <a:r>
              <a:rPr lang="fr-CA" sz="1866" dirty="0">
                <a:latin typeface="Calibri Light" panose="020F0302020204030204" pitchFamily="34" charset="0"/>
                <a:cs typeface="Calibri Light" panose="020F0302020204030204" pitchFamily="34" charset="0"/>
              </a:rPr>
              <a:t>à une situation comportant des infractions criminelles</a:t>
            </a:r>
          </a:p>
          <a:p>
            <a:pPr marL="609402" lvl="1" indent="0">
              <a:buNone/>
              <a:defRPr/>
            </a:pPr>
            <a:endParaRPr lang="fr-CA" sz="1866"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ü"/>
              <a:defRPr/>
            </a:pPr>
            <a:r>
              <a:rPr lang="fr-CA" sz="1866" b="1" dirty="0">
                <a:latin typeface="Calibri Light" panose="020F0302020204030204" pitchFamily="34" charset="0"/>
                <a:cs typeface="Calibri Light" panose="020F0302020204030204" pitchFamily="34" charset="0"/>
              </a:rPr>
              <a:t>Arrêter et poursuivre </a:t>
            </a:r>
            <a:r>
              <a:rPr lang="fr-CA" sz="1866" dirty="0">
                <a:latin typeface="Calibri Light" panose="020F0302020204030204" pitchFamily="34" charset="0"/>
                <a:cs typeface="Calibri Light" panose="020F0302020204030204" pitchFamily="34" charset="0"/>
              </a:rPr>
              <a:t>en justice les auteurs</a:t>
            </a:r>
          </a:p>
          <a:p>
            <a:pPr marL="609402" lvl="1" indent="0">
              <a:buNone/>
              <a:defRPr/>
            </a:pPr>
            <a:endParaRPr lang="fr-CA" sz="1866"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ü"/>
              <a:defRPr/>
            </a:pPr>
            <a:r>
              <a:rPr lang="fr-CA" sz="1866" b="1" dirty="0">
                <a:latin typeface="Calibri Light" panose="020F0302020204030204" pitchFamily="34" charset="0"/>
                <a:cs typeface="Calibri Light" panose="020F0302020204030204" pitchFamily="34" charset="0"/>
              </a:rPr>
              <a:t>Assumer un leadership </a:t>
            </a:r>
            <a:r>
              <a:rPr lang="fr-CA" sz="1866" dirty="0">
                <a:latin typeface="Calibri Light" panose="020F0302020204030204" pitchFamily="34" charset="0"/>
                <a:cs typeface="Calibri Light" panose="020F0302020204030204" pitchFamily="34" charset="0"/>
              </a:rPr>
              <a:t>en matière de concertation</a:t>
            </a:r>
          </a:p>
          <a:p>
            <a:pPr marL="609402" lvl="1" indent="0">
              <a:buNone/>
              <a:defRPr/>
            </a:pPr>
            <a:endParaRPr lang="fr-CA" sz="2133" dirty="0">
              <a:latin typeface="Calibri Light" panose="020F0302020204030204" pitchFamily="34" charset="0"/>
              <a:cs typeface="Calibri Light" panose="020F0302020204030204" pitchFamily="34" charset="0"/>
            </a:endParaRPr>
          </a:p>
        </p:txBody>
      </p:sp>
      <p:sp>
        <p:nvSpPr>
          <p:cNvPr id="4" name="Espace réservé du contenu 3">
            <a:extLst>
              <a:ext uri="{FF2B5EF4-FFF2-40B4-BE49-F238E27FC236}">
                <a16:creationId xmlns:a16="http://schemas.microsoft.com/office/drawing/2014/main" id="{A0E2EADE-DE33-4C3E-B4F6-0A5D49E4DAE2}"/>
              </a:ext>
            </a:extLst>
          </p:cNvPr>
          <p:cNvSpPr>
            <a:spLocks noGrp="1"/>
          </p:cNvSpPr>
          <p:nvPr>
            <p:ph sz="half" idx="2"/>
            <p:custDataLst>
              <p:tags r:id="rId3"/>
            </p:custDataLst>
          </p:nvPr>
        </p:nvSpPr>
        <p:spPr>
          <a:xfrm>
            <a:off x="6959333" y="1400801"/>
            <a:ext cx="5086897" cy="4991677"/>
          </a:xfrm>
        </p:spPr>
        <p:txBody>
          <a:bodyPr/>
          <a:lstStyle/>
          <a:p>
            <a:pPr marL="76175" indent="0">
              <a:buNone/>
              <a:defRPr/>
            </a:pPr>
            <a:r>
              <a:rPr lang="fr-CA" sz="2133" b="1" dirty="0">
                <a:solidFill>
                  <a:srgbClr val="0070C0"/>
                </a:solidFill>
                <a:latin typeface="Calibri Light" panose="020F0302020204030204" pitchFamily="34" charset="0"/>
                <a:cs typeface="Calibri Light" panose="020F0302020204030204" pitchFamily="34" charset="0"/>
              </a:rPr>
              <a:t>L’intervention policière cherche aussi à:</a:t>
            </a:r>
          </a:p>
          <a:p>
            <a:pPr marL="76175" indent="0">
              <a:buNone/>
              <a:defRPr/>
            </a:pPr>
            <a:endParaRPr lang="fr-CA" sz="1066" b="1"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Prendre les moyens afin de </a:t>
            </a:r>
            <a:r>
              <a:rPr lang="fr-CA" sz="1866" b="1" dirty="0">
                <a:latin typeface="Calibri Light" panose="020F0302020204030204" pitchFamily="34" charset="0"/>
                <a:cs typeface="Calibri Light" panose="020F0302020204030204" pitchFamily="34" charset="0"/>
              </a:rPr>
              <a:t>préserver le lien de confiance</a:t>
            </a:r>
            <a:r>
              <a:rPr lang="fr-CA" sz="1866" dirty="0">
                <a:latin typeface="Calibri Light" panose="020F0302020204030204" pitchFamily="34" charset="0"/>
                <a:cs typeface="Calibri Light" panose="020F0302020204030204" pitchFamily="34" charset="0"/>
              </a:rPr>
              <a:t> et la </a:t>
            </a:r>
            <a:r>
              <a:rPr lang="fr-CA" sz="1866" b="1" dirty="0">
                <a:latin typeface="Calibri Light" panose="020F0302020204030204" pitchFamily="34" charset="0"/>
                <a:cs typeface="Calibri Light" panose="020F0302020204030204" pitchFamily="34" charset="0"/>
              </a:rPr>
              <a:t>communication</a:t>
            </a:r>
          </a:p>
          <a:p>
            <a:pPr lvl="1" eaLnBrk="1" hangingPunct="1">
              <a:buFont typeface="Wingdings" panose="05000000000000000000" pitchFamily="2" charset="2"/>
              <a:buChar char="ü"/>
              <a:defRPr/>
            </a:pPr>
            <a:r>
              <a:rPr lang="fr-CA" sz="1866" b="1" dirty="0">
                <a:latin typeface="Calibri Light" panose="020F0302020204030204" pitchFamily="34" charset="0"/>
                <a:cs typeface="Calibri Light" panose="020F0302020204030204" pitchFamily="34" charset="0"/>
              </a:rPr>
              <a:t>Conseiller</a:t>
            </a:r>
            <a:r>
              <a:rPr lang="fr-CA" sz="1866" dirty="0">
                <a:latin typeface="Calibri Light" panose="020F0302020204030204" pitchFamily="34" charset="0"/>
                <a:cs typeface="Calibri Light" panose="020F0302020204030204" pitchFamily="34" charset="0"/>
              </a:rPr>
              <a:t> le demandeur, sur les stratégies, approches à adopter </a:t>
            </a: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Favoriser </a:t>
            </a:r>
            <a:r>
              <a:rPr lang="fr-CA" sz="1866" b="1" dirty="0">
                <a:latin typeface="Calibri Light" panose="020F0302020204030204" pitchFamily="34" charset="0"/>
                <a:cs typeface="Calibri Light" panose="020F0302020204030204" pitchFamily="34" charset="0"/>
              </a:rPr>
              <a:t>un processus de prise de conscience</a:t>
            </a:r>
            <a:r>
              <a:rPr lang="fr-CA" sz="1866" dirty="0">
                <a:latin typeface="Calibri Light" panose="020F0302020204030204" pitchFamily="34" charset="0"/>
                <a:cs typeface="Calibri Light" panose="020F0302020204030204" pitchFamily="34" charset="0"/>
              </a:rPr>
              <a:t> de la victime</a:t>
            </a: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Rassurer et expliquer à la victime les </a:t>
            </a:r>
            <a:r>
              <a:rPr lang="fr-CA" sz="1866" b="1" dirty="0">
                <a:latin typeface="Calibri Light" panose="020F0302020204030204" pitchFamily="34" charset="0"/>
                <a:cs typeface="Calibri Light" panose="020F0302020204030204" pitchFamily="34" charset="0"/>
              </a:rPr>
              <a:t>étapes suivant une dénonciation</a:t>
            </a: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Renforcir le </a:t>
            </a:r>
            <a:r>
              <a:rPr lang="fr-CA" sz="1866" b="1" dirty="0">
                <a:latin typeface="Calibri Light" panose="020F0302020204030204" pitchFamily="34" charset="0"/>
                <a:cs typeface="Calibri Light" panose="020F0302020204030204" pitchFamily="34" charset="0"/>
              </a:rPr>
              <a:t>filet de sécurité </a:t>
            </a:r>
            <a:r>
              <a:rPr lang="fr-CA" sz="1866" dirty="0">
                <a:latin typeface="Calibri Light" panose="020F0302020204030204" pitchFamily="34" charset="0"/>
                <a:cs typeface="Calibri Light" panose="020F0302020204030204" pitchFamily="34" charset="0"/>
              </a:rPr>
              <a:t>de la victime</a:t>
            </a:r>
          </a:p>
          <a:p>
            <a:pPr lvl="1" eaLnBrk="1" hangingPunct="1">
              <a:buFont typeface="Wingdings" panose="05000000000000000000" pitchFamily="2" charset="2"/>
              <a:buChar char="ü"/>
              <a:defRPr/>
            </a:pPr>
            <a:r>
              <a:rPr lang="fr-CA" sz="1866" dirty="0">
                <a:latin typeface="Calibri Light" panose="020F0302020204030204" pitchFamily="34" charset="0"/>
                <a:cs typeface="Calibri Light" panose="020F0302020204030204" pitchFamily="34" charset="0"/>
              </a:rPr>
              <a:t>Prévenir la </a:t>
            </a:r>
            <a:r>
              <a:rPr lang="fr-CA" sz="1866" b="1" dirty="0">
                <a:latin typeface="Calibri Light" panose="020F0302020204030204" pitchFamily="34" charset="0"/>
                <a:cs typeface="Calibri Light" panose="020F0302020204030204" pitchFamily="34" charset="0"/>
              </a:rPr>
              <a:t>double victimisation </a:t>
            </a:r>
            <a:r>
              <a:rPr lang="fr-CA" sz="1866" dirty="0">
                <a:latin typeface="Calibri Light" panose="020F0302020204030204" pitchFamily="34" charset="0"/>
                <a:cs typeface="Calibri Light" panose="020F0302020204030204" pitchFamily="34" charset="0"/>
              </a:rPr>
              <a:t>avec les mêmes suspects</a:t>
            </a:r>
          </a:p>
          <a:p>
            <a:pPr marL="0" indent="0">
              <a:buNone/>
              <a:defRPr/>
            </a:pPr>
            <a:endParaRPr lang="fr-CA" sz="4265" dirty="0"/>
          </a:p>
          <a:p>
            <a:pPr eaLnBrk="1" hangingPunct="1">
              <a:defRPr/>
            </a:pPr>
            <a:endParaRPr lang="fr-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4">
            <a:extLst>
              <a:ext uri="{FF2B5EF4-FFF2-40B4-BE49-F238E27FC236}">
                <a16:creationId xmlns:a16="http://schemas.microsoft.com/office/drawing/2014/main" id="{22E9D589-DB2A-423F-9353-F4CE809EA059}"/>
              </a:ext>
            </a:extLst>
          </p:cNvPr>
          <p:cNvSpPr>
            <a:spLocks noGrp="1"/>
          </p:cNvSpPr>
          <p:nvPr>
            <p:ph type="title"/>
            <p:custDataLst>
              <p:tags r:id="rId1"/>
            </p:custDataLst>
          </p:nvPr>
        </p:nvSpPr>
        <p:spPr/>
        <p:txBody>
          <a:bodyPr>
            <a:normAutofit fontScale="90000"/>
          </a:bodyPr>
          <a:lstStyle/>
          <a:p>
            <a:pPr eaLnBrk="1" hangingPunct="1"/>
            <a:r>
              <a:rPr lang="fr-CA" altLang="fr-FR"/>
              <a:t>Pourquoi est-il si important de signaler/dénoncer une fraude amoureuse en ligne?</a:t>
            </a:r>
          </a:p>
        </p:txBody>
      </p:sp>
      <p:sp>
        <p:nvSpPr>
          <p:cNvPr id="6" name="Espace réservé du contenu 5">
            <a:extLst>
              <a:ext uri="{FF2B5EF4-FFF2-40B4-BE49-F238E27FC236}">
                <a16:creationId xmlns:a16="http://schemas.microsoft.com/office/drawing/2014/main" id="{6C39DD75-3072-40E6-B6B5-22B14FBCB14B}"/>
              </a:ext>
            </a:extLst>
          </p:cNvPr>
          <p:cNvSpPr>
            <a:spLocks noGrp="1"/>
          </p:cNvSpPr>
          <p:nvPr>
            <p:ph idx="1"/>
            <p:custDataLst>
              <p:tags r:id="rId2"/>
            </p:custDataLst>
          </p:nvPr>
        </p:nvSpPr>
        <p:spPr/>
        <p:txBody>
          <a:bodyPr>
            <a:normAutofit fontScale="92500" lnSpcReduction="10000"/>
          </a:bodyPr>
          <a:lstStyle/>
          <a:p>
            <a:pPr marL="0" indent="0">
              <a:buNone/>
              <a:defRPr/>
            </a:pPr>
            <a:r>
              <a:rPr lang="fr-CA" sz="2133" b="1" dirty="0">
                <a:solidFill>
                  <a:srgbClr val="0070C0"/>
                </a:solidFill>
                <a:latin typeface="Calibri Light" panose="020F0302020204030204" pitchFamily="34" charset="0"/>
                <a:cs typeface="Calibri Light" panose="020F0302020204030204" pitchFamily="34" charset="0"/>
              </a:rPr>
              <a:t>Du point de vue policier</a:t>
            </a:r>
          </a:p>
          <a:p>
            <a:pPr eaLnBrk="1" hangingPunct="1">
              <a:buFont typeface="Wingdings" panose="05000000000000000000" pitchFamily="2" charset="2"/>
              <a:buChar char="§"/>
              <a:defRPr/>
            </a:pPr>
            <a:r>
              <a:rPr lang="fr-CA" sz="2133" dirty="0">
                <a:latin typeface="Calibri Light" panose="020F0302020204030204" pitchFamily="34" charset="0"/>
                <a:cs typeface="Calibri Light" panose="020F0302020204030204" pitchFamily="34" charset="0"/>
              </a:rPr>
              <a:t>Rédiger un rapport d’événement, qu’il y ait une plainte ou pas de la victime</a:t>
            </a:r>
          </a:p>
          <a:p>
            <a:pPr eaLnBrk="1" hangingPunct="1">
              <a:buFont typeface="Wingdings" panose="05000000000000000000" pitchFamily="2" charset="2"/>
              <a:buChar char="§"/>
              <a:defRPr/>
            </a:pPr>
            <a:r>
              <a:rPr lang="fr-CA" sz="2133" dirty="0">
                <a:latin typeface="Calibri Light" panose="020F0302020204030204" pitchFamily="34" charset="0"/>
                <a:cs typeface="Calibri Light" panose="020F0302020204030204" pitchFamily="34" charset="0"/>
              </a:rPr>
              <a:t>Déterminer la présence d’infractions criminelles et débuter une enquête initiale (images inversées, réseaux sociaux…)</a:t>
            </a:r>
          </a:p>
          <a:p>
            <a:pPr eaLnBrk="1" hangingPunct="1">
              <a:buFont typeface="Wingdings" panose="05000000000000000000" pitchFamily="2" charset="2"/>
              <a:buChar char="§"/>
              <a:defRPr/>
            </a:pPr>
            <a:r>
              <a:rPr lang="fr-CA" sz="2133" dirty="0">
                <a:latin typeface="Calibri Light" panose="020F0302020204030204" pitchFamily="34" charset="0"/>
                <a:cs typeface="Calibri Light" panose="020F0302020204030204" pitchFamily="34" charset="0"/>
              </a:rPr>
              <a:t>Renseigner, colliger de l’information pour les différents partenaires tels que la Sureté du Québec, le Centre Antifraude du Canada (GRC)</a:t>
            </a:r>
          </a:p>
          <a:p>
            <a:pPr eaLnBrk="1" hangingPunct="1">
              <a:buFont typeface="Wingdings" panose="05000000000000000000" pitchFamily="2" charset="2"/>
              <a:buChar char="§"/>
              <a:defRPr/>
            </a:pPr>
            <a:r>
              <a:rPr lang="fr-CA" sz="2133" dirty="0">
                <a:latin typeface="Calibri Light" panose="020F0302020204030204" pitchFamily="34" charset="0"/>
                <a:cs typeface="Calibri Light" panose="020F0302020204030204" pitchFamily="34" charset="0"/>
              </a:rPr>
              <a:t>Possibilité collaboration provinciale, internationale au niveau de l’enquête, même si pas de plaignant</a:t>
            </a:r>
          </a:p>
          <a:p>
            <a:pPr eaLnBrk="1" hangingPunct="1">
              <a:buFont typeface="Wingdings" panose="05000000000000000000" pitchFamily="2" charset="2"/>
              <a:buChar char="§"/>
              <a:defRPr/>
            </a:pPr>
            <a:endParaRPr lang="fr-CA" sz="1066" dirty="0">
              <a:latin typeface="Calibri Light" panose="020F0302020204030204" pitchFamily="34" charset="0"/>
              <a:cs typeface="Calibri Light" panose="020F0302020204030204" pitchFamily="34" charset="0"/>
            </a:endParaRPr>
          </a:p>
          <a:p>
            <a:pPr marL="0" indent="0">
              <a:buNone/>
              <a:defRPr/>
            </a:pPr>
            <a:r>
              <a:rPr lang="fr-CA" sz="2133" b="1" dirty="0">
                <a:solidFill>
                  <a:srgbClr val="0070C0"/>
                </a:solidFill>
                <a:latin typeface="Calibri Light" panose="020F0302020204030204" pitchFamily="34" charset="0"/>
                <a:cs typeface="Calibri Light" panose="020F0302020204030204" pitchFamily="34" charset="0"/>
              </a:rPr>
              <a:t>Dénoncer un crime à la police enclenche le processus judiciaire criminel : </a:t>
            </a:r>
            <a:r>
              <a:rPr lang="fr-CA" sz="2133" dirty="0">
                <a:latin typeface="Calibri Light" panose="020F0302020204030204" pitchFamily="34" charset="0"/>
                <a:cs typeface="Calibri Light" panose="020F0302020204030204" pitchFamily="34" charset="0"/>
              </a:rPr>
              <a:t>enquête policière, dépôt d’accusations s’il y a suffisamment de preuves contre la personne suspecte, procès criminel, verdict, peine (sentence), etc.</a:t>
            </a:r>
          </a:p>
          <a:p>
            <a:pPr marL="0" indent="0">
              <a:buNone/>
              <a:defRPr/>
            </a:pPr>
            <a:endParaRPr lang="fr-CA" sz="1200" dirty="0">
              <a:latin typeface="Calibri Light" panose="020F0302020204030204" pitchFamily="34" charset="0"/>
              <a:cs typeface="Calibri Light" panose="020F0302020204030204" pitchFamily="34" charset="0"/>
            </a:endParaRPr>
          </a:p>
          <a:p>
            <a:pPr marL="0" indent="0" algn="ctr">
              <a:buNone/>
              <a:defRPr/>
            </a:pPr>
            <a:r>
              <a:rPr lang="fr-CA" sz="2133" dirty="0">
                <a:solidFill>
                  <a:srgbClr val="FF0000"/>
                </a:solidFill>
                <a:latin typeface="Calibri Light" panose="020F0302020204030204" pitchFamily="34" charset="0"/>
                <a:cs typeface="Calibri Light" panose="020F0302020204030204" pitchFamily="34" charset="0"/>
              </a:rPr>
              <a:t>Signaler une situation – Dénoncer dans le but d’un processus judiciaire</a:t>
            </a:r>
          </a:p>
          <a:p>
            <a:pPr eaLnBrk="1" hangingPunct="1">
              <a:defRPr/>
            </a:pPr>
            <a:endParaRPr lang="fr-CA" sz="1400" b="1" dirty="0">
              <a:solidFill>
                <a:srgbClr val="0070C0"/>
              </a:solidFill>
              <a:latin typeface="Calibri Light" panose="020F0302020204030204" pitchFamily="34" charset="0"/>
              <a:cs typeface="Calibri Light" panose="020F0302020204030204" pitchFamily="34" charset="0"/>
            </a:endParaRPr>
          </a:p>
          <a:p>
            <a:pPr eaLnBrk="1" hangingPunct="1">
              <a:defRPr/>
            </a:pPr>
            <a:endParaRPr lang="fr-CA" sz="1400" b="1" dirty="0">
              <a:solidFill>
                <a:srgbClr val="0070C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a:extLst>
              <a:ext uri="{FF2B5EF4-FFF2-40B4-BE49-F238E27FC236}">
                <a16:creationId xmlns:a16="http://schemas.microsoft.com/office/drawing/2014/main" id="{14C11CE0-590A-4AE4-9E41-879AA6F20C59}"/>
              </a:ext>
            </a:extLst>
          </p:cNvPr>
          <p:cNvSpPr>
            <a:spLocks noGrp="1"/>
          </p:cNvSpPr>
          <p:nvPr>
            <p:ph type="title"/>
            <p:custDataLst>
              <p:tags r:id="rId1"/>
            </p:custDataLst>
          </p:nvPr>
        </p:nvSpPr>
        <p:spPr>
          <a:xfrm>
            <a:off x="825011" y="107918"/>
            <a:ext cx="10512355" cy="1324624"/>
          </a:xfrm>
        </p:spPr>
        <p:txBody>
          <a:bodyPr/>
          <a:lstStyle/>
          <a:p>
            <a:pPr eaLnBrk="1" hangingPunct="1"/>
            <a:r>
              <a:rPr lang="fr-CA" altLang="fr-FR" b="1">
                <a:solidFill>
                  <a:srgbClr val="0070C0"/>
                </a:solidFill>
              </a:rPr>
              <a:t>Intervention policière suite à un signalement </a:t>
            </a:r>
          </a:p>
        </p:txBody>
      </p:sp>
      <p:graphicFrame>
        <p:nvGraphicFramePr>
          <p:cNvPr id="4" name="Espace réservé du contenu 3">
            <a:extLst>
              <a:ext uri="{FF2B5EF4-FFF2-40B4-BE49-F238E27FC236}">
                <a16:creationId xmlns:a16="http://schemas.microsoft.com/office/drawing/2014/main" id="{4D535371-ED75-49A2-8D1C-4C0C13E0C972}"/>
              </a:ext>
            </a:extLst>
          </p:cNvPr>
          <p:cNvGraphicFramePr>
            <a:graphicFrameLocks noGrp="1"/>
          </p:cNvGraphicFramePr>
          <p:nvPr>
            <p:ph idx="1"/>
            <p:custDataLst>
              <p:tags r:id="rId2"/>
            </p:custDataLst>
          </p:nvPr>
        </p:nvGraphicFramePr>
        <p:xfrm>
          <a:off x="835813" y="1413398"/>
          <a:ext cx="10512355" cy="48299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a:extLst>
              <a:ext uri="{FF2B5EF4-FFF2-40B4-BE49-F238E27FC236}">
                <a16:creationId xmlns:a16="http://schemas.microsoft.com/office/drawing/2014/main" id="{C092F458-B06C-4B46-ACC3-EEE1333B025D}"/>
              </a:ext>
            </a:extLst>
          </p:cNvPr>
          <p:cNvSpPr>
            <a:spLocks noGrp="1"/>
          </p:cNvSpPr>
          <p:nvPr>
            <p:ph type="title"/>
            <p:custDataLst>
              <p:tags r:id="rId1"/>
            </p:custDataLst>
          </p:nvPr>
        </p:nvSpPr>
        <p:spPr>
          <a:xfrm>
            <a:off x="731906" y="165050"/>
            <a:ext cx="10512355" cy="1324624"/>
          </a:xfrm>
        </p:spPr>
        <p:txBody>
          <a:bodyPr/>
          <a:lstStyle/>
          <a:p>
            <a:pPr eaLnBrk="1" hangingPunct="1"/>
            <a:r>
              <a:rPr lang="fr-CA" altLang="fr-FR" b="1">
                <a:solidFill>
                  <a:srgbClr val="0070C0"/>
                </a:solidFill>
              </a:rPr>
              <a:t>Démarches d’enquête policière (enquêteur)</a:t>
            </a:r>
          </a:p>
        </p:txBody>
      </p:sp>
      <p:graphicFrame>
        <p:nvGraphicFramePr>
          <p:cNvPr id="4" name="Espace réservé du contenu 3">
            <a:extLst>
              <a:ext uri="{FF2B5EF4-FFF2-40B4-BE49-F238E27FC236}">
                <a16:creationId xmlns:a16="http://schemas.microsoft.com/office/drawing/2014/main" id="{93D85511-C458-4548-9162-AC683D335D73}"/>
              </a:ext>
            </a:extLst>
          </p:cNvPr>
          <p:cNvGraphicFramePr>
            <a:graphicFrameLocks noGrp="1"/>
          </p:cNvGraphicFramePr>
          <p:nvPr>
            <p:ph idx="1"/>
            <p:custDataLst>
              <p:tags r:id="rId2"/>
            </p:custDataLst>
          </p:nvPr>
        </p:nvGraphicFramePr>
        <p:xfrm>
          <a:off x="625081" y="1509380"/>
          <a:ext cx="10727097" cy="46667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a:extLst>
              <a:ext uri="{FF2B5EF4-FFF2-40B4-BE49-F238E27FC236}">
                <a16:creationId xmlns:a16="http://schemas.microsoft.com/office/drawing/2014/main" id="{06B6BBD2-A8AD-492C-8F6C-59228EFDE05C}"/>
              </a:ext>
            </a:extLst>
          </p:cNvPr>
          <p:cNvSpPr>
            <a:spLocks noGrp="1"/>
          </p:cNvSpPr>
          <p:nvPr>
            <p:ph type="title"/>
            <p:custDataLst>
              <p:tags r:id="rId1"/>
            </p:custDataLst>
          </p:nvPr>
        </p:nvSpPr>
        <p:spPr/>
        <p:txBody>
          <a:bodyPr/>
          <a:lstStyle/>
          <a:p>
            <a:pPr eaLnBrk="1" hangingPunct="1"/>
            <a:r>
              <a:rPr lang="fr-CA" altLang="fr-FR"/>
              <a:t>Démarches du procureur de la couronne</a:t>
            </a:r>
          </a:p>
        </p:txBody>
      </p:sp>
      <p:graphicFrame>
        <p:nvGraphicFramePr>
          <p:cNvPr id="4" name="Espace réservé du contenu 3">
            <a:extLst>
              <a:ext uri="{FF2B5EF4-FFF2-40B4-BE49-F238E27FC236}">
                <a16:creationId xmlns:a16="http://schemas.microsoft.com/office/drawing/2014/main" id="{4AE95D2A-080F-42A8-A91B-E605FBDCEF42}"/>
              </a:ext>
            </a:extLst>
          </p:cNvPr>
          <p:cNvGraphicFramePr>
            <a:graphicFrameLocks noGrp="1"/>
          </p:cNvGraphicFramePr>
          <p:nvPr>
            <p:ph idx="1"/>
            <p:custDataLst>
              <p:tags r:id="rId2"/>
            </p:custDataLst>
          </p:nvPr>
        </p:nvGraphicFramePr>
        <p:xfrm>
          <a:off x="839823" y="1509380"/>
          <a:ext cx="10512355" cy="5114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a:extLst>
              <a:ext uri="{FF2B5EF4-FFF2-40B4-BE49-F238E27FC236}">
                <a16:creationId xmlns:a16="http://schemas.microsoft.com/office/drawing/2014/main" id="{C514242E-3774-4C97-9459-2A42301D707A}"/>
              </a:ext>
            </a:extLst>
          </p:cNvPr>
          <p:cNvSpPr>
            <a:spLocks noGrp="1"/>
          </p:cNvSpPr>
          <p:nvPr>
            <p:ph type="title"/>
            <p:custDataLst>
              <p:tags r:id="rId1"/>
            </p:custDataLst>
          </p:nvPr>
        </p:nvSpPr>
        <p:spPr/>
        <p:txBody>
          <a:bodyPr/>
          <a:lstStyle/>
          <a:p>
            <a:r>
              <a:rPr lang="fr-CA" altLang="fr-FR"/>
              <a:t>À considérer lors de l’intervention </a:t>
            </a:r>
            <a:r>
              <a:rPr lang="fr-CA" altLang="fr-FR" sz="1866"/>
              <a:t>auprès de la victime</a:t>
            </a:r>
          </a:p>
        </p:txBody>
      </p:sp>
      <p:sp>
        <p:nvSpPr>
          <p:cNvPr id="3" name="Espace réservé du contenu 2">
            <a:extLst>
              <a:ext uri="{FF2B5EF4-FFF2-40B4-BE49-F238E27FC236}">
                <a16:creationId xmlns:a16="http://schemas.microsoft.com/office/drawing/2014/main" id="{89121F87-8754-455A-9C83-B2228C1F34D5}"/>
              </a:ext>
            </a:extLst>
          </p:cNvPr>
          <p:cNvSpPr>
            <a:spLocks noGrp="1"/>
          </p:cNvSpPr>
          <p:nvPr>
            <p:ph idx="1"/>
            <p:custDataLst>
              <p:tags r:id="rId2"/>
            </p:custDataLst>
          </p:nvPr>
        </p:nvSpPr>
        <p:spPr>
          <a:xfrm>
            <a:off x="2064995" y="1509379"/>
            <a:ext cx="9530525" cy="5086995"/>
          </a:xfrm>
          <a:extLst/>
        </p:spPr>
        <p:txBody>
          <a:bodyPr numCol="2">
            <a:normAutofit/>
          </a:bodyPr>
          <a:lstStyle/>
          <a:p>
            <a:pPr>
              <a:spcAft>
                <a:spcPts val="800"/>
              </a:spcAft>
              <a:buFont typeface="Wingdings" panose="05000000000000000000" pitchFamily="2" charset="2"/>
              <a:buChar char="ü"/>
              <a:defRPr/>
            </a:pPr>
            <a:r>
              <a:rPr lang="fr-CA" sz="1599" b="1" dirty="0">
                <a:latin typeface="Calibri Light" panose="020F0302020204030204" pitchFamily="34" charset="0"/>
                <a:cs typeface="Calibri Light" panose="020F0302020204030204" pitchFamily="34" charset="0"/>
              </a:rPr>
              <a:t>Viser le processus </a:t>
            </a:r>
            <a:r>
              <a:rPr lang="fr-CA" sz="1599" dirty="0">
                <a:latin typeface="Calibri Light" panose="020F0302020204030204" pitchFamily="34" charset="0"/>
                <a:cs typeface="Calibri Light" panose="020F0302020204030204" pitchFamily="34" charset="0"/>
              </a:rPr>
              <a:t>ou le résultat?</a:t>
            </a:r>
          </a:p>
          <a:p>
            <a:pPr>
              <a:spcAft>
                <a:spcPts val="800"/>
              </a:spcAft>
              <a:buFont typeface="Wingdings" panose="05000000000000000000" pitchFamily="2" charset="2"/>
              <a:buChar char="ü"/>
              <a:defRPr/>
            </a:pPr>
            <a:r>
              <a:rPr lang="fr-CA" sz="1599" b="1" dirty="0">
                <a:solidFill>
                  <a:srgbClr val="000000"/>
                </a:solidFill>
                <a:latin typeface="Calibri Light" panose="020F0302020204030204" pitchFamily="34" charset="0"/>
                <a:cs typeface="Calibri Light" panose="020F0302020204030204" pitchFamily="34" charset="0"/>
              </a:rPr>
              <a:t>Confronter la victime risque de créer le fossé</a:t>
            </a:r>
            <a:r>
              <a:rPr lang="fr-CA" sz="1599" dirty="0">
                <a:solidFill>
                  <a:srgbClr val="000000"/>
                </a:solidFill>
                <a:latin typeface="Calibri Light" panose="020F0302020204030204" pitchFamily="34" charset="0"/>
                <a:cs typeface="Calibri Light" panose="020F0302020204030204" pitchFamily="34" charset="0"/>
              </a:rPr>
              <a:t>, briser les liens et la rendre encore plus vulnérable, elle voudra s’isoler</a:t>
            </a:r>
          </a:p>
          <a:p>
            <a:pPr>
              <a:spcAft>
                <a:spcPts val="800"/>
              </a:spcAft>
              <a:buFont typeface="Wingdings" panose="05000000000000000000" pitchFamily="2" charset="2"/>
              <a:buChar char="ü"/>
              <a:defRPr/>
            </a:pPr>
            <a:r>
              <a:rPr lang="fr-CA" sz="1599" dirty="0">
                <a:latin typeface="Calibri Light" panose="020F0302020204030204" pitchFamily="34" charset="0"/>
                <a:cs typeface="Calibri Light" panose="020F0302020204030204" pitchFamily="34" charset="0"/>
              </a:rPr>
              <a:t>Soyez empathique, </a:t>
            </a:r>
            <a:r>
              <a:rPr lang="fr-CA" sz="1599" b="1" dirty="0">
                <a:latin typeface="Calibri Light" panose="020F0302020204030204" pitchFamily="34" charset="0"/>
                <a:cs typeface="Calibri Light" panose="020F0302020204030204" pitchFamily="34" charset="0"/>
              </a:rPr>
              <a:t>elle vit de réelles émotions</a:t>
            </a:r>
            <a:r>
              <a:rPr lang="fr-CA" sz="1599" dirty="0">
                <a:latin typeface="Calibri Light" panose="020F0302020204030204" pitchFamily="34" charset="0"/>
                <a:cs typeface="Calibri Light" panose="020F0302020204030204" pitchFamily="34" charset="0"/>
              </a:rPr>
              <a:t>, une réelle relation, même virtuellement</a:t>
            </a:r>
          </a:p>
          <a:p>
            <a:pPr>
              <a:spcAft>
                <a:spcPts val="800"/>
              </a:spcAft>
              <a:buFont typeface="Wingdings" panose="05000000000000000000" pitchFamily="2" charset="2"/>
              <a:buChar char="ü"/>
              <a:defRPr/>
            </a:pPr>
            <a:r>
              <a:rPr lang="fr-CA" sz="1599" b="1" dirty="0">
                <a:latin typeface="Calibri Light" panose="020F0302020204030204" pitchFamily="34" charset="0"/>
                <a:cs typeface="Calibri Light" panose="020F0302020204030204" pitchFamily="34" charset="0"/>
              </a:rPr>
              <a:t>Maintenir un contact et un lien de confiance</a:t>
            </a:r>
            <a:r>
              <a:rPr lang="fr-CA" sz="1599" dirty="0">
                <a:latin typeface="Calibri Light" panose="020F0302020204030204" pitchFamily="34" charset="0"/>
                <a:cs typeface="Calibri Light" panose="020F0302020204030204" pitchFamily="34" charset="0"/>
              </a:rPr>
              <a:t> avec la personne</a:t>
            </a:r>
          </a:p>
          <a:p>
            <a:pPr>
              <a:spcAft>
                <a:spcPts val="800"/>
              </a:spcAft>
              <a:buFont typeface="Wingdings" panose="05000000000000000000" pitchFamily="2" charset="2"/>
              <a:buChar char="ü"/>
              <a:defRPr/>
            </a:pPr>
            <a:r>
              <a:rPr lang="fr-CA" sz="1599" b="1" dirty="0">
                <a:solidFill>
                  <a:srgbClr val="000000"/>
                </a:solidFill>
                <a:latin typeface="Calibri Light" panose="020F0302020204030204" pitchFamily="34" charset="0"/>
                <a:cs typeface="Calibri Light" panose="020F0302020204030204" pitchFamily="34" charset="0"/>
              </a:rPr>
              <a:t>Le fraudeur répond à ses besoins de briser </a:t>
            </a:r>
            <a:r>
              <a:rPr lang="fr-CA" sz="1599" dirty="0">
                <a:solidFill>
                  <a:srgbClr val="000000"/>
                </a:solidFill>
                <a:latin typeface="Calibri Light" panose="020F0302020204030204" pitchFamily="34" charset="0"/>
                <a:cs typeface="Calibri Light" panose="020F0302020204030204" pitchFamily="34" charset="0"/>
              </a:rPr>
              <a:t>l’isolement, d’être aimée, d’être utile, de rêver, d’être valorisée et autodéterminée</a:t>
            </a:r>
          </a:p>
          <a:p>
            <a:pPr>
              <a:spcAft>
                <a:spcPts val="800"/>
              </a:spcAft>
              <a:buFont typeface="Wingdings" panose="05000000000000000000" pitchFamily="2" charset="2"/>
              <a:buChar char="ü"/>
              <a:defRPr/>
            </a:pPr>
            <a:r>
              <a:rPr lang="fr-CA" sz="1599" b="1" dirty="0">
                <a:solidFill>
                  <a:srgbClr val="000000"/>
                </a:solidFill>
                <a:latin typeface="Calibri Light" panose="020F0302020204030204" pitchFamily="34" charset="0"/>
                <a:cs typeface="Calibri Light" panose="020F0302020204030204" pitchFamily="34" charset="0"/>
              </a:rPr>
              <a:t>Elle va se battre pour défendre</a:t>
            </a:r>
            <a:r>
              <a:rPr lang="fr-CA" sz="1599" dirty="0">
                <a:solidFill>
                  <a:srgbClr val="000000"/>
                </a:solidFill>
                <a:latin typeface="Calibri Light" panose="020F0302020204030204" pitchFamily="34" charset="0"/>
                <a:cs typeface="Calibri Light" panose="020F0302020204030204" pitchFamily="34" charset="0"/>
              </a:rPr>
              <a:t>, protéger sa relation, ses dépenses ou leurs projets communs</a:t>
            </a:r>
          </a:p>
          <a:p>
            <a:pPr>
              <a:spcAft>
                <a:spcPts val="800"/>
              </a:spcAft>
              <a:buFont typeface="Wingdings" panose="05000000000000000000" pitchFamily="2" charset="2"/>
              <a:buChar char="ü"/>
              <a:defRPr/>
            </a:pPr>
            <a:r>
              <a:rPr lang="fr-CA" sz="1599" b="1" dirty="0">
                <a:latin typeface="Calibri Light" panose="020F0302020204030204" pitchFamily="34" charset="0"/>
                <a:cs typeface="Calibri Light" panose="020F0302020204030204" pitchFamily="34" charset="0"/>
              </a:rPr>
              <a:t>Sensibilisez </a:t>
            </a:r>
            <a:r>
              <a:rPr lang="fr-CA" sz="1599" dirty="0">
                <a:latin typeface="Calibri Light" panose="020F0302020204030204" pitchFamily="34" charset="0"/>
                <a:cs typeface="Calibri Light" panose="020F0302020204030204" pitchFamily="34" charset="0"/>
              </a:rPr>
              <a:t>la victime au phénomène fraude amoureuse</a:t>
            </a:r>
          </a:p>
          <a:p>
            <a:pPr marL="0" indent="0">
              <a:spcAft>
                <a:spcPts val="800"/>
              </a:spcAft>
              <a:buNone/>
              <a:defRPr/>
            </a:pPr>
            <a:endParaRPr lang="fr-CA" sz="1599" dirty="0">
              <a:latin typeface="Calibri Light" panose="020F0302020204030204" pitchFamily="34" charset="0"/>
              <a:cs typeface="Calibri Light" panose="020F0302020204030204" pitchFamily="34" charset="0"/>
            </a:endParaRPr>
          </a:p>
          <a:p>
            <a:pPr>
              <a:spcAft>
                <a:spcPts val="800"/>
              </a:spcAft>
              <a:buFont typeface="Wingdings" panose="05000000000000000000" pitchFamily="2" charset="2"/>
              <a:buChar char="ü"/>
              <a:defRPr/>
            </a:pPr>
            <a:r>
              <a:rPr lang="fr-CA" sz="1599" b="1" dirty="0">
                <a:latin typeface="Calibri Light" panose="020F0302020204030204" pitchFamily="34" charset="0"/>
                <a:cs typeface="Calibri Light" panose="020F0302020204030204" pitchFamily="34" charset="0"/>
              </a:rPr>
              <a:t>Susciter un questionnement, éveillez des doutes </a:t>
            </a:r>
            <a:r>
              <a:rPr lang="fr-CA" sz="1599" dirty="0">
                <a:latin typeface="Calibri Light" panose="020F0302020204030204" pitchFamily="34" charset="0"/>
                <a:cs typeface="Calibri Light" panose="020F0302020204030204" pitchFamily="34" charset="0"/>
              </a:rPr>
              <a:t>chez la victime, pas une affirmation directe!</a:t>
            </a:r>
          </a:p>
          <a:p>
            <a:pPr>
              <a:spcAft>
                <a:spcPts val="800"/>
              </a:spcAft>
              <a:buFont typeface="Wingdings" panose="05000000000000000000" pitchFamily="2" charset="2"/>
              <a:buChar char="ü"/>
              <a:defRPr/>
            </a:pPr>
            <a:r>
              <a:rPr lang="fr-CA" sz="1599" dirty="0">
                <a:latin typeface="Calibri Light" panose="020F0302020204030204" pitchFamily="34" charset="0"/>
                <a:cs typeface="Calibri Light" panose="020F0302020204030204" pitchFamily="34" charset="0"/>
              </a:rPr>
              <a:t>Inviter les proches à </a:t>
            </a:r>
            <a:r>
              <a:rPr lang="fr-CA" sz="1599" b="1" dirty="0">
                <a:latin typeface="Calibri Light" panose="020F0302020204030204" pitchFamily="34" charset="0"/>
                <a:cs typeface="Calibri Light" panose="020F0302020204030204" pitchFamily="34" charset="0"/>
              </a:rPr>
              <a:t>dénoncer aux forces policières</a:t>
            </a:r>
            <a:r>
              <a:rPr lang="fr-CA" sz="1599" dirty="0">
                <a:latin typeface="Calibri Light" panose="020F0302020204030204" pitchFamily="34" charset="0"/>
                <a:cs typeface="Calibri Light" panose="020F0302020204030204" pitchFamily="34" charset="0"/>
              </a:rPr>
              <a:t> la situation afin d’obtenir de l’aide ou une intervention policière, si vous le jugez opportun </a:t>
            </a:r>
          </a:p>
          <a:p>
            <a:pPr>
              <a:spcAft>
                <a:spcPts val="800"/>
              </a:spcAft>
              <a:buFont typeface="Wingdings" panose="05000000000000000000" pitchFamily="2" charset="2"/>
              <a:buChar char="ü"/>
              <a:defRPr/>
            </a:pPr>
            <a:r>
              <a:rPr lang="fr-CA" sz="1599" b="1" dirty="0">
                <a:latin typeface="Calibri Light" panose="020F0302020204030204" pitchFamily="34" charset="0"/>
                <a:cs typeface="Calibri Light" panose="020F0302020204030204" pitchFamily="34" charset="0"/>
              </a:rPr>
              <a:t>Explorer comment améliorer ses facteurs de protection </a:t>
            </a:r>
            <a:r>
              <a:rPr lang="fr-CA" sz="1599" dirty="0">
                <a:latin typeface="Calibri Light" panose="020F0302020204030204" pitchFamily="34" charset="0"/>
                <a:cs typeface="Calibri Light" panose="020F0302020204030204" pitchFamily="34" charset="0"/>
              </a:rPr>
              <a:t>plutôt que de tenter de la convaincre qu’il s’agit d’une fraude</a:t>
            </a:r>
          </a:p>
          <a:p>
            <a:pPr>
              <a:spcAft>
                <a:spcPts val="800"/>
              </a:spcAft>
              <a:buFont typeface="Wingdings" panose="05000000000000000000" pitchFamily="2" charset="2"/>
              <a:buChar char="ü"/>
              <a:defRPr/>
            </a:pPr>
            <a:r>
              <a:rPr lang="fr-CA" sz="1599" dirty="0">
                <a:solidFill>
                  <a:srgbClr val="000000"/>
                </a:solidFill>
                <a:latin typeface="Calibri Light" panose="020F0302020204030204" pitchFamily="34" charset="0"/>
                <a:cs typeface="Calibri Light" panose="020F0302020204030204" pitchFamily="34" charset="0"/>
              </a:rPr>
              <a:t>Les menaces du fraudeur ou la découverte de la situation réelle peuvent représenter un </a:t>
            </a:r>
            <a:r>
              <a:rPr lang="fr-CA" sz="1599"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risque pour l’intégrité physique et psychologique de la personne bernée</a:t>
            </a:r>
          </a:p>
          <a:p>
            <a:pPr marL="0" indent="0">
              <a:buNone/>
              <a:defRPr/>
            </a:pPr>
            <a:endParaRPr lang="fr-CA" sz="1599" dirty="0"/>
          </a:p>
        </p:txBody>
      </p:sp>
      <p:sp>
        <p:nvSpPr>
          <p:cNvPr id="86020" name="Espace réservé du numéro de diapositive 4">
            <a:extLst>
              <a:ext uri="{FF2B5EF4-FFF2-40B4-BE49-F238E27FC236}">
                <a16:creationId xmlns:a16="http://schemas.microsoft.com/office/drawing/2014/main" id="{6A5E7082-6B92-4792-851B-CDE4F08369C5}"/>
              </a:ext>
            </a:extLst>
          </p:cNvPr>
          <p:cNvSpPr>
            <a:spLocks noGrp="1"/>
          </p:cNvSpPr>
          <p:nvPr>
            <p:ph type="sldNum" sz="quarter" idx="10"/>
            <p:custDataLst>
              <p:tags r:id="rId3"/>
            </p:custDataLst>
          </p:nvPr>
        </p:nvSpPr>
        <p:spPr>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buFontTx/>
              <a:buNone/>
            </a:pPr>
            <a:fld id="{BD7A2FC7-2FBC-47D5-90BD-FF82FBB171B2}" type="slidenum">
              <a:rPr lang="fr-CA" altLang="fr-FR" sz="1066">
                <a:solidFill>
                  <a:schemeClr val="tx1"/>
                </a:solidFill>
              </a:rPr>
              <a:pPr>
                <a:spcBef>
                  <a:spcPct val="0"/>
                </a:spcBef>
                <a:buFontTx/>
                <a:buNone/>
              </a:pPr>
              <a:t>17</a:t>
            </a:fld>
            <a:endParaRPr lang="fr-CA" altLang="fr-FR" sz="1066">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5">
            <a:extLst>
              <a:ext uri="{FF2B5EF4-FFF2-40B4-BE49-F238E27FC236}">
                <a16:creationId xmlns:a16="http://schemas.microsoft.com/office/drawing/2014/main" id="{6F66BB19-8C66-4B28-9F2F-B4D7F3102EBC}"/>
              </a:ext>
            </a:extLst>
          </p:cNvPr>
          <p:cNvSpPr>
            <a:spLocks noGrp="1"/>
          </p:cNvSpPr>
          <p:nvPr>
            <p:ph type="title"/>
            <p:custDataLst>
              <p:tags r:id="rId1"/>
            </p:custDataLst>
          </p:nvPr>
        </p:nvSpPr>
        <p:spPr>
          <a:xfrm>
            <a:off x="6959333" y="1989053"/>
            <a:ext cx="5086897" cy="1343669"/>
          </a:xfrm>
        </p:spPr>
        <p:txBody>
          <a:bodyPr>
            <a:normAutofit fontScale="90000"/>
          </a:bodyPr>
          <a:lstStyle/>
          <a:p>
            <a:pPr algn="ctr"/>
            <a:br>
              <a:rPr lang="fr-CA" altLang="fr-FR"/>
            </a:br>
            <a:r>
              <a:rPr lang="fr-CA" altLang="fr-FR"/>
              <a:t>Merci de votre attention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F9B12-D971-F8BA-E1CF-23315A313936}"/>
              </a:ext>
            </a:extLst>
          </p:cNvPr>
          <p:cNvSpPr>
            <a:spLocks noGrp="1"/>
          </p:cNvSpPr>
          <p:nvPr>
            <p:ph type="ctrTitle"/>
          </p:nvPr>
        </p:nvSpPr>
        <p:spPr>
          <a:xfrm>
            <a:off x="779929" y="1378325"/>
            <a:ext cx="10712824" cy="2223434"/>
          </a:xfrm>
        </p:spPr>
        <p:txBody>
          <a:bodyPr>
            <a:noAutofit/>
          </a:bodyPr>
          <a:lstStyle/>
          <a:p>
            <a:r>
              <a:rPr lang="fr-FR" sz="4800" dirty="0"/>
              <a:t>Fraude amoureuse: comprendre et intervenir auprès des victimes</a:t>
            </a:r>
            <a:endParaRPr lang="fr-CA" sz="4800" dirty="0"/>
          </a:p>
        </p:txBody>
      </p:sp>
      <p:sp>
        <p:nvSpPr>
          <p:cNvPr id="3" name="Sous-titre 2">
            <a:extLst>
              <a:ext uri="{FF2B5EF4-FFF2-40B4-BE49-F238E27FC236}">
                <a16:creationId xmlns:a16="http://schemas.microsoft.com/office/drawing/2014/main" id="{DB001311-3594-8336-B2B6-00755A86ABE8}"/>
              </a:ext>
            </a:extLst>
          </p:cNvPr>
          <p:cNvSpPr>
            <a:spLocks noGrp="1"/>
          </p:cNvSpPr>
          <p:nvPr>
            <p:ph type="subTitle" idx="1"/>
          </p:nvPr>
        </p:nvSpPr>
        <p:spPr>
          <a:xfrm>
            <a:off x="779929" y="4225737"/>
            <a:ext cx="5316071" cy="2223435"/>
          </a:xfrm>
        </p:spPr>
        <p:txBody>
          <a:bodyPr>
            <a:normAutofit/>
          </a:bodyPr>
          <a:lstStyle/>
          <a:p>
            <a:pPr algn="l"/>
            <a:r>
              <a:rPr lang="fr-CA" dirty="0"/>
              <a:t>Charles Viau-Quesnel, UQTR</a:t>
            </a:r>
          </a:p>
          <a:p>
            <a:pPr algn="l"/>
            <a:r>
              <a:rPr lang="fr-CA" dirty="0"/>
              <a:t>2024-03-20 – 11h30</a:t>
            </a:r>
          </a:p>
        </p:txBody>
      </p:sp>
      <p:sp>
        <p:nvSpPr>
          <p:cNvPr id="4" name="Sous-titre 2">
            <a:extLst>
              <a:ext uri="{FF2B5EF4-FFF2-40B4-BE49-F238E27FC236}">
                <a16:creationId xmlns:a16="http://schemas.microsoft.com/office/drawing/2014/main" id="{F58EB5E9-D4CA-B6C7-777D-170F4E38271F}"/>
              </a:ext>
            </a:extLst>
          </p:cNvPr>
          <p:cNvSpPr txBox="1">
            <a:spLocks/>
          </p:cNvSpPr>
          <p:nvPr/>
        </p:nvSpPr>
        <p:spPr>
          <a:xfrm>
            <a:off x="5190563" y="4220695"/>
            <a:ext cx="6364943" cy="238760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CA" b="1" dirty="0"/>
              <a:t>Équipe de recherche</a:t>
            </a:r>
          </a:p>
          <a:p>
            <a:pPr algn="r"/>
            <a:r>
              <a:rPr lang="fr-CA" dirty="0"/>
              <a:t>Julie Carpentier</a:t>
            </a:r>
          </a:p>
          <a:p>
            <a:pPr algn="r"/>
            <a:r>
              <a:rPr lang="fr-CA" dirty="0"/>
              <a:t>Audrey Potz</a:t>
            </a:r>
          </a:p>
          <a:p>
            <a:pPr algn="r"/>
            <a:r>
              <a:rPr lang="fr-CA" dirty="0"/>
              <a:t>Sandrine Lavertu</a:t>
            </a:r>
          </a:p>
          <a:p>
            <a:pPr algn="r"/>
            <a:r>
              <a:rPr lang="fr-CA" dirty="0"/>
              <a:t>Claudia Marchand</a:t>
            </a:r>
          </a:p>
          <a:p>
            <a:pPr algn="r"/>
            <a:r>
              <a:rPr lang="fr-CA" dirty="0"/>
              <a:t>Frédérike Campbell</a:t>
            </a:r>
          </a:p>
          <a:p>
            <a:pPr algn="r"/>
            <a:r>
              <a:rPr lang="fr-CA" dirty="0"/>
              <a:t>Mélissa Thibodeau</a:t>
            </a:r>
          </a:p>
        </p:txBody>
      </p:sp>
      <p:pic>
        <p:nvPicPr>
          <p:cNvPr id="1026" name="Picture 2" descr="UQTR - Charte graphique de l'Université du Québec à Trois-Rivières - UQTR">
            <a:extLst>
              <a:ext uri="{FF2B5EF4-FFF2-40B4-BE49-F238E27FC236}">
                <a16:creationId xmlns:a16="http://schemas.microsoft.com/office/drawing/2014/main" id="{2D1D7793-E50F-C6D8-F149-2FFD87CB55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4600" y="249705"/>
            <a:ext cx="2334026" cy="1089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283706-3D97-0909-B0F9-84439C012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303" y="461837"/>
            <a:ext cx="2595581" cy="6914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A5B7888-F5B5-77A1-AC21-B6996587D81D}"/>
              </a:ext>
            </a:extLst>
          </p:cNvPr>
          <p:cNvPicPr>
            <a:picLocks noChangeAspect="1"/>
          </p:cNvPicPr>
          <p:nvPr/>
        </p:nvPicPr>
        <p:blipFill>
          <a:blip r:embed="rId4"/>
          <a:stretch>
            <a:fillRect/>
          </a:stretch>
        </p:blipFill>
        <p:spPr>
          <a:xfrm>
            <a:off x="767116" y="344360"/>
            <a:ext cx="1019078" cy="926435"/>
          </a:xfrm>
          <a:prstGeom prst="rect">
            <a:avLst/>
          </a:prstGeom>
        </p:spPr>
      </p:pic>
      <p:pic>
        <p:nvPicPr>
          <p:cNvPr id="8" name="Picture 7">
            <a:extLst>
              <a:ext uri="{FF2B5EF4-FFF2-40B4-BE49-F238E27FC236}">
                <a16:creationId xmlns:a16="http://schemas.microsoft.com/office/drawing/2014/main" id="{71EDB4B4-BCF2-0F0D-AA99-B85D1ECECCFB}"/>
              </a:ext>
            </a:extLst>
          </p:cNvPr>
          <p:cNvPicPr>
            <a:picLocks noChangeAspect="1"/>
          </p:cNvPicPr>
          <p:nvPr/>
        </p:nvPicPr>
        <p:blipFill>
          <a:blip r:embed="rId5"/>
          <a:srcRect/>
          <a:stretch>
            <a:fillRect/>
          </a:stretch>
        </p:blipFill>
        <p:spPr>
          <a:xfrm>
            <a:off x="2981318" y="471085"/>
            <a:ext cx="1729579" cy="650217"/>
          </a:xfrm>
          <a:prstGeom prst="rect">
            <a:avLst/>
          </a:prstGeom>
        </p:spPr>
      </p:pic>
    </p:spTree>
    <p:extLst>
      <p:ext uri="{BB962C8B-B14F-4D97-AF65-F5344CB8AC3E}">
        <p14:creationId xmlns:p14="http://schemas.microsoft.com/office/powerpoint/2010/main" val="210473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6FB67E8-B005-4C0A-8D87-FEEFE92E097B}"/>
              </a:ext>
            </a:extLst>
          </p:cNvPr>
          <p:cNvSpPr>
            <a:spLocks noGrp="1" noChangeArrowheads="1"/>
          </p:cNvSpPr>
          <p:nvPr>
            <p:ph type="ctrTitle"/>
            <p:custDataLst>
              <p:tags r:id="rId1"/>
            </p:custDataLst>
          </p:nvPr>
        </p:nvSpPr>
        <p:spPr/>
        <p:txBody>
          <a:bodyPr/>
          <a:lstStyle/>
          <a:p>
            <a:pPr eaLnBrk="1" hangingPunct="1"/>
            <a:r>
              <a:rPr lang="fr-CA" altLang="fr-FR" sz="3199" dirty="0"/>
              <a:t>Fraude amoureuse</a:t>
            </a:r>
            <a:br>
              <a:rPr lang="fr-CA" altLang="fr-FR" sz="3199" dirty="0"/>
            </a:br>
            <a:r>
              <a:rPr lang="fr-CA" altLang="fr-FR" sz="3199" dirty="0"/>
              <a:t>Comprendre et intervenir auprès des victimes </a:t>
            </a:r>
          </a:p>
        </p:txBody>
      </p:sp>
      <p:sp>
        <p:nvSpPr>
          <p:cNvPr id="2051" name="Rectangle 3">
            <a:extLst>
              <a:ext uri="{FF2B5EF4-FFF2-40B4-BE49-F238E27FC236}">
                <a16:creationId xmlns:a16="http://schemas.microsoft.com/office/drawing/2014/main" id="{F652C73F-CBD0-466E-AC90-CD3347AFB80E}"/>
              </a:ext>
            </a:extLst>
          </p:cNvPr>
          <p:cNvSpPr>
            <a:spLocks noGrp="1" noChangeArrowheads="1"/>
          </p:cNvSpPr>
          <p:nvPr>
            <p:ph type="subTitle" idx="1"/>
            <p:custDataLst>
              <p:tags r:id="rId2"/>
            </p:custDataLst>
          </p:nvPr>
        </p:nvSpPr>
        <p:spPr>
          <a:xfrm>
            <a:off x="626105" y="4868948"/>
            <a:ext cx="6430565" cy="670776"/>
          </a:xfrm>
        </p:spPr>
        <p:txBody>
          <a:bodyPr/>
          <a:lstStyle/>
          <a:p>
            <a:pPr eaLnBrk="1" hangingPunct="1">
              <a:defRPr/>
            </a:pPr>
            <a:r>
              <a:rPr lang="fr-CA" altLang="fr-FR" sz="1866" i="1" dirty="0">
                <a:solidFill>
                  <a:srgbClr val="0070C0"/>
                </a:solidFill>
                <a:effectLst>
                  <a:outerShdw blurRad="38100" dist="38100" dir="2700000" algn="tl">
                    <a:srgbClr val="000000">
                      <a:alpha val="43137"/>
                    </a:srgbClr>
                  </a:outerShdw>
                </a:effectLst>
              </a:rPr>
              <a:t>Lutte contre la maltraitance envers les personnes aînées </a:t>
            </a:r>
          </a:p>
        </p:txBody>
      </p:sp>
      <p:sp>
        <p:nvSpPr>
          <p:cNvPr id="2" name="ZoneTexte 1">
            <a:extLst>
              <a:ext uri="{FF2B5EF4-FFF2-40B4-BE49-F238E27FC236}">
                <a16:creationId xmlns:a16="http://schemas.microsoft.com/office/drawing/2014/main" id="{74A6FF1B-0C52-4DAF-8EA4-FA23451B268E}"/>
              </a:ext>
            </a:extLst>
          </p:cNvPr>
          <p:cNvSpPr txBox="1"/>
          <p:nvPr>
            <p:custDataLst>
              <p:tags r:id="rId3"/>
            </p:custDataLst>
          </p:nvPr>
        </p:nvSpPr>
        <p:spPr>
          <a:xfrm>
            <a:off x="1881" y="5967158"/>
            <a:ext cx="5806341" cy="1117998"/>
          </a:xfrm>
          <a:prstGeom prst="rect">
            <a:avLst/>
          </a:prstGeom>
          <a:noFill/>
        </p:spPr>
        <p:txBody>
          <a:bodyPr>
            <a:spAutoFit/>
          </a:bodyPr>
          <a:lstStyle/>
          <a:p>
            <a:pPr eaLnBrk="1" hangingPunct="1">
              <a:defRPr/>
            </a:pPr>
            <a:r>
              <a:rPr lang="fr-CA" sz="2399" dirty="0"/>
              <a:t>Sergent Sébastien Hébert</a:t>
            </a:r>
          </a:p>
          <a:p>
            <a:pPr eaLnBrk="1" hangingPunct="1">
              <a:defRPr/>
            </a:pPr>
            <a:r>
              <a:rPr lang="fr-CA" sz="1400" i="1" dirty="0"/>
              <a:t>Conseiller stratégique maltraitance majeure situation vulnérabilité</a:t>
            </a:r>
          </a:p>
          <a:p>
            <a:pPr eaLnBrk="1" hangingPunct="1">
              <a:defRPr/>
            </a:pPr>
            <a:r>
              <a:rPr lang="fr-CA" sz="1400" i="1" dirty="0"/>
              <a:t>Division prévention &amp; sécurité urbaine, SPVM</a:t>
            </a:r>
          </a:p>
          <a:p>
            <a:pPr eaLnBrk="1" hangingPunct="1">
              <a:defRPr/>
            </a:pPr>
            <a:endParaRPr lang="fr-CA" sz="1466" dirty="0"/>
          </a:p>
        </p:txBody>
      </p:sp>
      <p:sp>
        <p:nvSpPr>
          <p:cNvPr id="3" name="ZoneTexte 2">
            <a:extLst>
              <a:ext uri="{FF2B5EF4-FFF2-40B4-BE49-F238E27FC236}">
                <a16:creationId xmlns:a16="http://schemas.microsoft.com/office/drawing/2014/main" id="{033CFC70-F276-40BC-8E9D-5D2D84879403}"/>
              </a:ext>
            </a:extLst>
          </p:cNvPr>
          <p:cNvSpPr txBox="1"/>
          <p:nvPr>
            <p:custDataLst>
              <p:tags r:id="rId4"/>
            </p:custDataLst>
          </p:nvPr>
        </p:nvSpPr>
        <p:spPr>
          <a:xfrm>
            <a:off x="9551451" y="6307837"/>
            <a:ext cx="3167672" cy="523220"/>
          </a:xfrm>
          <a:prstGeom prst="rect">
            <a:avLst/>
          </a:prstGeom>
          <a:noFill/>
        </p:spPr>
        <p:txBody>
          <a:bodyPr>
            <a:spAutoFit/>
          </a:bodyPr>
          <a:lstStyle/>
          <a:p>
            <a:pPr>
              <a:defRPr/>
            </a:pPr>
            <a:r>
              <a:rPr lang="fr-CA" sz="1400" dirty="0"/>
              <a:t>Mercredi le 20 mars 2024</a:t>
            </a:r>
          </a:p>
          <a:p>
            <a:pPr>
              <a:defRPr/>
            </a:pPr>
            <a:endParaRPr lang="fr-CA"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700C5-297B-D295-6F42-0F17A6189863}"/>
              </a:ext>
            </a:extLst>
          </p:cNvPr>
          <p:cNvSpPr>
            <a:spLocks noGrp="1"/>
          </p:cNvSpPr>
          <p:nvPr>
            <p:ph type="title"/>
          </p:nvPr>
        </p:nvSpPr>
        <p:spPr/>
        <p:txBody>
          <a:bodyPr/>
          <a:lstStyle/>
          <a:p>
            <a:r>
              <a:rPr lang="fr-CA" dirty="0"/>
              <a:t>Plan de la présentation</a:t>
            </a:r>
          </a:p>
        </p:txBody>
      </p:sp>
      <p:sp>
        <p:nvSpPr>
          <p:cNvPr id="3" name="Espace réservé du contenu 2">
            <a:extLst>
              <a:ext uri="{FF2B5EF4-FFF2-40B4-BE49-F238E27FC236}">
                <a16:creationId xmlns:a16="http://schemas.microsoft.com/office/drawing/2014/main" id="{F29587C9-72EE-5038-E4F7-EAA6F71AF74C}"/>
              </a:ext>
            </a:extLst>
          </p:cNvPr>
          <p:cNvSpPr>
            <a:spLocks noGrp="1"/>
          </p:cNvSpPr>
          <p:nvPr>
            <p:ph idx="1"/>
          </p:nvPr>
        </p:nvSpPr>
        <p:spPr/>
        <p:txBody>
          <a:bodyPr>
            <a:normAutofit/>
          </a:bodyPr>
          <a:lstStyle/>
          <a:p>
            <a:r>
              <a:rPr lang="fr-CA" dirty="0"/>
              <a:t>Synthèse du projet de recherche</a:t>
            </a:r>
          </a:p>
          <a:p>
            <a:r>
              <a:rPr lang="fr-CA" dirty="0"/>
              <a:t>Exemple de cas</a:t>
            </a:r>
          </a:p>
          <a:p>
            <a:r>
              <a:rPr lang="fr-CA" dirty="0"/>
              <a:t>Principaux résultats</a:t>
            </a:r>
          </a:p>
          <a:p>
            <a:pPr lvl="1"/>
            <a:r>
              <a:rPr lang="fr-CA" dirty="0"/>
              <a:t>Bonnes pratiques</a:t>
            </a:r>
          </a:p>
          <a:p>
            <a:pPr lvl="1"/>
            <a:r>
              <a:rPr lang="fr-CA" dirty="0"/>
              <a:t>Mythes et croyances</a:t>
            </a:r>
          </a:p>
          <a:p>
            <a:endParaRPr lang="fr-CA" dirty="0"/>
          </a:p>
          <a:p>
            <a:r>
              <a:rPr lang="fr-CA" dirty="0"/>
              <a:t>Questions et échanges</a:t>
            </a:r>
          </a:p>
        </p:txBody>
      </p:sp>
    </p:spTree>
    <p:extLst>
      <p:ext uri="{BB962C8B-B14F-4D97-AF65-F5344CB8AC3E}">
        <p14:creationId xmlns:p14="http://schemas.microsoft.com/office/powerpoint/2010/main" val="255665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50A41-E39E-DEC8-A214-A4F3FB453DDE}"/>
              </a:ext>
            </a:extLst>
          </p:cNvPr>
          <p:cNvSpPr>
            <a:spLocks noGrp="1"/>
          </p:cNvSpPr>
          <p:nvPr>
            <p:ph type="title"/>
          </p:nvPr>
        </p:nvSpPr>
        <p:spPr/>
        <p:txBody>
          <a:bodyPr/>
          <a:lstStyle/>
          <a:p>
            <a:r>
              <a:rPr lang="fr-CA" dirty="0"/>
              <a:t>Synthèse du projet de recherche</a:t>
            </a:r>
          </a:p>
        </p:txBody>
      </p:sp>
      <p:sp>
        <p:nvSpPr>
          <p:cNvPr id="3" name="Espace réservé du contenu 2">
            <a:extLst>
              <a:ext uri="{FF2B5EF4-FFF2-40B4-BE49-F238E27FC236}">
                <a16:creationId xmlns:a16="http://schemas.microsoft.com/office/drawing/2014/main" id="{4DC30159-5218-1949-BA12-AC48767B6280}"/>
              </a:ext>
            </a:extLst>
          </p:cNvPr>
          <p:cNvSpPr>
            <a:spLocks noGrp="1"/>
          </p:cNvSpPr>
          <p:nvPr>
            <p:ph idx="1"/>
          </p:nvPr>
        </p:nvSpPr>
        <p:spPr>
          <a:xfrm>
            <a:off x="838200" y="1825625"/>
            <a:ext cx="7304773" cy="4351338"/>
          </a:xfrm>
        </p:spPr>
        <p:txBody>
          <a:bodyPr>
            <a:normAutofit lnSpcReduction="10000"/>
          </a:bodyPr>
          <a:lstStyle/>
          <a:p>
            <a:r>
              <a:rPr lang="fr-CA" dirty="0"/>
              <a:t>Projet ayant pour objectif de </a:t>
            </a:r>
            <a:r>
              <a:rPr lang="fr-CA" b="1" dirty="0"/>
              <a:t>décrire les expériences</a:t>
            </a:r>
            <a:r>
              <a:rPr lang="fr-CA" dirty="0"/>
              <a:t>, les </a:t>
            </a:r>
            <a:r>
              <a:rPr lang="fr-CA" b="1" dirty="0"/>
              <a:t>besoins</a:t>
            </a:r>
            <a:r>
              <a:rPr lang="fr-CA" dirty="0"/>
              <a:t> et les </a:t>
            </a:r>
            <a:r>
              <a:rPr lang="fr-CA" b="1" dirty="0"/>
              <a:t>défis</a:t>
            </a:r>
            <a:r>
              <a:rPr lang="fr-CA" dirty="0"/>
              <a:t> des personnes victimes de fraude amoureuse en ligne (FAL) et croiser ces perspectives avec celles d’intervenants psychosociaux ayant de l’expérience avec les personnes victimes de FAL.</a:t>
            </a:r>
          </a:p>
          <a:p>
            <a:endParaRPr lang="fr-CA" dirty="0"/>
          </a:p>
          <a:p>
            <a:r>
              <a:rPr lang="fr-CA" dirty="0"/>
              <a:t>Contexte</a:t>
            </a:r>
          </a:p>
          <a:p>
            <a:r>
              <a:rPr lang="fr-CA" dirty="0"/>
              <a:t>Participants</a:t>
            </a:r>
          </a:p>
          <a:p>
            <a:r>
              <a:rPr lang="fr-CA" dirty="0"/>
              <a:t>Outils de recherche</a:t>
            </a:r>
          </a:p>
          <a:p>
            <a:pPr marL="0" indent="0">
              <a:buNone/>
            </a:pPr>
            <a:endParaRPr lang="fr-CA" dirty="0"/>
          </a:p>
        </p:txBody>
      </p:sp>
      <p:pic>
        <p:nvPicPr>
          <p:cNvPr id="4" name="Picture 4">
            <a:extLst>
              <a:ext uri="{FF2B5EF4-FFF2-40B4-BE49-F238E27FC236}">
                <a16:creationId xmlns:a16="http://schemas.microsoft.com/office/drawing/2014/main" id="{86E58559-59F3-9956-FEB8-3CE426C37B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8219" y="4402450"/>
            <a:ext cx="2595581" cy="69147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13BAC08-895E-9EA1-A945-426C35A3B34A}"/>
              </a:ext>
            </a:extLst>
          </p:cNvPr>
          <p:cNvPicPr>
            <a:picLocks noChangeAspect="1"/>
          </p:cNvPicPr>
          <p:nvPr/>
        </p:nvPicPr>
        <p:blipFill>
          <a:blip r:embed="rId3"/>
          <a:stretch>
            <a:fillRect/>
          </a:stretch>
        </p:blipFill>
        <p:spPr>
          <a:xfrm>
            <a:off x="9152344" y="2013619"/>
            <a:ext cx="1807330" cy="1643028"/>
          </a:xfrm>
          <a:prstGeom prst="rect">
            <a:avLst/>
          </a:prstGeom>
        </p:spPr>
      </p:pic>
    </p:spTree>
    <p:extLst>
      <p:ext uri="{BB962C8B-B14F-4D97-AF65-F5344CB8AC3E}">
        <p14:creationId xmlns:p14="http://schemas.microsoft.com/office/powerpoint/2010/main" val="402696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6256F-B0F0-1684-C44C-8E7B1920467D}"/>
              </a:ext>
            </a:extLst>
          </p:cNvPr>
          <p:cNvSpPr>
            <a:spLocks noGrp="1"/>
          </p:cNvSpPr>
          <p:nvPr>
            <p:ph type="title"/>
          </p:nvPr>
        </p:nvSpPr>
        <p:spPr/>
        <p:txBody>
          <a:bodyPr/>
          <a:lstStyle/>
          <a:p>
            <a:r>
              <a:rPr lang="fr-CA" dirty="0"/>
              <a:t>Contexte du projet</a:t>
            </a:r>
          </a:p>
        </p:txBody>
      </p:sp>
      <p:sp>
        <p:nvSpPr>
          <p:cNvPr id="3" name="Espace réservé du contenu 2">
            <a:extLst>
              <a:ext uri="{FF2B5EF4-FFF2-40B4-BE49-F238E27FC236}">
                <a16:creationId xmlns:a16="http://schemas.microsoft.com/office/drawing/2014/main" id="{1FE7BA4B-B071-E358-FE98-110019060F38}"/>
              </a:ext>
            </a:extLst>
          </p:cNvPr>
          <p:cNvSpPr>
            <a:spLocks noGrp="1"/>
          </p:cNvSpPr>
          <p:nvPr>
            <p:ph idx="1"/>
          </p:nvPr>
        </p:nvSpPr>
        <p:spPr/>
        <p:txBody>
          <a:bodyPr>
            <a:normAutofit/>
          </a:bodyPr>
          <a:lstStyle/>
          <a:p>
            <a:r>
              <a:rPr lang="fr-CA" dirty="0"/>
              <a:t>La fraude amoureuse en ligne est un crime </a:t>
            </a:r>
            <a:r>
              <a:rPr lang="fr-CA" b="1" dirty="0"/>
              <a:t>difficile à étudier</a:t>
            </a:r>
            <a:r>
              <a:rPr lang="fr-CA" dirty="0"/>
              <a:t>…</a:t>
            </a:r>
          </a:p>
          <a:p>
            <a:pPr marL="914400" lvl="2" indent="0">
              <a:buNone/>
            </a:pPr>
            <a:endParaRPr lang="fr-CA" dirty="0"/>
          </a:p>
          <a:p>
            <a:pPr lvl="1"/>
            <a:r>
              <a:rPr lang="fr-CA" dirty="0"/>
              <a:t>Difficile à </a:t>
            </a:r>
            <a:r>
              <a:rPr lang="fr-CA" b="1" dirty="0"/>
              <a:t>quantifier</a:t>
            </a:r>
          </a:p>
          <a:p>
            <a:pPr marL="914400" lvl="2" indent="0">
              <a:buNone/>
            </a:pPr>
            <a:endParaRPr lang="fr-CA" dirty="0"/>
          </a:p>
          <a:p>
            <a:pPr lvl="1"/>
            <a:r>
              <a:rPr lang="fr-CA" dirty="0"/>
              <a:t>Une forme de fraude </a:t>
            </a:r>
            <a:r>
              <a:rPr lang="fr-CA" i="1" dirty="0"/>
              <a:t>relativement</a:t>
            </a:r>
            <a:r>
              <a:rPr lang="fr-CA" dirty="0"/>
              <a:t> récente</a:t>
            </a:r>
          </a:p>
          <a:p>
            <a:pPr marL="914400" lvl="2" indent="0">
              <a:buNone/>
            </a:pPr>
            <a:endParaRPr lang="fr-CA" dirty="0"/>
          </a:p>
          <a:p>
            <a:pPr lvl="1"/>
            <a:r>
              <a:rPr lang="fr-CA" dirty="0"/>
              <a:t>Victimes </a:t>
            </a:r>
            <a:r>
              <a:rPr lang="fr-CA" b="1" dirty="0"/>
              <a:t>difficiles à trouver </a:t>
            </a:r>
            <a:r>
              <a:rPr lang="fr-CA" dirty="0"/>
              <a:t>et à </a:t>
            </a:r>
            <a:r>
              <a:rPr lang="fr-CA" b="1" dirty="0"/>
              <a:t>solliciter pour la recherche</a:t>
            </a:r>
          </a:p>
          <a:p>
            <a:pPr lvl="1"/>
            <a:endParaRPr lang="fr-CA" dirty="0"/>
          </a:p>
        </p:txBody>
      </p:sp>
    </p:spTree>
    <p:extLst>
      <p:ext uri="{BB962C8B-B14F-4D97-AF65-F5344CB8AC3E}">
        <p14:creationId xmlns:p14="http://schemas.microsoft.com/office/powerpoint/2010/main" val="194327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a:xfrm>
            <a:off x="838200" y="365125"/>
            <a:ext cx="5722257" cy="1325563"/>
          </a:xfrm>
        </p:spPr>
        <p:txBody>
          <a:bodyPr/>
          <a:lstStyle/>
          <a:p>
            <a:r>
              <a:rPr lang="fr-CA" dirty="0"/>
              <a:t>Participants et outils de recherche</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a:xfrm>
            <a:off x="838200" y="1825625"/>
            <a:ext cx="5722257" cy="4351338"/>
          </a:xfrm>
        </p:spPr>
        <p:txBody>
          <a:bodyPr>
            <a:normAutofit fontScale="92500" lnSpcReduction="20000"/>
          </a:bodyPr>
          <a:lstStyle/>
          <a:p>
            <a:r>
              <a:rPr lang="fr-CA" dirty="0"/>
              <a:t>17 victimes québécoises (12 femmes, 5 hommes) et 12 intervenant.e.s</a:t>
            </a:r>
          </a:p>
          <a:p>
            <a:endParaRPr lang="fr-CA" dirty="0"/>
          </a:p>
          <a:p>
            <a:r>
              <a:rPr lang="fr-CA" dirty="0"/>
              <a:t>Victimes: entrevues individuelles détaillées: avant, pendant et après la fraude, création d’une ligne du temps, questionnaires (sociodémographique, personnalité, impulsivité, ressources sociales).</a:t>
            </a:r>
          </a:p>
          <a:p>
            <a:endParaRPr lang="fr-CA" dirty="0"/>
          </a:p>
          <a:p>
            <a:r>
              <a:rPr lang="fr-CA" dirty="0"/>
              <a:t>Intervenant.e.s: entrevues individuelles ou de groupe, synthèse des bonnes pratiques et des besoins de victimes</a:t>
            </a:r>
          </a:p>
        </p:txBody>
      </p:sp>
      <p:graphicFrame>
        <p:nvGraphicFramePr>
          <p:cNvPr id="6" name="Objet 5">
            <a:extLst>
              <a:ext uri="{FF2B5EF4-FFF2-40B4-BE49-F238E27FC236}">
                <a16:creationId xmlns:a16="http://schemas.microsoft.com/office/drawing/2014/main" id="{3CDA102F-AA58-C816-6CB7-2D40A8787C8C}"/>
              </a:ext>
            </a:extLst>
          </p:cNvPr>
          <p:cNvGraphicFramePr>
            <a:graphicFrameLocks noChangeAspect="1"/>
          </p:cNvGraphicFramePr>
          <p:nvPr/>
        </p:nvGraphicFramePr>
        <p:xfrm>
          <a:off x="7030371" y="0"/>
          <a:ext cx="5161630" cy="6881502"/>
        </p:xfrm>
        <a:graphic>
          <a:graphicData uri="http://schemas.openxmlformats.org/presentationml/2006/ole">
            <mc:AlternateContent xmlns:mc="http://schemas.openxmlformats.org/markup-compatibility/2006">
              <mc:Choice xmlns:v="urn:schemas-microsoft-com:vml" Requires="v">
                <p:oleObj spid="_x0000_s1026" name="Acrobat Document" r:id="rId3" imgW="8229484" imgH="10972800" progId="AcroExch.Document.DC">
                  <p:embed/>
                </p:oleObj>
              </mc:Choice>
              <mc:Fallback>
                <p:oleObj name="Acrobat Document" r:id="rId3" imgW="8229484" imgH="10972800" progId="AcroExch.Document.DC">
                  <p:embed/>
                  <p:pic>
                    <p:nvPicPr>
                      <p:cNvPr id="6" name="Objet 5">
                        <a:extLst>
                          <a:ext uri="{FF2B5EF4-FFF2-40B4-BE49-F238E27FC236}">
                            <a16:creationId xmlns:a16="http://schemas.microsoft.com/office/drawing/2014/main" id="{3CDA102F-AA58-C816-6CB7-2D40A8787C8C}"/>
                          </a:ext>
                        </a:extLst>
                      </p:cNvPr>
                      <p:cNvPicPr/>
                      <p:nvPr/>
                    </p:nvPicPr>
                    <p:blipFill>
                      <a:blip r:embed="rId4"/>
                      <a:stretch>
                        <a:fillRect/>
                      </a:stretch>
                    </p:blipFill>
                    <p:spPr>
                      <a:xfrm>
                        <a:off x="7030371" y="0"/>
                        <a:ext cx="5161630" cy="6881502"/>
                      </a:xfrm>
                      <a:prstGeom prst="rect">
                        <a:avLst/>
                      </a:prstGeom>
                    </p:spPr>
                  </p:pic>
                </p:oleObj>
              </mc:Fallback>
            </mc:AlternateContent>
          </a:graphicData>
        </a:graphic>
      </p:graphicFrame>
    </p:spTree>
    <p:extLst>
      <p:ext uri="{BB962C8B-B14F-4D97-AF65-F5344CB8AC3E}">
        <p14:creationId xmlns:p14="http://schemas.microsoft.com/office/powerpoint/2010/main" val="13495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EFD78-9AD1-07EF-EB92-ED75EFA7EE7B}"/>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BFE9413C-040C-8406-4B9C-73688FFC8EFD}"/>
              </a:ext>
            </a:extLst>
          </p:cNvPr>
          <p:cNvSpPr>
            <a:spLocks noGrp="1"/>
          </p:cNvSpPr>
          <p:nvPr>
            <p:ph idx="1"/>
          </p:nvPr>
        </p:nvSpPr>
        <p:spPr/>
        <p:txBody>
          <a:bodyPr>
            <a:normAutofit fontScale="92500" lnSpcReduction="20000"/>
          </a:bodyPr>
          <a:lstStyle/>
          <a:p>
            <a:r>
              <a:rPr lang="fr-CA" dirty="0"/>
              <a:t>Mme Monique Gagnon, 58 ans, est </a:t>
            </a:r>
            <a:r>
              <a:rPr lang="fr-CA" b="1" dirty="0"/>
              <a:t>sensible et ouverte aux expériences nouvelles</a:t>
            </a:r>
            <a:r>
              <a:rPr lang="fr-CA" dirty="0"/>
              <a:t>. Elle se décrit comme une femme consciencieuse: </a:t>
            </a:r>
            <a:r>
              <a:rPr lang="fr-CA" b="1" dirty="0"/>
              <a:t>fiable, réfléchie et organisée</a:t>
            </a:r>
            <a:r>
              <a:rPr lang="fr-CA" dirty="0"/>
              <a:t>.</a:t>
            </a:r>
          </a:p>
          <a:p>
            <a:r>
              <a:rPr lang="fr-CA" dirty="0"/>
              <a:t>Elle se remet du </a:t>
            </a:r>
            <a:r>
              <a:rPr lang="fr-CA" b="1" dirty="0"/>
              <a:t>divorce de son conjoint</a:t>
            </a:r>
            <a:r>
              <a:rPr lang="fr-CA" dirty="0"/>
              <a:t>, après un mariage de 29 ans ayant mené à la naissance de trois enfants qui sont maintenant d’âge adulte. Le divorce a été entamé il y a 18 mois, à la suite d'une longue période d’insatisfaction conjugale pendant laquelle Mme Gagnon vivait une importante </a:t>
            </a:r>
            <a:r>
              <a:rPr lang="fr-CA" b="1" dirty="0"/>
              <a:t>solitude</a:t>
            </a:r>
            <a:r>
              <a:rPr lang="fr-CA" dirty="0"/>
              <a:t>. Elle explique qu’elle savait depuis longtemps que son couple était dysfonctionnel, mais qu’elle a attendu le départ des enfants de la maison pour commencer les démarches de séparation.</a:t>
            </a:r>
          </a:p>
          <a:p>
            <a:r>
              <a:rPr lang="fr-CA" dirty="0"/>
              <a:t>La solitude éprouvée par Mme Gagnon s’est trouvée décuplée durant la période de la </a:t>
            </a:r>
            <a:r>
              <a:rPr lang="fr-CA" b="1" dirty="0"/>
              <a:t>COVID</a:t>
            </a:r>
            <a:r>
              <a:rPr lang="fr-CA" dirty="0"/>
              <a:t>, alors que ses principales activités sociales, notamment un club de natation et des cours de danse, ont été suspendues et qu’elle se retrouvait seule dans son domicile.</a:t>
            </a:r>
          </a:p>
        </p:txBody>
      </p:sp>
    </p:spTree>
    <p:extLst>
      <p:ext uri="{BB962C8B-B14F-4D97-AF65-F5344CB8AC3E}">
        <p14:creationId xmlns:p14="http://schemas.microsoft.com/office/powerpoint/2010/main" val="22513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AAC54-3DFE-9013-EE66-7409DB44FA04}"/>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AEB1F596-E5B3-A454-217A-B2DCE8AC8FF5}"/>
              </a:ext>
            </a:extLst>
          </p:cNvPr>
          <p:cNvSpPr>
            <a:spLocks noGrp="1"/>
          </p:cNvSpPr>
          <p:nvPr>
            <p:ph idx="1"/>
          </p:nvPr>
        </p:nvSpPr>
        <p:spPr/>
        <p:txBody>
          <a:bodyPr>
            <a:normAutofit fontScale="92500" lnSpcReduction="10000"/>
          </a:bodyPr>
          <a:lstStyle/>
          <a:p>
            <a:r>
              <a:rPr lang="fr-CA" dirty="0"/>
              <a:t>Les relations avec ses enfants sont bonnes, mais Monique indique ne pas beaucoup parler de ses problèmes, car ses enfants « ont leur vie à faire » et </a:t>
            </a:r>
            <a:r>
              <a:rPr lang="fr-CA" b="1" dirty="0"/>
              <a:t>elle ne veut pas les déranger</a:t>
            </a:r>
            <a:r>
              <a:rPr lang="fr-CA" dirty="0"/>
              <a:t>. Monique a </a:t>
            </a:r>
            <a:r>
              <a:rPr lang="fr-CA" b="1" dirty="0"/>
              <a:t>quelques amies proches</a:t>
            </a:r>
            <a:r>
              <a:rPr lang="fr-CA" dirty="0"/>
              <a:t>, dont une voisine qu’elle voit régulièrement. </a:t>
            </a:r>
            <a:r>
              <a:rPr lang="fr-CA" b="1" dirty="0"/>
              <a:t>Elle socialise avec plusieurs connaissances</a:t>
            </a:r>
            <a:r>
              <a:rPr lang="fr-CA" dirty="0"/>
              <a:t> avec lesquelles elle garde le contact en ligne, sur Facebook. </a:t>
            </a:r>
          </a:p>
          <a:p>
            <a:r>
              <a:rPr lang="fr-CA" dirty="0"/>
              <a:t>Mme Gagnon est incitée par des amies à essayer un site de rencontre et finit par créer un profil dans la plateforme de rencontres de Facebook. Elle entretient quelques correspondances infructueuses avec des partenaires potentiels, sans succès. Elle rencontre finalement Richard, un homme qui </a:t>
            </a:r>
            <a:r>
              <a:rPr lang="fr-CA" b="1" dirty="0"/>
              <a:t>lui écrit un message directement </a:t>
            </a:r>
            <a:r>
              <a:rPr lang="fr-CA" dirty="0"/>
              <a:t>en la complimentant et, plus important aux yeux de Monique, </a:t>
            </a:r>
            <a:r>
              <a:rPr lang="fr-CA" b="1" dirty="0"/>
              <a:t>en indiquant plusieurs exemples d’intérêts communs</a:t>
            </a:r>
            <a:r>
              <a:rPr lang="fr-CA" dirty="0"/>
              <a:t>. </a:t>
            </a:r>
            <a:r>
              <a:rPr lang="fr-CA" b="1" dirty="0"/>
              <a:t>Richard a bien lu son profil et s’intéresse à elle</a:t>
            </a:r>
            <a:r>
              <a:rPr lang="fr-CA" dirty="0"/>
              <a:t>.</a:t>
            </a:r>
          </a:p>
        </p:txBody>
      </p:sp>
    </p:spTree>
    <p:extLst>
      <p:ext uri="{BB962C8B-B14F-4D97-AF65-F5344CB8AC3E}">
        <p14:creationId xmlns:p14="http://schemas.microsoft.com/office/powerpoint/2010/main" val="3438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D69F7-BF7E-7B88-9B6E-EF0B8688B078}"/>
              </a:ext>
            </a:extLst>
          </p:cNvPr>
          <p:cNvSpPr>
            <a:spLocks noGrp="1"/>
          </p:cNvSpPr>
          <p:nvPr>
            <p:ph type="title"/>
          </p:nvPr>
        </p:nvSpPr>
        <p:spPr>
          <a:xfrm>
            <a:off x="838200" y="365125"/>
            <a:ext cx="5616844" cy="1325563"/>
          </a:xfrm>
        </p:spPr>
        <p:txBody>
          <a:bodyPr/>
          <a:lstStyle/>
          <a:p>
            <a:r>
              <a:rPr lang="fr-CA" dirty="0"/>
              <a:t>Histoire de cas</a:t>
            </a:r>
          </a:p>
        </p:txBody>
      </p:sp>
      <p:sp>
        <p:nvSpPr>
          <p:cNvPr id="3" name="Espace réservé du contenu 2">
            <a:extLst>
              <a:ext uri="{FF2B5EF4-FFF2-40B4-BE49-F238E27FC236}">
                <a16:creationId xmlns:a16="http://schemas.microsoft.com/office/drawing/2014/main" id="{5FE57A26-AEDF-01A4-8D20-7404582ECCA2}"/>
              </a:ext>
            </a:extLst>
          </p:cNvPr>
          <p:cNvSpPr>
            <a:spLocks noGrp="1"/>
          </p:cNvSpPr>
          <p:nvPr>
            <p:ph idx="1"/>
          </p:nvPr>
        </p:nvSpPr>
        <p:spPr>
          <a:xfrm>
            <a:off x="838200" y="1825625"/>
            <a:ext cx="5616844" cy="4351338"/>
          </a:xfrm>
        </p:spPr>
        <p:txBody>
          <a:bodyPr>
            <a:normAutofit/>
          </a:bodyPr>
          <a:lstStyle/>
          <a:p>
            <a:r>
              <a:rPr lang="fr-CA" dirty="0"/>
              <a:t>Monique consulte le profil de Richard et est immédiatement </a:t>
            </a:r>
            <a:r>
              <a:rPr lang="fr-CA" b="1" dirty="0"/>
              <a:t>frappée par son apparence</a:t>
            </a:r>
            <a:r>
              <a:rPr lang="fr-CA" dirty="0"/>
              <a:t>. Elle se méfie même sur le coup, mais constate que le profil contient plusieurs photos dans des contextes différents, toujours plutôt flatteuses. Souriant, il apparait en ligne comme un homme actif. </a:t>
            </a:r>
          </a:p>
        </p:txBody>
      </p:sp>
      <p:pic>
        <p:nvPicPr>
          <p:cNvPr id="1026" name="Picture 2" descr="South Haven model shows a different side of romance scams">
            <a:extLst>
              <a:ext uri="{FF2B5EF4-FFF2-40B4-BE49-F238E27FC236}">
                <a16:creationId xmlns:a16="http://schemas.microsoft.com/office/drawing/2014/main" id="{82EB13BB-92A9-0557-2C10-5579800B94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CDB58CA-D190-960E-58A7-9C537C95D32D}"/>
              </a:ext>
            </a:extLst>
          </p:cNvPr>
          <p:cNvSpPr txBox="1"/>
          <p:nvPr/>
        </p:nvSpPr>
        <p:spPr>
          <a:xfrm>
            <a:off x="135610" y="6121239"/>
            <a:ext cx="609470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Light"/>
                <a:ea typeface="+mn-ea"/>
                <a:cs typeface="+mn-cs"/>
              </a:rPr>
              <a:t>Source de la photo: Tom Ernsting. Voir p. 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Light"/>
                <a:ea typeface="+mn-ea"/>
                <a:cs typeface="+mn-cs"/>
              </a:rPr>
              <a:t>https://www.freep.com/story/money/personal-finance/susan-tompor/2020/11/11/south-haven-model-shows-different-side-romance-scams/6123440002/</a:t>
            </a:r>
          </a:p>
        </p:txBody>
      </p:sp>
    </p:spTree>
    <p:extLst>
      <p:ext uri="{BB962C8B-B14F-4D97-AF65-F5344CB8AC3E}">
        <p14:creationId xmlns:p14="http://schemas.microsoft.com/office/powerpoint/2010/main" val="219644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73548-232D-169D-9299-9578BEC45EE7}"/>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DEF722DD-3FE6-B5AD-6001-E6C9FDDB34F3}"/>
              </a:ext>
            </a:extLst>
          </p:cNvPr>
          <p:cNvSpPr>
            <a:spLocks noGrp="1"/>
          </p:cNvSpPr>
          <p:nvPr>
            <p:ph idx="1"/>
          </p:nvPr>
        </p:nvSpPr>
        <p:spPr/>
        <p:txBody>
          <a:bodyPr>
            <a:normAutofit lnSpcReduction="10000"/>
          </a:bodyPr>
          <a:lstStyle/>
          <a:p>
            <a:r>
              <a:rPr lang="fr-CA" dirty="0"/>
              <a:t>Monique et Richard échangent des </a:t>
            </a:r>
            <a:r>
              <a:rPr lang="fr-CA" b="1" dirty="0"/>
              <a:t>messages quotidiennement</a:t>
            </a:r>
            <a:r>
              <a:rPr lang="fr-CA" dirty="0"/>
              <a:t>. Monique </a:t>
            </a:r>
            <a:r>
              <a:rPr lang="fr-CA" b="1" dirty="0"/>
              <a:t>lui raconte sa situation</a:t>
            </a:r>
            <a:r>
              <a:rPr lang="fr-CA" dirty="0"/>
              <a:t>, incluant sa séparation relativement récente. </a:t>
            </a:r>
            <a:r>
              <a:rPr lang="fr-CA" b="1" dirty="0"/>
              <a:t>Elle lui parle de sa famille, de ses loisirs et de ses rêves</a:t>
            </a:r>
            <a:r>
              <a:rPr lang="fr-CA" dirty="0"/>
              <a:t>. Richard est d’une excellente écoute et se montre intéressé par sa vie. </a:t>
            </a:r>
          </a:p>
          <a:p>
            <a:r>
              <a:rPr lang="fr-CA" dirty="0"/>
              <a:t>Pour sa part, Richard explique être célibataire depuis quelques années. Il aimerait entre en relation et se sent seul, mais il n’arrive pas à trouver quelqu’un, notamment car </a:t>
            </a:r>
            <a:r>
              <a:rPr lang="fr-CA" b="1" dirty="0"/>
              <a:t>il travaille souvent à l’étranger</a:t>
            </a:r>
            <a:r>
              <a:rPr lang="fr-CA" dirty="0"/>
              <a:t>. Comme il est un des « vieux routiers » de sa compagnie, il est souvent envoyé pour régler des dossiers complexes à l’étranger, souvent pour plusieurs semaines ou mois. C’est un emploi excitant, mais il planifie prendre sa retraite d’ici quelques années et aimerais finir ses jours avec quelqu’un. </a:t>
            </a:r>
          </a:p>
        </p:txBody>
      </p:sp>
    </p:spTree>
    <p:extLst>
      <p:ext uri="{BB962C8B-B14F-4D97-AF65-F5344CB8AC3E}">
        <p14:creationId xmlns:p14="http://schemas.microsoft.com/office/powerpoint/2010/main" val="40402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4C256-A752-FAC3-9062-E2A30C49249F}"/>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10B261C0-0D51-83EC-96BA-9E59AD3DB0DC}"/>
              </a:ext>
            </a:extLst>
          </p:cNvPr>
          <p:cNvSpPr>
            <a:spLocks noGrp="1"/>
          </p:cNvSpPr>
          <p:nvPr>
            <p:ph idx="1"/>
          </p:nvPr>
        </p:nvSpPr>
        <p:spPr/>
        <p:txBody>
          <a:bodyPr>
            <a:normAutofit fontScale="92500" lnSpcReduction="10000"/>
          </a:bodyPr>
          <a:lstStyle/>
          <a:p>
            <a:r>
              <a:rPr lang="fr-CA" dirty="0"/>
              <a:t>Aux yeux de Monique, Richard est un homme presque parfait. Il est très attentionné et semble réellement intéressé à son bonheur. Il lui écrit souvent pour lui demander comment a été un rendez-vous ou encore pour prendre des nouvelles. </a:t>
            </a:r>
            <a:r>
              <a:rPr lang="fr-CA" b="1" dirty="0"/>
              <a:t>Il se souvient de ses goûts et même du nom de ses enfants</a:t>
            </a:r>
            <a:r>
              <a:rPr lang="fr-CA" dirty="0"/>
              <a:t>. Monique se sent en confiance et tombe rapidement amoureuse. Ses proches remarquent son excellente humeur et Monique finit par se décider à annoncer sa nouvelle flamme à ses amies proches, mais décide d’attendre avant d’en parler à ses enfants. </a:t>
            </a:r>
          </a:p>
          <a:p>
            <a:r>
              <a:rPr lang="fr-CA" dirty="0"/>
              <a:t>Sa meilleure amie ne réagit pas très bien à l’annonce de la relation. Elle est incrédule et dit notamment: «tu n’es plus une ado, ne sois pas naïve, il est bien trop beau ton Roméo! » </a:t>
            </a:r>
            <a:r>
              <a:rPr lang="fr-CA" b="1" dirty="0"/>
              <a:t>Monique ne sent pas que son amie partage son moment de bonheur</a:t>
            </a:r>
            <a:r>
              <a:rPr lang="fr-CA" dirty="0"/>
              <a:t>. Elle croit au contraire que son amie est peut-être un peu jalouse et qu’elle ne la comprend pas. </a:t>
            </a:r>
            <a:r>
              <a:rPr lang="fr-CA" b="1" dirty="0"/>
              <a:t>Elle hésite à lui en reparler</a:t>
            </a:r>
            <a:r>
              <a:rPr lang="fr-CA" dirty="0"/>
              <a:t>…</a:t>
            </a:r>
          </a:p>
        </p:txBody>
      </p:sp>
    </p:spTree>
    <p:extLst>
      <p:ext uri="{BB962C8B-B14F-4D97-AF65-F5344CB8AC3E}">
        <p14:creationId xmlns:p14="http://schemas.microsoft.com/office/powerpoint/2010/main" val="17824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164E9-AD12-A3A8-3430-C0E48E49D2D2}"/>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6D848B49-0DA9-1F66-1918-EED765F3AAB9}"/>
              </a:ext>
            </a:extLst>
          </p:cNvPr>
          <p:cNvSpPr>
            <a:spLocks noGrp="1"/>
          </p:cNvSpPr>
          <p:nvPr>
            <p:ph idx="1"/>
          </p:nvPr>
        </p:nvSpPr>
        <p:spPr/>
        <p:txBody>
          <a:bodyPr>
            <a:normAutofit fontScale="92500"/>
          </a:bodyPr>
          <a:lstStyle/>
          <a:p>
            <a:r>
              <a:rPr lang="fr-CA" dirty="0"/>
              <a:t>Après quelques semaines de contacts réguliers, Monique demande à Richard </a:t>
            </a:r>
            <a:r>
              <a:rPr lang="fr-CA" b="1" dirty="0"/>
              <a:t>s’ils peuvent se voir et parler de vive voix</a:t>
            </a:r>
            <a:r>
              <a:rPr lang="fr-CA" dirty="0"/>
              <a:t>. Richard accepte initialement, mais explique que ce sera compliqué, car il est à l’étranger pour le travail et que tous ses appareils (téléphone et ordinateur) sont fournis par son employeur. Il ne peut pas faire d’appels interurbains personnels et son portable n’est pas muni de webcam. Il ira en acheter une dès sa prochaine journée de congé, promet-il. </a:t>
            </a:r>
          </a:p>
          <a:p>
            <a:r>
              <a:rPr lang="fr-CA" dirty="0"/>
              <a:t>Monique est déçue, mais Richard demeure aussi présent et commence à lui parler de plans pour son prochain retour au pays, dans quelques semaines si tout se passe bien dans l’implantation du projet sur lequel il travaille. </a:t>
            </a:r>
            <a:r>
              <a:rPr lang="fr-CA" b="1" dirty="0"/>
              <a:t>Ils ont tous deux très hâte d’enfin de rencontrer « pour vrai ».</a:t>
            </a:r>
          </a:p>
        </p:txBody>
      </p:sp>
    </p:spTree>
    <p:extLst>
      <p:ext uri="{BB962C8B-B14F-4D97-AF65-F5344CB8AC3E}">
        <p14:creationId xmlns:p14="http://schemas.microsoft.com/office/powerpoint/2010/main" val="12652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AEA5612-212B-44A6-B4AA-01F4541BE1E6}"/>
              </a:ext>
            </a:extLst>
          </p:cNvPr>
          <p:cNvSpPr>
            <a:spLocks noGrp="1" noChangeArrowheads="1"/>
          </p:cNvSpPr>
          <p:nvPr>
            <p:ph type="title"/>
            <p:custDataLst>
              <p:tags r:id="rId1"/>
            </p:custDataLst>
          </p:nvPr>
        </p:nvSpPr>
        <p:spPr/>
        <p:txBody>
          <a:bodyPr/>
          <a:lstStyle/>
          <a:p>
            <a:pPr eaLnBrk="1" hangingPunct="1"/>
            <a:r>
              <a:rPr lang="fr-FR" altLang="fr-FR"/>
              <a:t>Pourquoi parler de la fraude amoureuse en ligne du point de vue policier?</a:t>
            </a:r>
          </a:p>
        </p:txBody>
      </p:sp>
      <p:sp>
        <p:nvSpPr>
          <p:cNvPr id="3075" name="Rectangle 3">
            <a:extLst>
              <a:ext uri="{FF2B5EF4-FFF2-40B4-BE49-F238E27FC236}">
                <a16:creationId xmlns:a16="http://schemas.microsoft.com/office/drawing/2014/main" id="{408814A4-B5ED-4A6A-AC51-271685B3A5A9}"/>
              </a:ext>
            </a:extLst>
          </p:cNvPr>
          <p:cNvSpPr>
            <a:spLocks noGrp="1" noChangeArrowheads="1"/>
          </p:cNvSpPr>
          <p:nvPr>
            <p:ph type="body" idx="1"/>
            <p:custDataLst>
              <p:tags r:id="rId2"/>
            </p:custDataLst>
          </p:nvPr>
        </p:nvSpPr>
        <p:spPr>
          <a:xfrm>
            <a:off x="2064995" y="1606055"/>
            <a:ext cx="4894339" cy="4526152"/>
          </a:xfrm>
        </p:spPr>
        <p:txBody>
          <a:bodyPr/>
          <a:lstStyle/>
          <a:p>
            <a:pPr eaLnBrk="1" hangingPunct="1">
              <a:defRPr/>
            </a:pPr>
            <a:r>
              <a:rPr lang="fr-FR" altLang="fr-FR" sz="2133" dirty="0">
                <a:latin typeface="Calibri Light" panose="020F0302020204030204" pitchFamily="34" charset="0"/>
                <a:cs typeface="Calibri Light" panose="020F0302020204030204" pitchFamily="34" charset="0"/>
              </a:rPr>
              <a:t>Phénomène peu connu </a:t>
            </a:r>
          </a:p>
          <a:p>
            <a:pPr eaLnBrk="1" hangingPunct="1">
              <a:defRPr/>
            </a:pPr>
            <a:r>
              <a:rPr lang="fr-FR" altLang="fr-FR" sz="2133" dirty="0">
                <a:latin typeface="Calibri Light" panose="020F0302020204030204" pitchFamily="34" charset="0"/>
                <a:cs typeface="Calibri Light" panose="020F0302020204030204" pitchFamily="34" charset="0"/>
              </a:rPr>
              <a:t>Fausses croyances </a:t>
            </a:r>
          </a:p>
          <a:p>
            <a:pPr eaLnBrk="1" hangingPunct="1">
              <a:defRPr/>
            </a:pPr>
            <a:r>
              <a:rPr lang="fr-FR" altLang="fr-FR" sz="2133" dirty="0">
                <a:latin typeface="Calibri Light" panose="020F0302020204030204" pitchFamily="34" charset="0"/>
                <a:cs typeface="Calibri Light" panose="020F0302020204030204" pitchFamily="34" charset="0"/>
              </a:rPr>
              <a:t>Police de concertation</a:t>
            </a:r>
          </a:p>
          <a:p>
            <a:pPr eaLnBrk="1" hangingPunct="1">
              <a:defRPr/>
            </a:pPr>
            <a:r>
              <a:rPr lang="fr-FR" altLang="fr-FR" sz="2133" dirty="0">
                <a:latin typeface="Calibri Light" panose="020F0302020204030204" pitchFamily="34" charset="0"/>
                <a:cs typeface="Calibri Light" panose="020F0302020204030204" pitchFamily="34" charset="0"/>
              </a:rPr>
              <a:t>Expériences et expertises policières</a:t>
            </a:r>
          </a:p>
          <a:p>
            <a:pPr eaLnBrk="1" hangingPunct="1">
              <a:defRPr/>
            </a:pPr>
            <a:r>
              <a:rPr lang="fr-FR" altLang="fr-FR" sz="2133" dirty="0">
                <a:latin typeface="Calibri Light" panose="020F0302020204030204" pitchFamily="34" charset="0"/>
                <a:cs typeface="Calibri Light" panose="020F0302020204030204" pitchFamily="34" charset="0"/>
              </a:rPr>
              <a:t>Entreprendre le début d’un processus</a:t>
            </a:r>
          </a:p>
          <a:p>
            <a:pPr eaLnBrk="1" hangingPunct="1">
              <a:defRPr/>
            </a:pPr>
            <a:endParaRPr lang="fr-FR" altLang="fr-FR" sz="2133" dirty="0">
              <a:latin typeface="Calibri Light" panose="020F0302020204030204" pitchFamily="34" charset="0"/>
              <a:cs typeface="Calibri Light" panose="020F0302020204030204" pitchFamily="34" charset="0"/>
            </a:endParaRPr>
          </a:p>
          <a:p>
            <a:pPr marL="0" indent="0">
              <a:buNone/>
              <a:defRPr/>
            </a:pPr>
            <a:r>
              <a:rPr lang="fr-FR" altLang="fr-FR" sz="2133" b="1" dirty="0">
                <a:solidFill>
                  <a:srgbClr val="0070C0"/>
                </a:solidFill>
                <a:latin typeface="Calibri Light" panose="020F0302020204030204" pitchFamily="34" charset="0"/>
                <a:cs typeface="Calibri Light" panose="020F0302020204030204" pitchFamily="34" charset="0"/>
              </a:rPr>
              <a:t>Objectif de la présentation</a:t>
            </a:r>
          </a:p>
          <a:p>
            <a:pPr marL="0" indent="0">
              <a:buNone/>
              <a:defRPr/>
            </a:pPr>
            <a:r>
              <a:rPr lang="fr-CA" altLang="fr-FR" sz="2133" dirty="0">
                <a:latin typeface="Calibri Light" panose="020F0302020204030204" pitchFamily="34" charset="0"/>
                <a:cs typeface="Calibri Light" panose="020F0302020204030204" pitchFamily="34" charset="0"/>
              </a:rPr>
              <a:t>Présenter et démystifier </a:t>
            </a:r>
            <a:r>
              <a:rPr lang="fr-CA" altLang="fr-FR" sz="2133" b="1" dirty="0">
                <a:latin typeface="Calibri Light" panose="020F0302020204030204" pitchFamily="34" charset="0"/>
                <a:cs typeface="Calibri Light" panose="020F0302020204030204" pitchFamily="34" charset="0"/>
              </a:rPr>
              <a:t>l’intervention policière </a:t>
            </a:r>
            <a:r>
              <a:rPr lang="fr-CA" altLang="fr-FR" sz="2133" dirty="0">
                <a:latin typeface="Calibri Light" panose="020F0302020204030204" pitchFamily="34" charset="0"/>
                <a:cs typeface="Calibri Light" panose="020F0302020204030204" pitchFamily="34" charset="0"/>
              </a:rPr>
              <a:t>lorsqu’une situation de fraude amoureuse est signalée aux autorités policières. </a:t>
            </a:r>
          </a:p>
          <a:p>
            <a:pPr marL="0" indent="0">
              <a:buNone/>
              <a:defRPr/>
            </a:pPr>
            <a:endParaRPr lang="fr-CA" altLang="fr-FR" sz="2133" dirty="0">
              <a:latin typeface="Calibri Light" panose="020F0302020204030204" pitchFamily="34" charset="0"/>
              <a:cs typeface="Calibri Light" panose="020F0302020204030204" pitchFamily="34" charset="0"/>
            </a:endParaRPr>
          </a:p>
          <a:p>
            <a:pPr marL="0" indent="0">
              <a:buNone/>
              <a:defRPr/>
            </a:pPr>
            <a:endParaRPr lang="fr-FR" altLang="fr-FR" sz="2133" dirty="0"/>
          </a:p>
        </p:txBody>
      </p:sp>
      <p:pic>
        <p:nvPicPr>
          <p:cNvPr id="2" name="Image 1">
            <a:extLst>
              <a:ext uri="{FF2B5EF4-FFF2-40B4-BE49-F238E27FC236}">
                <a16:creationId xmlns:a16="http://schemas.microsoft.com/office/drawing/2014/main" id="{0743589C-075D-4D06-8656-D2DC11BD3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204" y="933493"/>
            <a:ext cx="4215316" cy="5442667"/>
          </a:xfrm>
          <a:prstGeom prst="rect">
            <a:avLst/>
          </a:prstGeom>
          <a:ln>
            <a:noFill/>
          </a:ln>
          <a:effectLst>
            <a:softEdge rad="112500"/>
          </a:effectLst>
        </p:spPr>
      </p:pic>
      <p:sp>
        <p:nvSpPr>
          <p:cNvPr id="57349" name="ZoneTexte 2">
            <a:extLst>
              <a:ext uri="{FF2B5EF4-FFF2-40B4-BE49-F238E27FC236}">
                <a16:creationId xmlns:a16="http://schemas.microsoft.com/office/drawing/2014/main" id="{2B9D2270-49C9-40B8-BF60-2C84A03968AD}"/>
              </a:ext>
            </a:extLst>
          </p:cNvPr>
          <p:cNvSpPr txBox="1">
            <a:spLocks noChangeArrowheads="1"/>
          </p:cNvSpPr>
          <p:nvPr/>
        </p:nvSpPr>
        <p:spPr bwMode="auto">
          <a:xfrm>
            <a:off x="7920004" y="6405174"/>
            <a:ext cx="37432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fr-FR" sz="1200">
                <a:solidFill>
                  <a:srgbClr val="FF0000"/>
                </a:solidFill>
              </a:rPr>
              <a:t>JDM vendredi 15 mars 2024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20B3C-08BA-BE9F-BCCE-69A0851A2E72}"/>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93640C22-249D-C9B3-419D-A9DA4FE1873A}"/>
              </a:ext>
            </a:extLst>
          </p:cNvPr>
          <p:cNvSpPr>
            <a:spLocks noGrp="1"/>
          </p:cNvSpPr>
          <p:nvPr>
            <p:ph idx="1"/>
          </p:nvPr>
        </p:nvSpPr>
        <p:spPr/>
        <p:txBody>
          <a:bodyPr>
            <a:normAutofit lnSpcReduction="10000"/>
          </a:bodyPr>
          <a:lstStyle/>
          <a:p>
            <a:r>
              <a:rPr lang="fr-CA" dirty="0"/>
              <a:t>Alors qu’ils parlent de leurs plans, Richard confie à Monique que sa </a:t>
            </a:r>
            <a:r>
              <a:rPr lang="fr-CA" b="1" dirty="0"/>
              <a:t>situation financière s’est grandement améliorée depuis quelque temps</a:t>
            </a:r>
            <a:r>
              <a:rPr lang="fr-CA" dirty="0"/>
              <a:t>. Monique est contente: Richard indique avoir les moyens de voyager avec elle et lui demande même quelles sont ses destinations de rêve. </a:t>
            </a:r>
          </a:p>
          <a:p>
            <a:r>
              <a:rPr lang="fr-CA" dirty="0"/>
              <a:t>Quelques jours plus tard, Richard parle de travail et Monique lui demande s’il a eu une promotion ou un bonus qui explique sa bonne fortune. Richard est initialement évasif, puis lui dit: « </a:t>
            </a:r>
            <a:r>
              <a:rPr lang="fr-CA" b="1" dirty="0"/>
              <a:t>garde ça pour toi</a:t>
            </a:r>
            <a:r>
              <a:rPr lang="fr-CA" dirty="0"/>
              <a:t>, mais j’ai fait une passe dans un investissement. Si ça sort, ça ne marchera plus, mais c’est quelque chose de gros. C’est un client qui m’a montré ça, c’est une sorte de cryptomonnaie. » Monique n’y connait rien et dit ouvertement qu’elle est inquiète avec ce genre d’investissement. </a:t>
            </a:r>
          </a:p>
          <a:p>
            <a:endParaRPr lang="fr-CA" dirty="0"/>
          </a:p>
        </p:txBody>
      </p:sp>
    </p:spTree>
    <p:extLst>
      <p:ext uri="{BB962C8B-B14F-4D97-AF65-F5344CB8AC3E}">
        <p14:creationId xmlns:p14="http://schemas.microsoft.com/office/powerpoint/2010/main" val="2621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E0E0E-8ACF-AF96-B8C3-4524D9825BBA}"/>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6F5AA9F2-596B-FE6A-F6BB-34939E4BAD68}"/>
              </a:ext>
            </a:extLst>
          </p:cNvPr>
          <p:cNvSpPr>
            <a:spLocks noGrp="1"/>
          </p:cNvSpPr>
          <p:nvPr>
            <p:ph idx="1"/>
          </p:nvPr>
        </p:nvSpPr>
        <p:spPr/>
        <p:txBody>
          <a:bodyPr>
            <a:normAutofit fontScale="85000" lnSpcReduction="20000"/>
          </a:bodyPr>
          <a:lstStyle/>
          <a:p>
            <a:r>
              <a:rPr lang="fr-CA" dirty="0"/>
              <a:t>Richard finit par convaincre Monique de tenter l’expérience. Il la convainc en lui faisant miroiter des gains importants, mais surtout qu’ainsi « tu auras les moyens de voyager toi aussi, </a:t>
            </a:r>
            <a:r>
              <a:rPr lang="fr-CA" b="1" dirty="0"/>
              <a:t>on pourra y aller ensemble</a:t>
            </a:r>
            <a:r>
              <a:rPr lang="fr-CA" dirty="0"/>
              <a:t>, tu n’auras pas à t’inquiéter d’être un frein pour nos plans ». Elle convient de lui transférer 5000$ pour essayer. Richard lui enverra quelques heures plus tard une </a:t>
            </a:r>
            <a:r>
              <a:rPr lang="fr-CA" b="1" dirty="0"/>
              <a:t>capture d’écran d’un compte </a:t>
            </a:r>
            <a:r>
              <a:rPr lang="fr-CA" dirty="0"/>
              <a:t>sur une plateforme de « crypto-FOREX ». En moins d’une journée, elle a déjà fait plus de 50$ en intérêt. </a:t>
            </a:r>
          </a:p>
          <a:p>
            <a:r>
              <a:rPr lang="fr-CA" dirty="0"/>
              <a:t>Richard ne reparle pas de placements à Monique pendant un moment. Ils continuent leurs échanges réguliers et le malaise initial de Monique pour l’argent diminue. Après une semaine, Richard renvoie un état de compte à Monique. Elle a fait près de 10% d’intérêt en une semaine. Il l’incite à placer d’avantage, tout en réitérant qu’elle devrait </a:t>
            </a:r>
            <a:r>
              <a:rPr lang="fr-CA" b="1" dirty="0"/>
              <a:t>garder le placement privé pour le moment</a:t>
            </a:r>
            <a:r>
              <a:rPr lang="fr-CA" dirty="0"/>
              <a:t>, question d’éviter que ça ne devienne trop populaire. Monique retire 15 000$ de son CÉLI dans son compte personnel et fait le transfert. </a:t>
            </a:r>
            <a:r>
              <a:rPr lang="fr-CA" b="1" dirty="0"/>
              <a:t>Elle reçoit un appel de courtoisie de son institution financière</a:t>
            </a:r>
            <a:r>
              <a:rPr lang="fr-CA" dirty="0"/>
              <a:t>, mais Monique explique que c’est pour rembourser un ami pour un achat de voyage. </a:t>
            </a:r>
          </a:p>
        </p:txBody>
      </p:sp>
    </p:spTree>
    <p:extLst>
      <p:ext uri="{BB962C8B-B14F-4D97-AF65-F5344CB8AC3E}">
        <p14:creationId xmlns:p14="http://schemas.microsoft.com/office/powerpoint/2010/main" val="4022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80A4D-090C-8C42-C74F-3D21CB597653}"/>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3E86DB79-0FD2-97B7-AC26-480996FDCFD7}"/>
              </a:ext>
            </a:extLst>
          </p:cNvPr>
          <p:cNvSpPr>
            <a:spLocks noGrp="1"/>
          </p:cNvSpPr>
          <p:nvPr>
            <p:ph idx="1"/>
          </p:nvPr>
        </p:nvSpPr>
        <p:spPr/>
        <p:txBody>
          <a:bodyPr>
            <a:normAutofit fontScale="92500" lnSpcReduction="10000"/>
          </a:bodyPr>
          <a:lstStyle/>
          <a:p>
            <a:r>
              <a:rPr lang="fr-CA" dirty="0"/>
              <a:t>Au cours des prochaines semaines, Monique va finir par transférer </a:t>
            </a:r>
            <a:r>
              <a:rPr lang="fr-CA" b="1" dirty="0"/>
              <a:t>45 000$ </a:t>
            </a:r>
            <a:r>
              <a:rPr lang="fr-CA" dirty="0"/>
              <a:t>à Richard. Les derniers 1500$ sont empruntés à une amie, sous prétexte que Monique doit effectuer des réparations d’urgence sur son véhicule et qu’elle n’a pas les liquidités en main.</a:t>
            </a:r>
          </a:p>
          <a:p>
            <a:r>
              <a:rPr lang="fr-CA" dirty="0"/>
              <a:t>Dans les jours suivants, Monique </a:t>
            </a:r>
            <a:r>
              <a:rPr lang="fr-CA" b="1" dirty="0"/>
              <a:t>refusera deux autres demandes de Richard et lui explique ne plus avoir les moyens de placer d’avantage</a:t>
            </a:r>
            <a:r>
              <a:rPr lang="fr-CA" dirty="0"/>
              <a:t>. Elle se sent coupable d’avoir emprunté à son amie et demande à Richard de faire un retrait de son compte et de lui renvoyer 1500$. Ceci ne devrait pas causer de problème: son dernier état de compte montre une valeur totale de plus de 100 000$. Richard lui dit qu’il n’a encore jamais fait de retrait dans son compte, mais qu’il va valider la procédure. </a:t>
            </a:r>
            <a:r>
              <a:rPr lang="fr-CA" b="1" dirty="0"/>
              <a:t>Monique restera sans nouvelles pendant trois jours, bien qu’elle lui écrive à une dizaine de reprises. </a:t>
            </a:r>
          </a:p>
        </p:txBody>
      </p:sp>
    </p:spTree>
    <p:extLst>
      <p:ext uri="{BB962C8B-B14F-4D97-AF65-F5344CB8AC3E}">
        <p14:creationId xmlns:p14="http://schemas.microsoft.com/office/powerpoint/2010/main" val="6336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F9A7F-E7A6-D109-5CC8-73BE1893D703}"/>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1456F0F8-8051-F7B6-D95D-B5EEEE7871A8}"/>
              </a:ext>
            </a:extLst>
          </p:cNvPr>
          <p:cNvSpPr>
            <a:spLocks noGrp="1"/>
          </p:cNvSpPr>
          <p:nvPr>
            <p:ph idx="1"/>
          </p:nvPr>
        </p:nvSpPr>
        <p:spPr/>
        <p:txBody>
          <a:bodyPr>
            <a:normAutofit fontScale="92500"/>
          </a:bodyPr>
          <a:lstStyle/>
          <a:p>
            <a:r>
              <a:rPr lang="fr-CA" dirty="0"/>
              <a:t>Parallèlement, l’amie de Monique a parlé de l’emprunt à deux autres connaissances et elles conviennent qu’il y a anguille sous roche. Elles contactent la fille ainée de Monique pour qu’elle vérifie ce qui se passe, comme Monique n’a jamais eu de problèmes financiers par le passé. </a:t>
            </a:r>
          </a:p>
          <a:p>
            <a:r>
              <a:rPr lang="fr-CA" b="1" dirty="0"/>
              <a:t>Les enfants de Monique débarquent chez elle le lendemain et exigent des explications. </a:t>
            </a:r>
            <a:r>
              <a:rPr lang="fr-CA" dirty="0"/>
              <a:t>Monique est initialement </a:t>
            </a:r>
            <a:r>
              <a:rPr lang="fr-CA" b="1" dirty="0"/>
              <a:t>choquée</a:t>
            </a:r>
            <a:r>
              <a:rPr lang="fr-CA" dirty="0"/>
              <a:t> par leur intrusion et nie. Elle finit par admettre la situation, mais </a:t>
            </a:r>
            <a:r>
              <a:rPr lang="fr-CA" b="1" dirty="0"/>
              <a:t>minimise la perte financière</a:t>
            </a:r>
            <a:r>
              <a:rPr lang="fr-CA" dirty="0"/>
              <a:t>. Ses enfants sont immédiatement convaincus que c’est une fraude. </a:t>
            </a:r>
          </a:p>
          <a:p>
            <a:r>
              <a:rPr lang="fr-CA" dirty="0"/>
              <a:t>Monique est ébranlée, </a:t>
            </a:r>
            <a:r>
              <a:rPr lang="fr-CA" b="1" dirty="0"/>
              <a:t>mais n’est pas certaine</a:t>
            </a:r>
            <a:r>
              <a:rPr lang="fr-CA" dirty="0"/>
              <a:t>. Peut-être qu’il y a une explication? </a:t>
            </a:r>
            <a:r>
              <a:rPr lang="fr-CA" b="1" dirty="0"/>
              <a:t>Le ton monte</a:t>
            </a:r>
            <a:r>
              <a:rPr lang="fr-CA" dirty="0"/>
              <a:t> et Monique accepte d’écrire un ultime message à Richard avec ses enfants. </a:t>
            </a:r>
          </a:p>
        </p:txBody>
      </p:sp>
    </p:spTree>
    <p:extLst>
      <p:ext uri="{BB962C8B-B14F-4D97-AF65-F5344CB8AC3E}">
        <p14:creationId xmlns:p14="http://schemas.microsoft.com/office/powerpoint/2010/main" val="38962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D2624-3EC3-FCEE-587F-042856A153A8}"/>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59C72CF2-E149-5B5A-EFB8-52697B875027}"/>
              </a:ext>
            </a:extLst>
          </p:cNvPr>
          <p:cNvSpPr>
            <a:spLocks noGrp="1"/>
          </p:cNvSpPr>
          <p:nvPr>
            <p:ph idx="1"/>
          </p:nvPr>
        </p:nvSpPr>
        <p:spPr/>
        <p:txBody>
          <a:bodyPr/>
          <a:lstStyle/>
          <a:p>
            <a:r>
              <a:rPr lang="fr-CA" dirty="0"/>
              <a:t>Le cœur brisé, Monique attend des nouvelles de Richard. Celui-ci finit par lui répondre quelques heures plus tard. Il dit avoir tout perdu, que la plateforme a été fermée. Monique est dévastée par cette nouvelle, mais se dit qu’au moins, Richard est là. Il est toutefois évasif sur les détails. Monique sait que ses enfants vont vouloir en savoir plus. Elle questionne Richard, qui explique avoir été hors de contact car il était en panique et, surtout, honteux d’avoir entrainé Monique dans cet investissement. Il jure ne plus avoir d’argent, ayant lui-même perdu ses économies, mais </a:t>
            </a:r>
            <a:r>
              <a:rPr lang="fr-CA" b="1" dirty="0"/>
              <a:t>promet qu’il essaiera de la rembourser</a:t>
            </a:r>
            <a:r>
              <a:rPr lang="fr-CA" dirty="0"/>
              <a:t>. </a:t>
            </a:r>
          </a:p>
        </p:txBody>
      </p:sp>
    </p:spTree>
    <p:extLst>
      <p:ext uri="{BB962C8B-B14F-4D97-AF65-F5344CB8AC3E}">
        <p14:creationId xmlns:p14="http://schemas.microsoft.com/office/powerpoint/2010/main" val="198096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322F2-E746-D08E-C16E-1C1B64E135A4}"/>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5D538CA8-BDCD-21AA-8276-2D9D850CC8DD}"/>
              </a:ext>
            </a:extLst>
          </p:cNvPr>
          <p:cNvSpPr>
            <a:spLocks noGrp="1"/>
          </p:cNvSpPr>
          <p:nvPr>
            <p:ph idx="1"/>
          </p:nvPr>
        </p:nvSpPr>
        <p:spPr/>
        <p:txBody>
          <a:bodyPr>
            <a:normAutofit fontScale="85000" lnSpcReduction="20000"/>
          </a:bodyPr>
          <a:lstStyle/>
          <a:p>
            <a:r>
              <a:rPr lang="fr-CA" dirty="0"/>
              <a:t>Les enfants de Monique sont sidérés. Monique croit que Richard est aussi une victime. Ils la </a:t>
            </a:r>
            <a:r>
              <a:rPr lang="fr-CA" b="1" dirty="0"/>
              <a:t>confrontent</a:t>
            </a:r>
            <a:r>
              <a:rPr lang="fr-CA" dirty="0"/>
              <a:t>: « on a été voir en ligne, sa plateforme n’existe pas, la cryptomonnaie qu’il te vendait, c’est du vent. » Monique est prise de doute, mais ne veut pas accepter que la source de son bonheur dans les dernières semaines était un mensonge. </a:t>
            </a:r>
            <a:r>
              <a:rPr lang="fr-CA" b="1" dirty="0"/>
              <a:t>Elle s’accroche</a:t>
            </a:r>
            <a:r>
              <a:rPr lang="fr-CA" dirty="0"/>
              <a:t>. Elle écrit plusieurs messages à Richard, </a:t>
            </a:r>
            <a:r>
              <a:rPr lang="fr-CA" b="1" dirty="0"/>
              <a:t>alternant entre des messages d’amour et des questions sur son travail et des demandes de le voir « pour vrai »</a:t>
            </a:r>
            <a:r>
              <a:rPr lang="fr-CA" dirty="0"/>
              <a:t>, comme il n’a finalement jamais acheté de webcam. </a:t>
            </a:r>
          </a:p>
          <a:p>
            <a:r>
              <a:rPr lang="fr-CA" dirty="0"/>
              <a:t>Devant la résistance de leur mère et l’accumulation des preuves, les enfants sont paniqués. Leur anxiété atteint son comble quand ils découvrent le montant réel de la fraude. </a:t>
            </a:r>
            <a:r>
              <a:rPr lang="fr-CA" b="1" dirty="0"/>
              <a:t>Furieux</a:t>
            </a:r>
            <a:r>
              <a:rPr lang="fr-CA" dirty="0"/>
              <a:t>, ils exigent que Monique appelle la police, exigent d’avoir accès à son compte bancaire pour vérifier les transactions et lui </a:t>
            </a:r>
            <a:r>
              <a:rPr lang="fr-CA" b="1" dirty="0"/>
              <a:t>confisquent son ordinateur</a:t>
            </a:r>
            <a:r>
              <a:rPr lang="fr-CA" dirty="0"/>
              <a:t>, pour « garder les preuves ». Malheureusement pour eux, la majorité des conversations entre Monique et Richard ont eu lieu </a:t>
            </a:r>
            <a:r>
              <a:rPr lang="fr-CA" b="1" dirty="0"/>
              <a:t>sur une plateforme sans historique de conversation</a:t>
            </a:r>
            <a:r>
              <a:rPr lang="fr-CA" dirty="0"/>
              <a:t>. Ils lui rendent son ordinateur après quelques jours…</a:t>
            </a:r>
          </a:p>
        </p:txBody>
      </p:sp>
    </p:spTree>
    <p:extLst>
      <p:ext uri="{BB962C8B-B14F-4D97-AF65-F5344CB8AC3E}">
        <p14:creationId xmlns:p14="http://schemas.microsoft.com/office/powerpoint/2010/main" val="20574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0418A-EC6D-54E4-7CB9-75AF23388E5C}"/>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278008F1-208D-CEE8-22DB-62B085AFD24F}"/>
              </a:ext>
            </a:extLst>
          </p:cNvPr>
          <p:cNvSpPr>
            <a:spLocks noGrp="1"/>
          </p:cNvSpPr>
          <p:nvPr>
            <p:ph idx="1"/>
          </p:nvPr>
        </p:nvSpPr>
        <p:spPr/>
        <p:txBody>
          <a:bodyPr>
            <a:normAutofit fontScale="77500" lnSpcReduction="20000"/>
          </a:bodyPr>
          <a:lstStyle/>
          <a:p>
            <a:r>
              <a:rPr lang="fr-CA" dirty="0"/>
              <a:t>Monique prendra un moment pour se faire à l’idée que « son » Richard n’existe pas. Le moment clé sera le refus de Richard de l’appeler. </a:t>
            </a:r>
            <a:r>
              <a:rPr lang="fr-CA" b="1" dirty="0"/>
              <a:t>Elle coupe les liens et cesse de lui écrire</a:t>
            </a:r>
            <a:r>
              <a:rPr lang="fr-CA" dirty="0"/>
              <a:t>. Elle réalise alors la gravité de sa situation: elle a vidé sa principale épargne alors qu’elle vit seule et qu’elle envisage la retraite. Ses plans sont chamboulés. </a:t>
            </a:r>
          </a:p>
          <a:p>
            <a:r>
              <a:rPr lang="fr-CA" dirty="0"/>
              <a:t>Elle accepte de faire un signalement à la police. L’agent est sympathique, mais </a:t>
            </a:r>
            <a:r>
              <a:rPr lang="fr-CA" b="1" dirty="0"/>
              <a:t>elle comprend rapidement qu’il n’y a pas d’espoir de voir des accusations être déposées, ni de récupérer son argent</a:t>
            </a:r>
            <a:r>
              <a:rPr lang="fr-CA" dirty="0"/>
              <a:t>. Monique a l’impression que le policier n’a pas plus d’idées qu’elle et qu’il la laisse un peu tomber. Elle est même un peu froissée quand il quitte en lui disant « vous savez Madame, peut-être que vous devriez demander à vos filles avant de faire des dépenses… il y a beaucoup de fraude ces temps-ci. » </a:t>
            </a:r>
            <a:r>
              <a:rPr lang="fr-CA" b="1" dirty="0"/>
              <a:t>Elle se sent infantilisée et humiliée</a:t>
            </a:r>
            <a:r>
              <a:rPr lang="fr-CA" dirty="0"/>
              <a:t>. </a:t>
            </a:r>
          </a:p>
          <a:p>
            <a:r>
              <a:rPr lang="fr-CA" dirty="0"/>
              <a:t>Plus important que l’argent à ses yeux, elle est envahie par la </a:t>
            </a:r>
            <a:r>
              <a:rPr lang="fr-CA" b="1" dirty="0"/>
              <a:t>culpabilité et la honte</a:t>
            </a:r>
            <a:r>
              <a:rPr lang="fr-CA" dirty="0"/>
              <a:t>. Elle se trouve stupide, naïve et jure qu’elle ne fera plus jamais confiance à un homme, en ligne ou non. </a:t>
            </a:r>
            <a:r>
              <a:rPr lang="fr-CA" b="1" dirty="0"/>
              <a:t>Elle s’isole </a:t>
            </a:r>
            <a:r>
              <a:rPr lang="fr-CA" dirty="0"/>
              <a:t>de ses proches et redoute que son ami lui dise « </a:t>
            </a:r>
            <a:r>
              <a:rPr lang="fr-CA" b="1" dirty="0"/>
              <a:t>je te l’avais dit qu’il était trop beau, ton Roméo… </a:t>
            </a:r>
            <a:r>
              <a:rPr lang="fr-CA" dirty="0"/>
              <a:t>» Monique montre plusieurs signes de </a:t>
            </a:r>
            <a:r>
              <a:rPr lang="fr-CA" b="1" dirty="0"/>
              <a:t>dépression et consultera avec des idées suicidaires.</a:t>
            </a:r>
            <a:endParaRPr lang="fr-CA" dirty="0"/>
          </a:p>
        </p:txBody>
      </p:sp>
    </p:spTree>
    <p:extLst>
      <p:ext uri="{BB962C8B-B14F-4D97-AF65-F5344CB8AC3E}">
        <p14:creationId xmlns:p14="http://schemas.microsoft.com/office/powerpoint/2010/main" val="16775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0418A-EC6D-54E4-7CB9-75AF23388E5C}"/>
              </a:ext>
            </a:extLst>
          </p:cNvPr>
          <p:cNvSpPr>
            <a:spLocks noGrp="1"/>
          </p:cNvSpPr>
          <p:nvPr>
            <p:ph type="title"/>
          </p:nvPr>
        </p:nvSpPr>
        <p:spPr/>
        <p:txBody>
          <a:bodyPr/>
          <a:lstStyle/>
          <a:p>
            <a:r>
              <a:rPr lang="fr-CA" dirty="0"/>
              <a:t>Histoire de cas</a:t>
            </a:r>
          </a:p>
        </p:txBody>
      </p:sp>
      <p:sp>
        <p:nvSpPr>
          <p:cNvPr id="3" name="Espace réservé du contenu 2">
            <a:extLst>
              <a:ext uri="{FF2B5EF4-FFF2-40B4-BE49-F238E27FC236}">
                <a16:creationId xmlns:a16="http://schemas.microsoft.com/office/drawing/2014/main" id="{278008F1-208D-CEE8-22DB-62B085AFD24F}"/>
              </a:ext>
            </a:extLst>
          </p:cNvPr>
          <p:cNvSpPr>
            <a:spLocks noGrp="1"/>
          </p:cNvSpPr>
          <p:nvPr>
            <p:ph idx="1"/>
          </p:nvPr>
        </p:nvSpPr>
        <p:spPr/>
        <p:txBody>
          <a:bodyPr>
            <a:normAutofit/>
          </a:bodyPr>
          <a:lstStyle/>
          <a:p>
            <a:r>
              <a:rPr lang="fr-CA" dirty="0"/>
              <a:t>Quelques mois après la fin de la fraude, Monique est recontactée par Richard, qui lui dit avoir beaucoup pensé à elle, qu’elle lui manque et qu’il souhaite réparer les choses entre eux. Il laisse même entendre avoir un plan pour essayer de </a:t>
            </a:r>
            <a:r>
              <a:rPr lang="fr-CA" b="1" dirty="0"/>
              <a:t>récupérer « leurs » économies</a:t>
            </a:r>
            <a:r>
              <a:rPr lang="fr-CA" dirty="0"/>
              <a:t>.</a:t>
            </a:r>
          </a:p>
          <a:p>
            <a:r>
              <a:rPr lang="fr-CA" dirty="0"/>
              <a:t>Monique est initialement furieuse, mais est déchirée. Elle aussi, elle a pensé souvent à Richard. </a:t>
            </a:r>
            <a:r>
              <a:rPr lang="fr-CA" b="1" dirty="0"/>
              <a:t>Elle est plus seule que jamais</a:t>
            </a:r>
            <a:r>
              <a:rPr lang="fr-CA" dirty="0"/>
              <a:t>, se sent sans valeur et voudrait tant ravoir quelqu’un qui l’aime vraiment pour qui elle est. Dans ce qu’elle appelle « </a:t>
            </a:r>
            <a:r>
              <a:rPr lang="fr-CA" b="1" dirty="0"/>
              <a:t>un moment de faiblesse </a:t>
            </a:r>
            <a:r>
              <a:rPr lang="fr-CA" dirty="0"/>
              <a:t>», elle réécrit à Richard et lui dit qu’elle a tant de peine. Il lui répond presque immédiatement…</a:t>
            </a:r>
          </a:p>
        </p:txBody>
      </p:sp>
    </p:spTree>
    <p:extLst>
      <p:ext uri="{BB962C8B-B14F-4D97-AF65-F5344CB8AC3E}">
        <p14:creationId xmlns:p14="http://schemas.microsoft.com/office/powerpoint/2010/main" val="337459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p:txBody>
          <a:bodyPr/>
          <a:lstStyle/>
          <a:p>
            <a:r>
              <a:rPr lang="fr-CA" dirty="0"/>
              <a:t>Principaux résultats</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p:txBody>
          <a:bodyPr>
            <a:normAutofit/>
          </a:bodyPr>
          <a:lstStyle/>
          <a:p>
            <a:r>
              <a:rPr lang="fr-CA" dirty="0"/>
              <a:t>Modus operandi</a:t>
            </a:r>
          </a:p>
          <a:p>
            <a:pPr lvl="1"/>
            <a:endParaRPr lang="fr-CA" dirty="0"/>
          </a:p>
          <a:p>
            <a:pPr lvl="1"/>
            <a:r>
              <a:rPr lang="fr-CA" dirty="0"/>
              <a:t>Le fraudeur est </a:t>
            </a:r>
            <a:r>
              <a:rPr lang="fr-CA" b="1" dirty="0"/>
              <a:t>très disponible </a:t>
            </a:r>
            <a:r>
              <a:rPr lang="fr-CA" dirty="0"/>
              <a:t>et bâtit rapidement une </a:t>
            </a:r>
            <a:r>
              <a:rPr lang="fr-CA" b="1" dirty="0"/>
              <a:t>relation de confiance </a:t>
            </a:r>
            <a:r>
              <a:rPr lang="fr-CA" dirty="0"/>
              <a:t>avec la victime. Il connait ses goûts, ses relations sociales, ses angoisses, ses finances, ses intérêts romantiques et sexuels. Ceci permet de:</a:t>
            </a:r>
          </a:p>
          <a:p>
            <a:pPr lvl="2"/>
            <a:r>
              <a:rPr lang="fr-CA" dirty="0"/>
              <a:t>Démontrer de l’intérêt et </a:t>
            </a:r>
            <a:r>
              <a:rPr lang="fr-CA" b="1" dirty="0"/>
              <a:t>renforcer la relation</a:t>
            </a:r>
          </a:p>
          <a:p>
            <a:pPr lvl="2"/>
            <a:r>
              <a:rPr lang="fr-CA" b="1" dirty="0"/>
              <a:t>Optimiser les demandes d’aide financière</a:t>
            </a:r>
          </a:p>
          <a:p>
            <a:pPr lvl="2"/>
            <a:r>
              <a:rPr lang="fr-CA" dirty="0"/>
              <a:t>Encourager l’</a:t>
            </a:r>
            <a:r>
              <a:rPr lang="fr-CA" b="1" dirty="0"/>
              <a:t>isolement</a:t>
            </a:r>
            <a:r>
              <a:rPr lang="fr-CA" dirty="0"/>
              <a:t> de la victime ou le </a:t>
            </a:r>
            <a:r>
              <a:rPr lang="fr-CA" b="1" dirty="0"/>
              <a:t>secret</a:t>
            </a:r>
            <a:r>
              <a:rPr lang="fr-CA" dirty="0"/>
              <a:t> de la relation</a:t>
            </a:r>
          </a:p>
          <a:p>
            <a:pPr lvl="2"/>
            <a:r>
              <a:rPr lang="fr-CA" dirty="0"/>
              <a:t>Appliquer de la</a:t>
            </a:r>
            <a:r>
              <a:rPr lang="fr-CA" b="1" dirty="0"/>
              <a:t> pression </a:t>
            </a:r>
            <a:r>
              <a:rPr lang="fr-CA" dirty="0"/>
              <a:t>sur la victime si celle-ci refuse les demandes du fraudeur</a:t>
            </a:r>
          </a:p>
          <a:p>
            <a:pPr lvl="3"/>
            <a:r>
              <a:rPr lang="fr-CA" b="1" dirty="0"/>
              <a:t>Culpabilité, menaces, extorsion et/ou sextorsion </a:t>
            </a:r>
          </a:p>
          <a:p>
            <a:pPr lvl="2"/>
            <a:endParaRPr lang="fr-CA" dirty="0"/>
          </a:p>
          <a:p>
            <a:pPr lvl="3"/>
            <a:endParaRPr lang="fr-CA" dirty="0"/>
          </a:p>
          <a:p>
            <a:pPr lvl="1"/>
            <a:endParaRPr lang="fr-CA" dirty="0"/>
          </a:p>
          <a:p>
            <a:endParaRPr lang="fr-CA" dirty="0"/>
          </a:p>
        </p:txBody>
      </p:sp>
    </p:spTree>
    <p:extLst>
      <p:ext uri="{BB962C8B-B14F-4D97-AF65-F5344CB8AC3E}">
        <p14:creationId xmlns:p14="http://schemas.microsoft.com/office/powerpoint/2010/main" val="3425727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p:txBody>
          <a:bodyPr/>
          <a:lstStyle/>
          <a:p>
            <a:r>
              <a:rPr lang="fr-CA" dirty="0"/>
              <a:t>Principaux résultats</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p:txBody>
          <a:bodyPr>
            <a:normAutofit/>
          </a:bodyPr>
          <a:lstStyle/>
          <a:p>
            <a:r>
              <a:rPr lang="fr-CA" dirty="0"/>
              <a:t>Modus operandi</a:t>
            </a:r>
          </a:p>
          <a:p>
            <a:endParaRPr lang="fr-CA" dirty="0"/>
          </a:p>
          <a:p>
            <a:pPr lvl="1"/>
            <a:r>
              <a:rPr lang="fr-CA" dirty="0"/>
              <a:t>Les fraudeurs utilisent des </a:t>
            </a:r>
            <a:r>
              <a:rPr lang="fr-CA" b="1" dirty="0"/>
              <a:t>tactiques pour augmenter la crédibilité de la fraude </a:t>
            </a:r>
            <a:r>
              <a:rPr lang="fr-CA" dirty="0"/>
              <a:t>(p. ex. usage de faux documents, implication de tiers, divulgation d’information financière ou accès à des comptes bancaires, obtention de signatures, etc.) Les excuses des fraudeurs sont souvent planifiées (p. ex. motifs pour retarder le contact en personne).</a:t>
            </a:r>
          </a:p>
          <a:p>
            <a:pPr lvl="1"/>
            <a:endParaRPr lang="fr-CA" dirty="0"/>
          </a:p>
          <a:p>
            <a:pPr lvl="1"/>
            <a:r>
              <a:rPr lang="fr-CA" b="1" dirty="0"/>
              <a:t>Revictimisation</a:t>
            </a:r>
            <a:r>
              <a:rPr lang="fr-CA" dirty="0"/>
              <a:t>: même après la dénonciation ou la prise de conscience de la victime, la relation peut être réétablie ou une fraude secondaire peut être tentée. </a:t>
            </a:r>
          </a:p>
          <a:p>
            <a:pPr lvl="3"/>
            <a:endParaRPr lang="fr-CA" dirty="0"/>
          </a:p>
          <a:p>
            <a:pPr lvl="1"/>
            <a:endParaRPr lang="fr-CA" dirty="0"/>
          </a:p>
          <a:p>
            <a:endParaRPr lang="fr-CA" dirty="0"/>
          </a:p>
        </p:txBody>
      </p:sp>
    </p:spTree>
    <p:extLst>
      <p:ext uri="{BB962C8B-B14F-4D97-AF65-F5344CB8AC3E}">
        <p14:creationId xmlns:p14="http://schemas.microsoft.com/office/powerpoint/2010/main" val="183238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C7297-22CE-4BE0-A928-BFE2FC4B3E6E}"/>
              </a:ext>
            </a:extLst>
          </p:cNvPr>
          <p:cNvSpPr>
            <a:spLocks noGrp="1"/>
          </p:cNvSpPr>
          <p:nvPr>
            <p:ph type="title"/>
            <p:custDataLst>
              <p:tags r:id="rId1"/>
            </p:custDataLst>
          </p:nvPr>
        </p:nvSpPr>
        <p:spPr>
          <a:xfrm>
            <a:off x="2064995" y="357607"/>
            <a:ext cx="9117902" cy="768112"/>
          </a:xfrm>
        </p:spPr>
        <p:txBody>
          <a:bodyPr>
            <a:normAutofit fontScale="90000"/>
          </a:bodyPr>
          <a:lstStyle/>
          <a:p>
            <a:pPr eaLnBrk="1" hangingPunct="1">
              <a:defRPr/>
            </a:pPr>
            <a:r>
              <a:rPr lang="fr-FR" dirty="0"/>
              <a:t>Qu’est-ce que la fraude amoureuse, étude 2014?</a:t>
            </a:r>
          </a:p>
        </p:txBody>
      </p:sp>
      <p:sp>
        <p:nvSpPr>
          <p:cNvPr id="59395" name="Espace réservé du contenu 2">
            <a:extLst>
              <a:ext uri="{FF2B5EF4-FFF2-40B4-BE49-F238E27FC236}">
                <a16:creationId xmlns:a16="http://schemas.microsoft.com/office/drawing/2014/main" id="{42D758C6-5C39-41D1-922C-8C2C0AC33932}"/>
              </a:ext>
            </a:extLst>
          </p:cNvPr>
          <p:cNvSpPr>
            <a:spLocks noGrp="1"/>
          </p:cNvSpPr>
          <p:nvPr>
            <p:ph sz="half" idx="1"/>
            <p:custDataLst>
              <p:tags r:id="rId2"/>
            </p:custDataLst>
          </p:nvPr>
        </p:nvSpPr>
        <p:spPr>
          <a:xfrm>
            <a:off x="528770" y="1891716"/>
            <a:ext cx="5224437" cy="4238376"/>
          </a:xfrm>
        </p:spPr>
        <p:txBody>
          <a:bodyPr/>
          <a:lstStyle/>
          <a:p>
            <a:pPr marL="533227" lvl="1" indent="0">
              <a:buNone/>
            </a:pPr>
            <a:endParaRPr lang="fr-CA" altLang="fr-FR" sz="1866">
              <a:latin typeface="Calibri Light" panose="020F0302020204030204" pitchFamily="34" charset="0"/>
              <a:cs typeface="Calibri Light" panose="020F0302020204030204" pitchFamily="34" charset="0"/>
            </a:endParaRPr>
          </a:p>
          <a:p>
            <a:pPr marL="0" indent="0">
              <a:buNone/>
            </a:pPr>
            <a:endParaRPr lang="fr-CA" altLang="fr-FR" sz="2133">
              <a:latin typeface="Calibri Light" panose="020F0302020204030204" pitchFamily="34" charset="0"/>
              <a:cs typeface="Calibri Light" panose="020F0302020204030204" pitchFamily="34" charset="0"/>
            </a:endParaRPr>
          </a:p>
          <a:p>
            <a:pPr marL="0" indent="0">
              <a:buNone/>
            </a:pPr>
            <a:endParaRPr lang="fr-CA" altLang="fr-FR" sz="1733"/>
          </a:p>
        </p:txBody>
      </p:sp>
      <p:sp>
        <p:nvSpPr>
          <p:cNvPr id="57348" name="Espace réservé du texte 5">
            <a:extLst>
              <a:ext uri="{FF2B5EF4-FFF2-40B4-BE49-F238E27FC236}">
                <a16:creationId xmlns:a16="http://schemas.microsoft.com/office/drawing/2014/main" id="{9FCA7A02-25F9-45FB-A2F9-CAE9948786B3}"/>
              </a:ext>
            </a:extLst>
          </p:cNvPr>
          <p:cNvSpPr>
            <a:spLocks noGrp="1"/>
          </p:cNvSpPr>
          <p:nvPr>
            <p:ph type="body" sz="half" idx="2"/>
            <p:custDataLst>
              <p:tags r:id="rId3"/>
            </p:custDataLst>
          </p:nvPr>
        </p:nvSpPr>
        <p:spPr>
          <a:xfrm>
            <a:off x="7530658" y="1584895"/>
            <a:ext cx="4126226" cy="4236259"/>
          </a:xfrm>
        </p:spPr>
        <p:txBody>
          <a:bodyPr/>
          <a:lstStyle/>
          <a:p>
            <a:pPr marL="0" indent="0">
              <a:spcBef>
                <a:spcPts val="0"/>
              </a:spcBef>
              <a:buNone/>
              <a:defRPr/>
            </a:pPr>
            <a:r>
              <a:rPr lang="fr-CA" sz="1599" dirty="0" err="1">
                <a:solidFill>
                  <a:srgbClr val="0070C0"/>
                </a:solidFill>
                <a:ea typeface="맑은 고딕" pitchFamily="34" charset="-127"/>
              </a:rPr>
              <a:t>Hatolong</a:t>
            </a:r>
            <a:r>
              <a:rPr lang="fr-CA" sz="1599" dirty="0">
                <a:solidFill>
                  <a:srgbClr val="0070C0"/>
                </a:solidFill>
                <a:ea typeface="맑은 고딕" pitchFamily="34" charset="-127"/>
              </a:rPr>
              <a:t> </a:t>
            </a:r>
            <a:r>
              <a:rPr lang="fr-CA" sz="1599" dirty="0" err="1">
                <a:solidFill>
                  <a:srgbClr val="0070C0"/>
                </a:solidFill>
                <a:ea typeface="맑은 고딕" pitchFamily="34" charset="-127"/>
              </a:rPr>
              <a:t>Boho</a:t>
            </a:r>
            <a:r>
              <a:rPr lang="fr-CA" sz="1599" dirty="0">
                <a:solidFill>
                  <a:srgbClr val="0070C0"/>
                </a:solidFill>
                <a:ea typeface="맑은 고딕" pitchFamily="34" charset="-127"/>
              </a:rPr>
              <a:t> et </a:t>
            </a:r>
            <a:r>
              <a:rPr lang="fr-CA" sz="1599" dirty="0" err="1">
                <a:solidFill>
                  <a:srgbClr val="0070C0"/>
                </a:solidFill>
                <a:ea typeface="맑은 고딕" pitchFamily="34" charset="-127"/>
              </a:rPr>
              <a:t>Nkouda</a:t>
            </a:r>
            <a:r>
              <a:rPr lang="fr-CA" sz="1599" dirty="0">
                <a:solidFill>
                  <a:srgbClr val="0070C0"/>
                </a:solidFill>
                <a:ea typeface="맑은 고딕" pitchFamily="34" charset="-127"/>
              </a:rPr>
              <a:t> </a:t>
            </a:r>
            <a:r>
              <a:rPr lang="fr-CA" sz="1599" dirty="0" err="1">
                <a:solidFill>
                  <a:srgbClr val="0070C0"/>
                </a:solidFill>
                <a:ea typeface="맑은 고딕" pitchFamily="34" charset="-127"/>
              </a:rPr>
              <a:t>Sopgui</a:t>
            </a:r>
            <a:r>
              <a:rPr lang="fr-CA" sz="1599" dirty="0">
                <a:solidFill>
                  <a:srgbClr val="0070C0"/>
                </a:solidFill>
                <a:ea typeface="맑은 고딕" pitchFamily="34" charset="-127"/>
              </a:rPr>
              <a:t> (2014) définissent une arnaque comme </a:t>
            </a:r>
            <a:r>
              <a:rPr lang="fr-CA" sz="1599" dirty="0">
                <a:solidFill>
                  <a:srgbClr val="0070C0"/>
                </a:solidFill>
                <a:latin typeface="+mj-lt"/>
                <a:ea typeface="맑은 고딕" pitchFamily="34" charset="-127"/>
                <a:cs typeface="Calibri Light" panose="020F0302020204030204" pitchFamily="34" charset="0"/>
              </a:rPr>
              <a:t>étant  </a:t>
            </a:r>
          </a:p>
          <a:p>
            <a:pPr marL="0" indent="0">
              <a:spcBef>
                <a:spcPts val="0"/>
              </a:spcBef>
              <a:buNone/>
              <a:defRPr/>
            </a:pPr>
            <a:endParaRPr lang="fr-CA" sz="1599" dirty="0">
              <a:latin typeface="Calibri Light" panose="020F0302020204030204" pitchFamily="34" charset="0"/>
              <a:ea typeface="맑은 고딕" pitchFamily="34" charset="-127"/>
              <a:cs typeface="Calibri Light" panose="020F0302020204030204" pitchFamily="34" charset="0"/>
            </a:endParaRPr>
          </a:p>
          <a:p>
            <a:pPr marL="0" indent="0" algn="just">
              <a:spcBef>
                <a:spcPts val="0"/>
              </a:spcBef>
              <a:buNone/>
              <a:defRPr/>
            </a:pPr>
            <a:r>
              <a:rPr lang="fr-CA" sz="1599" dirty="0">
                <a:latin typeface="Calibri Light" panose="020F0302020204030204" pitchFamily="34" charset="0"/>
                <a:ea typeface="맑은 고딕" pitchFamily="34" charset="-127"/>
                <a:cs typeface="Calibri Light" panose="020F0302020204030204" pitchFamily="34" charset="0"/>
              </a:rPr>
              <a:t>« </a:t>
            </a:r>
            <a:r>
              <a:rPr lang="fr-CA" sz="1599" b="1" dirty="0">
                <a:latin typeface="Calibri Light" panose="020F0302020204030204" pitchFamily="34" charset="0"/>
                <a:ea typeface="맑은 고딕" pitchFamily="34" charset="-127"/>
                <a:cs typeface="Calibri Light" panose="020F0302020204030204" pitchFamily="34" charset="0"/>
              </a:rPr>
              <a:t>un processus </a:t>
            </a:r>
            <a:r>
              <a:rPr lang="fr-CA" sz="1599" dirty="0">
                <a:latin typeface="Calibri Light" panose="020F0302020204030204" pitchFamily="34" charset="0"/>
                <a:ea typeface="맑은 고딕" pitchFamily="34" charset="-127"/>
                <a:cs typeface="Calibri Light" panose="020F0302020204030204" pitchFamily="34" charset="0"/>
              </a:rPr>
              <a:t>de mise en œuvre </a:t>
            </a:r>
            <a:r>
              <a:rPr lang="fr-CA" sz="1599" b="1" dirty="0">
                <a:latin typeface="Calibri Light" panose="020F0302020204030204" pitchFamily="34" charset="0"/>
                <a:ea typeface="맑은 고딕" pitchFamily="34" charset="-127"/>
                <a:cs typeface="Calibri Light" panose="020F0302020204030204" pitchFamily="34" charset="0"/>
              </a:rPr>
              <a:t>des procédés </a:t>
            </a:r>
            <a:r>
              <a:rPr lang="fr-CA" sz="1599" dirty="0">
                <a:latin typeface="Calibri Light" panose="020F0302020204030204" pitchFamily="34" charset="0"/>
                <a:ea typeface="맑은 고딕" pitchFamily="34" charset="-127"/>
                <a:cs typeface="Calibri Light" panose="020F0302020204030204" pitchFamily="34" charset="0"/>
              </a:rPr>
              <a:t>langagiers, discursifs et comportementaux </a:t>
            </a:r>
            <a:r>
              <a:rPr lang="fr-CA" sz="1599" b="1" dirty="0">
                <a:latin typeface="Calibri Light" panose="020F0302020204030204" pitchFamily="34" charset="0"/>
                <a:ea typeface="맑은 고딕" pitchFamily="34" charset="-127"/>
                <a:cs typeface="Calibri Light" panose="020F0302020204030204" pitchFamily="34" charset="0"/>
              </a:rPr>
              <a:t>visant à aliéner l’autre </a:t>
            </a:r>
            <a:r>
              <a:rPr lang="fr-CA" sz="1599" dirty="0">
                <a:latin typeface="Calibri Light" panose="020F0302020204030204" pitchFamily="34" charset="0"/>
                <a:ea typeface="맑은 고딕" pitchFamily="34" charset="-127"/>
                <a:cs typeface="Calibri Light" panose="020F0302020204030204" pitchFamily="34" charset="0"/>
              </a:rPr>
              <a:t>ou à </a:t>
            </a:r>
            <a:r>
              <a:rPr lang="fr-CA" sz="1599" b="1" dirty="0">
                <a:latin typeface="Calibri Light" panose="020F0302020204030204" pitchFamily="34" charset="0"/>
                <a:ea typeface="맑은 고딕" pitchFamily="34" charset="-127"/>
                <a:cs typeface="Calibri Light" panose="020F0302020204030204" pitchFamily="34" charset="0"/>
              </a:rPr>
              <a:t>tirer de lui un avantage matériel ou immatériel.</a:t>
            </a:r>
            <a:r>
              <a:rPr lang="fr-CA" sz="1599" dirty="0">
                <a:latin typeface="Calibri Light" panose="020F0302020204030204" pitchFamily="34" charset="0"/>
                <a:ea typeface="맑은 고딕" pitchFamily="34" charset="-127"/>
                <a:cs typeface="Calibri Light" panose="020F0302020204030204" pitchFamily="34" charset="0"/>
              </a:rPr>
              <a:t> </a:t>
            </a:r>
          </a:p>
          <a:p>
            <a:pPr marL="0" indent="0" algn="just">
              <a:spcBef>
                <a:spcPts val="0"/>
              </a:spcBef>
              <a:buNone/>
              <a:defRPr/>
            </a:pPr>
            <a:endParaRPr lang="fr-CA" sz="1599" dirty="0">
              <a:latin typeface="Calibri Light" panose="020F0302020204030204" pitchFamily="34" charset="0"/>
              <a:ea typeface="맑은 고딕" pitchFamily="34" charset="-127"/>
              <a:cs typeface="Calibri Light" panose="020F0302020204030204" pitchFamily="34" charset="0"/>
            </a:endParaRPr>
          </a:p>
          <a:p>
            <a:pPr marL="0" indent="0" algn="just">
              <a:spcBef>
                <a:spcPts val="0"/>
              </a:spcBef>
              <a:buNone/>
              <a:defRPr/>
            </a:pPr>
            <a:r>
              <a:rPr lang="fr-CA" sz="1599" dirty="0">
                <a:latin typeface="Calibri Light" panose="020F0302020204030204" pitchFamily="34" charset="0"/>
                <a:ea typeface="맑은 고딕" pitchFamily="34" charset="-127"/>
                <a:cs typeface="Calibri Light" panose="020F0302020204030204" pitchFamily="34" charset="0"/>
              </a:rPr>
              <a:t>Le processus est essentiellement </a:t>
            </a:r>
            <a:r>
              <a:rPr lang="fr-CA" sz="1599" b="1" dirty="0">
                <a:latin typeface="Calibri Light" panose="020F0302020204030204" pitchFamily="34" charset="0"/>
                <a:ea typeface="맑은 고딕" pitchFamily="34" charset="-127"/>
                <a:cs typeface="Calibri Light" panose="020F0302020204030204" pitchFamily="34" charset="0"/>
              </a:rPr>
              <a:t>interactif</a:t>
            </a:r>
            <a:r>
              <a:rPr lang="fr-CA" sz="1599" dirty="0">
                <a:latin typeface="Calibri Light" panose="020F0302020204030204" pitchFamily="34" charset="0"/>
                <a:ea typeface="맑은 고딕" pitchFamily="34" charset="-127"/>
                <a:cs typeface="Calibri Light" panose="020F0302020204030204" pitchFamily="34" charset="0"/>
              </a:rPr>
              <a:t> et consiste, du point de vue langagier et discursif, à </a:t>
            </a:r>
            <a:r>
              <a:rPr lang="fr-CA" sz="1599" b="1" dirty="0">
                <a:latin typeface="Calibri Light" panose="020F0302020204030204" pitchFamily="34" charset="0"/>
                <a:ea typeface="맑은 고딕" pitchFamily="34" charset="-127"/>
                <a:cs typeface="Calibri Light" panose="020F0302020204030204" pitchFamily="34" charset="0"/>
              </a:rPr>
              <a:t>recourir à des mécanismes de persuasion. </a:t>
            </a:r>
          </a:p>
          <a:p>
            <a:pPr marL="0" indent="0" algn="just">
              <a:spcBef>
                <a:spcPts val="0"/>
              </a:spcBef>
              <a:buNone/>
              <a:defRPr/>
            </a:pPr>
            <a:endParaRPr lang="fr-CA" sz="1599" b="1" dirty="0">
              <a:latin typeface="Calibri Light" panose="020F0302020204030204" pitchFamily="34" charset="0"/>
              <a:ea typeface="맑은 고딕" pitchFamily="34" charset="-127"/>
              <a:cs typeface="Calibri Light" panose="020F0302020204030204" pitchFamily="34" charset="0"/>
            </a:endParaRPr>
          </a:p>
          <a:p>
            <a:pPr marL="0" indent="0" algn="just">
              <a:spcBef>
                <a:spcPts val="0"/>
              </a:spcBef>
              <a:buNone/>
              <a:defRPr/>
            </a:pPr>
            <a:r>
              <a:rPr lang="fr-CA" sz="1599" dirty="0">
                <a:latin typeface="Calibri Light" panose="020F0302020204030204" pitchFamily="34" charset="0"/>
                <a:ea typeface="맑은 고딕" pitchFamily="34" charset="-127"/>
                <a:cs typeface="Calibri Light" panose="020F0302020204030204" pitchFamily="34" charset="0"/>
              </a:rPr>
              <a:t>Cette pratique, dont </a:t>
            </a:r>
            <a:r>
              <a:rPr lang="fr-CA" sz="1599" b="1" dirty="0">
                <a:latin typeface="Calibri Light" panose="020F0302020204030204" pitchFamily="34" charset="0"/>
                <a:ea typeface="맑은 고딕" pitchFamily="34" charset="-127"/>
                <a:cs typeface="Calibri Light" panose="020F0302020204030204" pitchFamily="34" charset="0"/>
              </a:rPr>
              <a:t>l’objectif est, bien entendu, de tromper l’autre pour l’escroquer par le biais d’Internet, se manifeste sous plusieurs formes</a:t>
            </a:r>
            <a:r>
              <a:rPr lang="fr-CA" sz="1599" dirty="0">
                <a:latin typeface="Calibri Light" panose="020F0302020204030204" pitchFamily="34" charset="0"/>
                <a:ea typeface="맑은 고딕" pitchFamily="34" charset="-127"/>
                <a:cs typeface="Calibri Light" panose="020F0302020204030204" pitchFamily="34" charset="0"/>
              </a:rPr>
              <a:t>. »</a:t>
            </a:r>
          </a:p>
          <a:p>
            <a:pPr marL="0" indent="0" algn="ctr">
              <a:spcBef>
                <a:spcPts val="0"/>
              </a:spcBef>
              <a:buNone/>
              <a:defRPr/>
            </a:pPr>
            <a:r>
              <a:rPr lang="fr-CA" sz="1599" dirty="0">
                <a:latin typeface="Calibri Light" panose="020F0302020204030204" pitchFamily="34" charset="0"/>
                <a:ea typeface="맑은 고딕" pitchFamily="34" charset="-127"/>
                <a:cs typeface="Calibri Light" panose="020F0302020204030204" pitchFamily="34" charset="0"/>
              </a:rPr>
              <a:t> </a:t>
            </a:r>
          </a:p>
          <a:p>
            <a:pPr marL="0" indent="0">
              <a:spcBef>
                <a:spcPts val="0"/>
              </a:spcBef>
              <a:buNone/>
              <a:defRPr/>
            </a:pPr>
            <a:r>
              <a:rPr lang="fr-CA" sz="800" b="1" i="1" dirty="0"/>
              <a:t>Stratégies argumentatives du genre </a:t>
            </a:r>
            <a:r>
              <a:rPr lang="fr-CA" sz="800" b="1" i="1" dirty="0" err="1"/>
              <a:t>cyberepistolaire</a:t>
            </a:r>
            <a:r>
              <a:rPr lang="fr-CA" sz="800" b="1" i="1" dirty="0"/>
              <a:t> : rhétorique de l’arnaque et (en)jeux de faces </a:t>
            </a:r>
            <a:r>
              <a:rPr lang="fr-CA" sz="800" i="1" dirty="0"/>
              <a:t>Argumentative Strategies of Cyber-</a:t>
            </a:r>
            <a:r>
              <a:rPr lang="fr-CA" sz="800" i="1" dirty="0" err="1"/>
              <a:t>Epistolary</a:t>
            </a:r>
            <a:r>
              <a:rPr lang="fr-CA" sz="800" i="1" dirty="0"/>
              <a:t> Genre: </a:t>
            </a:r>
            <a:r>
              <a:rPr lang="fr-CA" sz="800" i="1" dirty="0" err="1"/>
              <a:t>Rethoric</a:t>
            </a:r>
            <a:r>
              <a:rPr lang="fr-CA" sz="800" i="1" dirty="0"/>
              <a:t> of </a:t>
            </a:r>
            <a:r>
              <a:rPr lang="fr-CA" sz="800" i="1" dirty="0" err="1"/>
              <a:t>Scam</a:t>
            </a:r>
            <a:r>
              <a:rPr lang="fr-CA" sz="800" i="1" dirty="0"/>
              <a:t> and Challenges Zacharie </a:t>
            </a:r>
            <a:r>
              <a:rPr lang="fr-CA" sz="800" i="1" dirty="0" err="1"/>
              <a:t>Hatolong</a:t>
            </a:r>
            <a:r>
              <a:rPr lang="fr-CA" sz="800" i="1" dirty="0"/>
              <a:t> </a:t>
            </a:r>
            <a:r>
              <a:rPr lang="fr-CA" sz="800" i="1" dirty="0" err="1"/>
              <a:t>Boho</a:t>
            </a:r>
            <a:r>
              <a:rPr lang="fr-CA" sz="800" i="1" dirty="0"/>
              <a:t> et Romuald Valentin </a:t>
            </a:r>
            <a:r>
              <a:rPr lang="fr-CA" sz="800" i="1" dirty="0" err="1"/>
              <a:t>Nkouda</a:t>
            </a:r>
            <a:r>
              <a:rPr lang="fr-CA" sz="800" i="1" dirty="0"/>
              <a:t> </a:t>
            </a:r>
            <a:r>
              <a:rPr lang="fr-CA" sz="800" i="1" dirty="0" err="1"/>
              <a:t>Sopgui</a:t>
            </a:r>
            <a:endParaRPr lang="fr-CA" sz="800" i="1" dirty="0">
              <a:latin typeface="Calibri Light" panose="020F0302020204030204" pitchFamily="34" charset="0"/>
              <a:ea typeface="맑은 고딕" pitchFamily="34" charset="-127"/>
              <a:cs typeface="Calibri Light" panose="020F0302020204030204" pitchFamily="34" charset="0"/>
            </a:endParaRPr>
          </a:p>
          <a:p>
            <a:pPr marL="0" indent="0">
              <a:spcBef>
                <a:spcPts val="0"/>
              </a:spcBef>
              <a:buNone/>
              <a:defRPr/>
            </a:pPr>
            <a:endParaRPr lang="fr-CA" sz="800" i="1" dirty="0">
              <a:latin typeface="Calibri Light" panose="020F0302020204030204" pitchFamily="34" charset="0"/>
              <a:ea typeface="맑은 고딕" pitchFamily="34" charset="-127"/>
              <a:cs typeface="Calibri Light" panose="020F0302020204030204" pitchFamily="34" charset="0"/>
            </a:endParaRPr>
          </a:p>
        </p:txBody>
      </p:sp>
      <p:sp>
        <p:nvSpPr>
          <p:cNvPr id="59397" name="Espace réservé du numéro de diapositive 3">
            <a:extLst>
              <a:ext uri="{FF2B5EF4-FFF2-40B4-BE49-F238E27FC236}">
                <a16:creationId xmlns:a16="http://schemas.microsoft.com/office/drawing/2014/main" id="{F72CCCC3-3F29-43F6-9050-90361FFE20F8}"/>
              </a:ext>
            </a:extLst>
          </p:cNvPr>
          <p:cNvSpPr>
            <a:spLocks noGrp="1"/>
          </p:cNvSpPr>
          <p:nvPr>
            <p:ph type="sldNum" sz="quarter" idx="10"/>
            <p:custDataLst>
              <p:tags r:id="rId4"/>
            </p:custDataLst>
          </p:nvPr>
        </p:nvSpPr>
        <p:spPr>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spcAft>
                <a:spcPts val="800"/>
              </a:spcAft>
              <a:buNone/>
            </a:pPr>
            <a:fld id="{15A723DA-010B-4D74-B6DB-897DC822F67C}" type="slidenum">
              <a:rPr lang="fr-CA" altLang="fr-FR" sz="1066">
                <a:solidFill>
                  <a:schemeClr val="tx1"/>
                </a:solidFill>
              </a:rPr>
              <a:pPr>
                <a:spcBef>
                  <a:spcPct val="0"/>
                </a:spcBef>
                <a:spcAft>
                  <a:spcPts val="800"/>
                </a:spcAft>
                <a:buNone/>
              </a:pPr>
              <a:t>4</a:t>
            </a:fld>
            <a:endParaRPr lang="fr-CA" altLang="fr-FR" sz="1066">
              <a:solidFill>
                <a:schemeClr val="tx1"/>
              </a:solidFill>
            </a:endParaRPr>
          </a:p>
        </p:txBody>
      </p:sp>
      <p:pic>
        <p:nvPicPr>
          <p:cNvPr id="7" name="Image 6">
            <a:extLst>
              <a:ext uri="{FF2B5EF4-FFF2-40B4-BE49-F238E27FC236}">
                <a16:creationId xmlns:a16="http://schemas.microsoft.com/office/drawing/2014/main" id="{4E2B2433-D7E8-44F2-9958-2D1620018E42}"/>
              </a:ext>
            </a:extLst>
          </p:cNvPr>
          <p:cNvPicPr>
            <a:picLocks noChangeAspect="1"/>
          </p:cNvPicPr>
          <p:nvPr>
            <p:custDataLst>
              <p:tags r:id="rId5"/>
            </p:custDataLst>
          </p:nvPr>
        </p:nvPicPr>
        <p:blipFill>
          <a:blip r:embed="rId8"/>
          <a:stretch>
            <a:fillRect/>
          </a:stretch>
        </p:blipFill>
        <p:spPr>
          <a:xfrm>
            <a:off x="2160215" y="1606055"/>
            <a:ext cx="5144030" cy="3722067"/>
          </a:xfrm>
          <a:prstGeom prst="rect">
            <a:avLst/>
          </a:prstGeom>
          <a:ln>
            <a:noFill/>
          </a:ln>
          <a:effectLst>
            <a:outerShdw blurRad="190500" algn="tl" rotWithShape="0">
              <a:srgbClr val="000000">
                <a:alpha val="70000"/>
              </a:srgbClr>
            </a:outerShdw>
          </a:effec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p:txBody>
          <a:bodyPr/>
          <a:lstStyle/>
          <a:p>
            <a:r>
              <a:rPr lang="fr-CA" dirty="0"/>
              <a:t>Principaux résultats</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p:txBody>
          <a:bodyPr>
            <a:normAutofit fontScale="92500"/>
          </a:bodyPr>
          <a:lstStyle/>
          <a:p>
            <a:r>
              <a:rPr lang="fr-CA" dirty="0"/>
              <a:t>Les </a:t>
            </a:r>
            <a:r>
              <a:rPr lang="fr-CA" b="1" dirty="0"/>
              <a:t>conséquences émotionnelles et interpersonnelles </a:t>
            </a:r>
            <a:r>
              <a:rPr lang="fr-CA" dirty="0"/>
              <a:t>sont souvent majeures et peuvent aller jusqu’au suicide. On identifie souvent:</a:t>
            </a:r>
          </a:p>
          <a:p>
            <a:pPr lvl="1"/>
            <a:r>
              <a:rPr lang="fr-CA" dirty="0"/>
              <a:t>Émotions négatives et faible estime personnelle: honte, culpabilité, sentiment de trahison, colère</a:t>
            </a:r>
          </a:p>
          <a:p>
            <a:pPr lvl="1"/>
            <a:r>
              <a:rPr lang="fr-CA" dirty="0"/>
              <a:t>Isolement social, conflits, fuite, repli sur soi et méfiance</a:t>
            </a:r>
          </a:p>
          <a:p>
            <a:endParaRPr lang="fr-CA" dirty="0"/>
          </a:p>
          <a:p>
            <a:r>
              <a:rPr lang="fr-CA" dirty="0"/>
              <a:t>La </a:t>
            </a:r>
            <a:r>
              <a:rPr lang="fr-CA" b="1" dirty="0"/>
              <a:t>perte financière </a:t>
            </a:r>
            <a:r>
              <a:rPr lang="fr-CA" dirty="0"/>
              <a:t>peut être importante et</a:t>
            </a:r>
            <a:r>
              <a:rPr lang="fr-CA" b="1" dirty="0"/>
              <a:t> </a:t>
            </a:r>
            <a:r>
              <a:rPr lang="fr-CA" dirty="0"/>
              <a:t>est souvent mise de l’avant pour justifier l’importance de contrer la FAL. Ceci peut inclure par exemple de retarder la retraite ou d’effectuer un retour sur le marché du travail.</a:t>
            </a:r>
          </a:p>
          <a:p>
            <a:pPr lvl="1"/>
            <a:r>
              <a:rPr lang="fr-CA" dirty="0"/>
              <a:t>Toutefois, certaines victimes rapportent que la perte financière </a:t>
            </a:r>
            <a:r>
              <a:rPr lang="fr-CA" b="1" dirty="0"/>
              <a:t>n’est pas le principal impact de la fraude pour elles</a:t>
            </a:r>
            <a:r>
              <a:rPr lang="fr-CA" dirty="0"/>
              <a:t>. </a:t>
            </a:r>
          </a:p>
          <a:p>
            <a:endParaRPr lang="fr-CA" dirty="0"/>
          </a:p>
        </p:txBody>
      </p:sp>
    </p:spTree>
    <p:extLst>
      <p:ext uri="{BB962C8B-B14F-4D97-AF65-F5344CB8AC3E}">
        <p14:creationId xmlns:p14="http://schemas.microsoft.com/office/powerpoint/2010/main" val="1820187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p:txBody>
          <a:bodyPr/>
          <a:lstStyle/>
          <a:p>
            <a:r>
              <a:rPr lang="fr-CA" dirty="0"/>
              <a:t>Principaux résultats</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p:txBody>
          <a:bodyPr>
            <a:normAutofit/>
          </a:bodyPr>
          <a:lstStyle/>
          <a:p>
            <a:r>
              <a:rPr lang="fr-CA" dirty="0"/>
              <a:t>Les </a:t>
            </a:r>
            <a:r>
              <a:rPr lang="fr-CA" b="1" dirty="0"/>
              <a:t>conflits familiaux </a:t>
            </a:r>
            <a:r>
              <a:rPr lang="fr-CA" dirty="0"/>
              <a:t>sont fréquents et peuvent inclure des réactions négatives qui influencent fortement les impacts sur la victime. Ces réactions peuvent s’apparenter à la maltraitance. </a:t>
            </a:r>
          </a:p>
          <a:p>
            <a:pPr lvl="1"/>
            <a:r>
              <a:rPr lang="fr-CA" dirty="0"/>
              <a:t>Sentiment d’urgence, confrontation, désir « d’avoir raison »</a:t>
            </a:r>
          </a:p>
          <a:p>
            <a:pPr lvl="1"/>
            <a:r>
              <a:rPr lang="fr-CA" dirty="0"/>
              <a:t>Colère, frustration, sentiment impuissance</a:t>
            </a:r>
          </a:p>
          <a:p>
            <a:pPr lvl="1"/>
            <a:r>
              <a:rPr lang="fr-CA" dirty="0"/>
              <a:t>Infantilisation, dénigrement</a:t>
            </a:r>
          </a:p>
          <a:p>
            <a:pPr lvl="1"/>
            <a:r>
              <a:rPr lang="fr-CA" dirty="0"/>
              <a:t>« Je te l’avais dit… »: culpabilité et honte</a:t>
            </a:r>
          </a:p>
          <a:p>
            <a:endParaRPr lang="fr-CA" dirty="0"/>
          </a:p>
          <a:p>
            <a:r>
              <a:rPr lang="fr-CA" dirty="0"/>
              <a:t>Notez que ces réactions et attitudes peuvent aussi influencer le travail des intervenants…</a:t>
            </a:r>
          </a:p>
        </p:txBody>
      </p:sp>
    </p:spTree>
    <p:extLst>
      <p:ext uri="{BB962C8B-B14F-4D97-AF65-F5344CB8AC3E}">
        <p14:creationId xmlns:p14="http://schemas.microsoft.com/office/powerpoint/2010/main" val="94344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9AD1-B506-AABF-9AC9-7C57290ECB76}"/>
              </a:ext>
            </a:extLst>
          </p:cNvPr>
          <p:cNvSpPr>
            <a:spLocks noGrp="1"/>
          </p:cNvSpPr>
          <p:nvPr>
            <p:ph type="title"/>
          </p:nvPr>
        </p:nvSpPr>
        <p:spPr/>
        <p:txBody>
          <a:bodyPr/>
          <a:lstStyle/>
          <a:p>
            <a:r>
              <a:rPr lang="fr-CA" dirty="0"/>
              <a:t>Principaux résultats</a:t>
            </a:r>
          </a:p>
        </p:txBody>
      </p:sp>
      <p:sp>
        <p:nvSpPr>
          <p:cNvPr id="3" name="Espace réservé du contenu 2">
            <a:extLst>
              <a:ext uri="{FF2B5EF4-FFF2-40B4-BE49-F238E27FC236}">
                <a16:creationId xmlns:a16="http://schemas.microsoft.com/office/drawing/2014/main" id="{C9C50426-63BB-DDD0-3C7B-B805F20860DA}"/>
              </a:ext>
            </a:extLst>
          </p:cNvPr>
          <p:cNvSpPr>
            <a:spLocks noGrp="1"/>
          </p:cNvSpPr>
          <p:nvPr>
            <p:ph idx="1"/>
          </p:nvPr>
        </p:nvSpPr>
        <p:spPr/>
        <p:txBody>
          <a:bodyPr>
            <a:normAutofit/>
          </a:bodyPr>
          <a:lstStyle/>
          <a:p>
            <a:r>
              <a:rPr lang="fr-CA" b="1" dirty="0"/>
              <a:t>Obstacles à la dénonciation</a:t>
            </a:r>
          </a:p>
          <a:p>
            <a:pPr lvl="1"/>
            <a:r>
              <a:rPr lang="fr-CA" dirty="0"/>
              <a:t>Moins de la moitié des participants dans notre étude (7 / 17) avaient signalé la fraude à la police. Certaines victimes n’avaient jamais dévoilé la fraude, même à leurs proches</a:t>
            </a:r>
          </a:p>
          <a:p>
            <a:pPr lvl="1"/>
            <a:endParaRPr lang="fr-CA" dirty="0"/>
          </a:p>
          <a:p>
            <a:pPr lvl="1"/>
            <a:r>
              <a:rPr lang="fr-CA" dirty="0"/>
              <a:t>Honte et </a:t>
            </a:r>
            <a:r>
              <a:rPr lang="fr-CA" b="1" dirty="0"/>
              <a:t>peur du jugement d’autrui</a:t>
            </a:r>
          </a:p>
          <a:p>
            <a:pPr lvl="1"/>
            <a:r>
              <a:rPr lang="fr-CA" b="1" dirty="0"/>
              <a:t>Méconnaissance des services </a:t>
            </a:r>
            <a:r>
              <a:rPr lang="fr-CA" dirty="0"/>
              <a:t>et manque d’accessibilité</a:t>
            </a:r>
          </a:p>
          <a:p>
            <a:pPr lvl="1"/>
            <a:r>
              <a:rPr lang="fr-CA" b="1" dirty="0"/>
              <a:t>Absence de recours judicaires</a:t>
            </a:r>
            <a:r>
              <a:rPr lang="fr-CA" dirty="0"/>
              <a:t>, perception que les démarches ne servent à rien ou que les victimes dérangent les policiers</a:t>
            </a:r>
          </a:p>
          <a:p>
            <a:pPr lvl="1"/>
            <a:r>
              <a:rPr lang="fr-CA" dirty="0"/>
              <a:t>Perception d’être </a:t>
            </a:r>
            <a:r>
              <a:rPr lang="fr-CA" b="1" dirty="0"/>
              <a:t>responsabilisés de leur victimisation</a:t>
            </a:r>
          </a:p>
        </p:txBody>
      </p:sp>
    </p:spTree>
    <p:extLst>
      <p:ext uri="{BB962C8B-B14F-4D97-AF65-F5344CB8AC3E}">
        <p14:creationId xmlns:p14="http://schemas.microsoft.com/office/powerpoint/2010/main" val="3392991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D77BB-77AF-5143-085C-00F919C58063}"/>
              </a:ext>
            </a:extLst>
          </p:cNvPr>
          <p:cNvSpPr>
            <a:spLocks noGrp="1"/>
          </p:cNvSpPr>
          <p:nvPr>
            <p:ph type="title"/>
          </p:nvPr>
        </p:nvSpPr>
        <p:spPr/>
        <p:txBody>
          <a:bodyPr/>
          <a:lstStyle/>
          <a:p>
            <a:r>
              <a:rPr lang="fr-CA" dirty="0"/>
              <a:t>Selon les intervenants?</a:t>
            </a:r>
          </a:p>
        </p:txBody>
      </p:sp>
      <p:sp>
        <p:nvSpPr>
          <p:cNvPr id="3" name="Espace réservé du contenu 2">
            <a:extLst>
              <a:ext uri="{FF2B5EF4-FFF2-40B4-BE49-F238E27FC236}">
                <a16:creationId xmlns:a16="http://schemas.microsoft.com/office/drawing/2014/main" id="{989E1B66-E6C8-EAC0-4EC7-043CF4C64072}"/>
              </a:ext>
            </a:extLst>
          </p:cNvPr>
          <p:cNvSpPr>
            <a:spLocks noGrp="1"/>
          </p:cNvSpPr>
          <p:nvPr>
            <p:ph idx="1"/>
          </p:nvPr>
        </p:nvSpPr>
        <p:spPr/>
        <p:txBody>
          <a:bodyPr>
            <a:normAutofit fontScale="85000" lnSpcReduction="20000"/>
          </a:bodyPr>
          <a:lstStyle/>
          <a:p>
            <a:r>
              <a:rPr lang="fr-CA" dirty="0"/>
              <a:t>Intervenir tôt: sensibiliser, prévenir, dépister, accompagner la prise de conscience</a:t>
            </a:r>
          </a:p>
          <a:p>
            <a:pPr lvl="1"/>
            <a:r>
              <a:rPr lang="fr-CA" dirty="0"/>
              <a:t>Importance de </a:t>
            </a:r>
            <a:r>
              <a:rPr lang="fr-CA" b="1" dirty="0"/>
              <a:t>briser les tabous</a:t>
            </a:r>
          </a:p>
          <a:p>
            <a:pPr lvl="1"/>
            <a:r>
              <a:rPr lang="fr-CA" dirty="0"/>
              <a:t>Quelle est la place des institutions financières?</a:t>
            </a:r>
          </a:p>
          <a:p>
            <a:pPr lvl="1"/>
            <a:endParaRPr lang="fr-CA" dirty="0"/>
          </a:p>
          <a:p>
            <a:r>
              <a:rPr lang="fr-CA" dirty="0"/>
              <a:t>Outiller les victimes</a:t>
            </a:r>
          </a:p>
          <a:p>
            <a:pPr lvl="1"/>
            <a:r>
              <a:rPr lang="fr-CA" b="1" dirty="0"/>
              <a:t>Outils numériques</a:t>
            </a:r>
            <a:r>
              <a:rPr lang="fr-CA" dirty="0"/>
              <a:t>: p. ex. recherche par image</a:t>
            </a:r>
          </a:p>
          <a:p>
            <a:pPr lvl="1"/>
            <a:r>
              <a:rPr lang="fr-CA" b="1" dirty="0"/>
              <a:t>Semer le doute</a:t>
            </a:r>
            <a:r>
              <a:rPr lang="fr-CA" dirty="0"/>
              <a:t>: questionner </a:t>
            </a:r>
            <a:r>
              <a:rPr lang="fr-CA" b="1" dirty="0"/>
              <a:t>sans confronter</a:t>
            </a:r>
          </a:p>
          <a:p>
            <a:pPr lvl="1"/>
            <a:r>
              <a:rPr lang="fr-CA" b="1" dirty="0"/>
              <a:t>Accompagner l’ambivalence ou le déni</a:t>
            </a:r>
            <a:r>
              <a:rPr lang="fr-CA" dirty="0"/>
              <a:t>: c’est normal, ça fait partie du processus et c’est proportionnel à la durée de la fraude (deuil de la relation, atteinte à l’estime personnelle)</a:t>
            </a:r>
          </a:p>
          <a:p>
            <a:pPr lvl="1"/>
            <a:r>
              <a:rPr lang="fr-CA" b="1" dirty="0"/>
              <a:t>Maintenir et/ou réactiver le réseau social</a:t>
            </a:r>
          </a:p>
          <a:p>
            <a:pPr lvl="1"/>
            <a:r>
              <a:rPr lang="fr-CA" b="1" dirty="0"/>
              <a:t>Ménager les attentes</a:t>
            </a:r>
          </a:p>
          <a:p>
            <a:endParaRPr lang="fr-CA" dirty="0"/>
          </a:p>
          <a:p>
            <a:r>
              <a:rPr lang="fr-CA" dirty="0"/>
              <a:t>Identifier le risque de </a:t>
            </a:r>
            <a:r>
              <a:rPr lang="fr-CA" b="1" dirty="0"/>
              <a:t>revictimisation</a:t>
            </a:r>
          </a:p>
        </p:txBody>
      </p:sp>
    </p:spTree>
    <p:extLst>
      <p:ext uri="{BB962C8B-B14F-4D97-AF65-F5344CB8AC3E}">
        <p14:creationId xmlns:p14="http://schemas.microsoft.com/office/powerpoint/2010/main" val="2214135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F06852F-0E83-FB3F-45FF-B6EA38D83B34}"/>
              </a:ext>
            </a:extLst>
          </p:cNvPr>
          <p:cNvPicPr>
            <a:picLocks noChangeAspect="1"/>
          </p:cNvPicPr>
          <p:nvPr/>
        </p:nvPicPr>
        <p:blipFill>
          <a:blip r:embed="rId2"/>
          <a:stretch>
            <a:fillRect/>
          </a:stretch>
        </p:blipFill>
        <p:spPr>
          <a:xfrm>
            <a:off x="484632" y="2480701"/>
            <a:ext cx="3517119" cy="1890451"/>
          </a:xfrm>
          <a:prstGeom prst="rect">
            <a:avLst/>
          </a:prstGeom>
        </p:spPr>
      </p:pic>
      <p:cxnSp>
        <p:nvCxnSpPr>
          <p:cNvPr id="18" name="Straight Connector 17">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E9F1554-DF5F-62C6-5D2B-68C93791B5C1}"/>
              </a:ext>
            </a:extLst>
          </p:cNvPr>
          <p:cNvPicPr>
            <a:picLocks noChangeAspect="1"/>
          </p:cNvPicPr>
          <p:nvPr/>
        </p:nvPicPr>
        <p:blipFill>
          <a:blip r:embed="rId3"/>
          <a:stretch>
            <a:fillRect/>
          </a:stretch>
        </p:blipFill>
        <p:spPr>
          <a:xfrm>
            <a:off x="8288895" y="2480700"/>
            <a:ext cx="3537345" cy="1901322"/>
          </a:xfrm>
          <a:prstGeom prst="rect">
            <a:avLst/>
          </a:prstGeom>
        </p:spPr>
      </p:pic>
      <p:cxnSp>
        <p:nvCxnSpPr>
          <p:cNvPr id="20" name="Straight Connector 19">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BDEFE17-F082-EF4B-4857-7A9091B3AC28}"/>
              </a:ext>
            </a:extLst>
          </p:cNvPr>
          <p:cNvPicPr>
            <a:picLocks noChangeAspect="1"/>
          </p:cNvPicPr>
          <p:nvPr/>
        </p:nvPicPr>
        <p:blipFill>
          <a:blip r:embed="rId4"/>
          <a:stretch>
            <a:fillRect/>
          </a:stretch>
        </p:blipFill>
        <p:spPr>
          <a:xfrm>
            <a:off x="4337440" y="2480700"/>
            <a:ext cx="3517120" cy="1890452"/>
          </a:xfrm>
          <a:prstGeom prst="rect">
            <a:avLst/>
          </a:prstGeom>
        </p:spPr>
      </p:pic>
      <p:sp>
        <p:nvSpPr>
          <p:cNvPr id="14" name="ZoneTexte 13">
            <a:extLst>
              <a:ext uri="{FF2B5EF4-FFF2-40B4-BE49-F238E27FC236}">
                <a16:creationId xmlns:a16="http://schemas.microsoft.com/office/drawing/2014/main" id="{37D363AB-4FCE-3399-1FE8-998D08520C54}"/>
              </a:ext>
            </a:extLst>
          </p:cNvPr>
          <p:cNvSpPr txBox="1"/>
          <p:nvPr/>
        </p:nvSpPr>
        <p:spPr>
          <a:xfrm>
            <a:off x="582287" y="1751798"/>
            <a:ext cx="3321807" cy="369332"/>
          </a:xfrm>
          <a:prstGeom prst="rect">
            <a:avLst/>
          </a:prstGeom>
          <a:noFill/>
        </p:spPr>
        <p:txBody>
          <a:bodyPr wrap="none" rtlCol="0">
            <a:spAutoFit/>
          </a:bodyPr>
          <a:lstStyle/>
          <a:p>
            <a:r>
              <a:rPr lang="fr-CA" dirty="0"/>
              <a:t>Recherche par image Google Lens</a:t>
            </a:r>
          </a:p>
        </p:txBody>
      </p:sp>
      <p:sp>
        <p:nvSpPr>
          <p:cNvPr id="15" name="ZoneTexte 14">
            <a:extLst>
              <a:ext uri="{FF2B5EF4-FFF2-40B4-BE49-F238E27FC236}">
                <a16:creationId xmlns:a16="http://schemas.microsoft.com/office/drawing/2014/main" id="{56ACB785-9642-CA01-7280-B4F18BAC4D69}"/>
              </a:ext>
            </a:extLst>
          </p:cNvPr>
          <p:cNvSpPr txBox="1"/>
          <p:nvPr/>
        </p:nvSpPr>
        <p:spPr>
          <a:xfrm>
            <a:off x="4885828" y="1751798"/>
            <a:ext cx="2420343" cy="369332"/>
          </a:xfrm>
          <a:prstGeom prst="rect">
            <a:avLst/>
          </a:prstGeom>
          <a:noFill/>
        </p:spPr>
        <p:txBody>
          <a:bodyPr wrap="none" rtlCol="0">
            <a:spAutoFit/>
          </a:bodyPr>
          <a:lstStyle/>
          <a:p>
            <a:r>
              <a:rPr lang="fr-CA" dirty="0"/>
              <a:t>Copier l’image ou le lien</a:t>
            </a:r>
          </a:p>
        </p:txBody>
      </p:sp>
      <p:sp>
        <p:nvSpPr>
          <p:cNvPr id="16" name="ZoneTexte 15">
            <a:extLst>
              <a:ext uri="{FF2B5EF4-FFF2-40B4-BE49-F238E27FC236}">
                <a16:creationId xmlns:a16="http://schemas.microsoft.com/office/drawing/2014/main" id="{03F9817C-AC49-7719-B91C-3FABF71B0048}"/>
              </a:ext>
            </a:extLst>
          </p:cNvPr>
          <p:cNvSpPr txBox="1"/>
          <p:nvPr/>
        </p:nvSpPr>
        <p:spPr>
          <a:xfrm>
            <a:off x="8694822" y="1751798"/>
            <a:ext cx="2725490" cy="369332"/>
          </a:xfrm>
          <a:prstGeom prst="rect">
            <a:avLst/>
          </a:prstGeom>
          <a:noFill/>
        </p:spPr>
        <p:txBody>
          <a:bodyPr wrap="none" rtlCol="0">
            <a:spAutoFit/>
          </a:bodyPr>
          <a:lstStyle/>
          <a:p>
            <a:r>
              <a:rPr lang="fr-CA" dirty="0"/>
              <a:t>Identification: Tom Ernsting</a:t>
            </a:r>
          </a:p>
        </p:txBody>
      </p:sp>
    </p:spTree>
    <p:extLst>
      <p:ext uri="{BB962C8B-B14F-4D97-AF65-F5344CB8AC3E}">
        <p14:creationId xmlns:p14="http://schemas.microsoft.com/office/powerpoint/2010/main" val="1639649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295E4-9D21-EF2E-44BA-A8D6C051A31C}"/>
              </a:ext>
            </a:extLst>
          </p:cNvPr>
          <p:cNvSpPr>
            <a:spLocks noGrp="1"/>
          </p:cNvSpPr>
          <p:nvPr>
            <p:ph type="title"/>
          </p:nvPr>
        </p:nvSpPr>
        <p:spPr/>
        <p:txBody>
          <a:bodyPr/>
          <a:lstStyle/>
          <a:p>
            <a:r>
              <a:rPr lang="fr-CA" dirty="0"/>
              <a:t>Mythes et croyances</a:t>
            </a:r>
          </a:p>
        </p:txBody>
      </p:sp>
      <p:sp>
        <p:nvSpPr>
          <p:cNvPr id="3" name="Espace réservé du contenu 2">
            <a:extLst>
              <a:ext uri="{FF2B5EF4-FFF2-40B4-BE49-F238E27FC236}">
                <a16:creationId xmlns:a16="http://schemas.microsoft.com/office/drawing/2014/main" id="{D78B1AAF-5D7A-B567-8AD4-24936A7A8F18}"/>
              </a:ext>
            </a:extLst>
          </p:cNvPr>
          <p:cNvSpPr>
            <a:spLocks noGrp="1"/>
          </p:cNvSpPr>
          <p:nvPr>
            <p:ph idx="1"/>
          </p:nvPr>
        </p:nvSpPr>
        <p:spPr/>
        <p:txBody>
          <a:bodyPr>
            <a:normAutofit/>
          </a:bodyPr>
          <a:lstStyle/>
          <a:p>
            <a:r>
              <a:rPr lang="fr-CA" dirty="0"/>
              <a:t>Les victimes sont </a:t>
            </a:r>
            <a:r>
              <a:rPr lang="fr-CA" b="1" dirty="0"/>
              <a:t>naïves ou moins intelligentes</a:t>
            </a:r>
            <a:r>
              <a:rPr lang="fr-CA" dirty="0"/>
              <a:t>.</a:t>
            </a:r>
          </a:p>
          <a:p>
            <a:pPr lvl="1"/>
            <a:r>
              <a:rPr lang="fr-CA" dirty="0"/>
              <a:t>Études sur le hameçonnage.</a:t>
            </a:r>
          </a:p>
          <a:p>
            <a:pPr lvl="1"/>
            <a:r>
              <a:rPr lang="fr-CA" dirty="0"/>
              <a:t>Niveau d’étude des victimes, antécédents professionnels.</a:t>
            </a:r>
          </a:p>
          <a:p>
            <a:pPr lvl="1"/>
            <a:r>
              <a:rPr lang="fr-CA" dirty="0"/>
              <a:t>Les scénarios des fraudeurs visent à augmenter la crédibilité par l’inclusion de documents officiels, de preuves informatiques ou l’implication de tiers.</a:t>
            </a:r>
          </a:p>
          <a:p>
            <a:pPr lvl="1"/>
            <a:endParaRPr lang="fr-CA" dirty="0"/>
          </a:p>
          <a:p>
            <a:r>
              <a:rPr lang="fr-CA" dirty="0"/>
              <a:t>Les victimes sont </a:t>
            </a:r>
            <a:r>
              <a:rPr lang="fr-CA" b="1" dirty="0"/>
              <a:t>incompétentes en matière informatique</a:t>
            </a:r>
            <a:r>
              <a:rPr lang="fr-CA" dirty="0"/>
              <a:t>.</a:t>
            </a:r>
          </a:p>
          <a:p>
            <a:pPr lvl="1"/>
            <a:r>
              <a:rPr lang="fr-CA" dirty="0"/>
              <a:t>La fraude est en ligne…</a:t>
            </a:r>
          </a:p>
          <a:p>
            <a:pPr lvl="1"/>
            <a:r>
              <a:rPr lang="fr-CA" dirty="0"/>
              <a:t>Utilisation d’outils en ligne dans la fraude (p. ex. WhatsApp, transferts bancaires…)</a:t>
            </a:r>
          </a:p>
          <a:p>
            <a:pPr marL="0" indent="0">
              <a:buNone/>
            </a:pPr>
            <a:endParaRPr lang="fr-CA" dirty="0"/>
          </a:p>
        </p:txBody>
      </p:sp>
    </p:spTree>
    <p:extLst>
      <p:ext uri="{BB962C8B-B14F-4D97-AF65-F5344CB8AC3E}">
        <p14:creationId xmlns:p14="http://schemas.microsoft.com/office/powerpoint/2010/main" val="26861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295E4-9D21-EF2E-44BA-A8D6C051A31C}"/>
              </a:ext>
            </a:extLst>
          </p:cNvPr>
          <p:cNvSpPr>
            <a:spLocks noGrp="1"/>
          </p:cNvSpPr>
          <p:nvPr>
            <p:ph type="title"/>
          </p:nvPr>
        </p:nvSpPr>
        <p:spPr/>
        <p:txBody>
          <a:bodyPr/>
          <a:lstStyle/>
          <a:p>
            <a:r>
              <a:rPr lang="fr-CA" dirty="0"/>
              <a:t>Mythes et croyances</a:t>
            </a:r>
          </a:p>
        </p:txBody>
      </p:sp>
      <p:sp>
        <p:nvSpPr>
          <p:cNvPr id="3" name="Espace réservé du contenu 2">
            <a:extLst>
              <a:ext uri="{FF2B5EF4-FFF2-40B4-BE49-F238E27FC236}">
                <a16:creationId xmlns:a16="http://schemas.microsoft.com/office/drawing/2014/main" id="{D78B1AAF-5D7A-B567-8AD4-24936A7A8F18}"/>
              </a:ext>
            </a:extLst>
          </p:cNvPr>
          <p:cNvSpPr>
            <a:spLocks noGrp="1"/>
          </p:cNvSpPr>
          <p:nvPr>
            <p:ph idx="1"/>
          </p:nvPr>
        </p:nvSpPr>
        <p:spPr/>
        <p:txBody>
          <a:bodyPr>
            <a:normAutofit fontScale="92500" lnSpcReduction="20000"/>
          </a:bodyPr>
          <a:lstStyle/>
          <a:p>
            <a:r>
              <a:rPr lang="fr-CA" dirty="0"/>
              <a:t>Les victimes sont </a:t>
            </a:r>
            <a:r>
              <a:rPr lang="fr-CA" b="1" dirty="0"/>
              <a:t>l’artisan de leur malheur</a:t>
            </a:r>
            <a:r>
              <a:rPr lang="fr-CA" dirty="0"/>
              <a:t>.</a:t>
            </a:r>
          </a:p>
          <a:p>
            <a:pPr lvl="1"/>
            <a:r>
              <a:rPr lang="fr-CA" dirty="0"/>
              <a:t>Attention de ne pas blâmer la victime: nuit à la dénonciation, à l’empathie et au travail de référence. </a:t>
            </a:r>
          </a:p>
          <a:p>
            <a:pPr lvl="1"/>
            <a:endParaRPr lang="fr-CA" dirty="0"/>
          </a:p>
          <a:p>
            <a:r>
              <a:rPr lang="fr-CA" dirty="0"/>
              <a:t>Les victimes sont </a:t>
            </a:r>
            <a:r>
              <a:rPr lang="fr-CA" b="1" dirty="0"/>
              <a:t>dépendantes émotionnellement</a:t>
            </a:r>
            <a:r>
              <a:rPr lang="fr-CA" dirty="0"/>
              <a:t>.</a:t>
            </a:r>
          </a:p>
          <a:p>
            <a:pPr lvl="1"/>
            <a:r>
              <a:rPr lang="fr-CA" dirty="0"/>
              <a:t>Pas dans notre échantillon! </a:t>
            </a:r>
          </a:p>
          <a:p>
            <a:pPr lvl="1"/>
            <a:r>
              <a:rPr lang="fr-CA" dirty="0"/>
              <a:t>Traits de personnalité selon le « </a:t>
            </a:r>
            <a:r>
              <a:rPr lang="fr-CA" i="1" dirty="0"/>
              <a:t>Big 5</a:t>
            </a:r>
            <a:r>
              <a:rPr lang="fr-CA" dirty="0"/>
              <a:t> »:</a:t>
            </a:r>
          </a:p>
          <a:p>
            <a:pPr lvl="2"/>
            <a:r>
              <a:rPr lang="fr-CA" dirty="0"/>
              <a:t>Consciencieux</a:t>
            </a:r>
          </a:p>
          <a:p>
            <a:pPr lvl="2"/>
            <a:r>
              <a:rPr lang="fr-CA" dirty="0"/>
              <a:t>Ouverts aux expériences</a:t>
            </a:r>
          </a:p>
          <a:p>
            <a:pPr marL="914400" lvl="2" indent="0">
              <a:buNone/>
            </a:pPr>
            <a:endParaRPr lang="fr-CA" dirty="0"/>
          </a:p>
          <a:p>
            <a:r>
              <a:rPr lang="fr-CA" dirty="0"/>
              <a:t>Les victimes sont </a:t>
            </a:r>
            <a:r>
              <a:rPr lang="fr-CA" b="1" dirty="0"/>
              <a:t>impulsives et manquent d’auto-contrôle</a:t>
            </a:r>
            <a:r>
              <a:rPr lang="fr-CA" dirty="0"/>
              <a:t>.</a:t>
            </a:r>
          </a:p>
          <a:p>
            <a:pPr lvl="1"/>
            <a:r>
              <a:rPr lang="fr-CA" dirty="0"/>
              <a:t>Consciencieuses…</a:t>
            </a:r>
          </a:p>
          <a:p>
            <a:pPr lvl="1"/>
            <a:r>
              <a:rPr lang="fr-CA" dirty="0"/>
              <a:t>Résultats dans la moyenne pour toutes les sous échelles des tests d’impulsivité </a:t>
            </a:r>
          </a:p>
          <a:p>
            <a:endParaRPr lang="fr-CA" dirty="0"/>
          </a:p>
        </p:txBody>
      </p:sp>
    </p:spTree>
    <p:extLst>
      <p:ext uri="{BB962C8B-B14F-4D97-AF65-F5344CB8AC3E}">
        <p14:creationId xmlns:p14="http://schemas.microsoft.com/office/powerpoint/2010/main" val="27469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E6CC7-8408-2947-D66B-0311A5EBC45B}"/>
              </a:ext>
            </a:extLst>
          </p:cNvPr>
          <p:cNvSpPr>
            <a:spLocks noGrp="1"/>
          </p:cNvSpPr>
          <p:nvPr>
            <p:ph type="title"/>
          </p:nvPr>
        </p:nvSpPr>
        <p:spPr/>
        <p:txBody>
          <a:bodyPr/>
          <a:lstStyle/>
          <a:p>
            <a:r>
              <a:rPr lang="fr-CA" dirty="0"/>
              <a:t>Synthèse</a:t>
            </a:r>
          </a:p>
        </p:txBody>
      </p:sp>
      <p:sp>
        <p:nvSpPr>
          <p:cNvPr id="3" name="Espace réservé du contenu 2">
            <a:extLst>
              <a:ext uri="{FF2B5EF4-FFF2-40B4-BE49-F238E27FC236}">
                <a16:creationId xmlns:a16="http://schemas.microsoft.com/office/drawing/2014/main" id="{424456DE-4D11-E5CD-8991-A8CB59483775}"/>
              </a:ext>
            </a:extLst>
          </p:cNvPr>
          <p:cNvSpPr>
            <a:spLocks noGrp="1"/>
          </p:cNvSpPr>
          <p:nvPr>
            <p:ph idx="1"/>
          </p:nvPr>
        </p:nvSpPr>
        <p:spPr/>
        <p:txBody>
          <a:bodyPr>
            <a:normAutofit fontScale="92500" lnSpcReduction="10000"/>
          </a:bodyPr>
          <a:lstStyle/>
          <a:p>
            <a:r>
              <a:rPr lang="fr-CA" dirty="0"/>
              <a:t>La FAL est un crime qui peut être sophistiqué et dont l’incidence est en </a:t>
            </a:r>
            <a:r>
              <a:rPr lang="fr-CA" b="1" dirty="0"/>
              <a:t>augmentation</a:t>
            </a:r>
            <a:r>
              <a:rPr lang="fr-CA" dirty="0"/>
              <a:t>, tant en milieu urbain que rural.</a:t>
            </a:r>
          </a:p>
          <a:p>
            <a:endParaRPr lang="fr-CA" dirty="0"/>
          </a:p>
          <a:p>
            <a:r>
              <a:rPr lang="fr-CA" dirty="0"/>
              <a:t>Les victimes sont probablement beaucoup </a:t>
            </a:r>
            <a:r>
              <a:rPr lang="fr-CA" b="1" dirty="0"/>
              <a:t>plus nombreuses </a:t>
            </a:r>
            <a:r>
              <a:rPr lang="fr-CA" dirty="0"/>
              <a:t>que les statistiques officielles le laissent entendre.</a:t>
            </a:r>
          </a:p>
          <a:p>
            <a:pPr lvl="1"/>
            <a:r>
              <a:rPr lang="fr-CA" dirty="0"/>
              <a:t>Travail de dépistage, de facilitation du signalement et d’accompagnement</a:t>
            </a:r>
          </a:p>
          <a:p>
            <a:pPr lvl="1"/>
            <a:endParaRPr lang="fr-CA" dirty="0"/>
          </a:p>
          <a:p>
            <a:r>
              <a:rPr lang="fr-CA" dirty="0"/>
              <a:t>Peu de potentiel pour la judiciarisation dans bien des cas, </a:t>
            </a:r>
            <a:r>
              <a:rPr lang="fr-CA" b="1" dirty="0"/>
              <a:t>mais le travail psychosocial et policier ne s’arrête pas là</a:t>
            </a:r>
            <a:r>
              <a:rPr lang="fr-CA" dirty="0"/>
              <a:t>. </a:t>
            </a:r>
          </a:p>
          <a:p>
            <a:pPr lvl="1"/>
            <a:r>
              <a:rPr lang="fr-CA" dirty="0"/>
              <a:t>Les intervenant sensibilisés et bien outillés sont: </a:t>
            </a:r>
            <a:r>
              <a:rPr lang="fr-CA" b="1" dirty="0"/>
              <a:t>plus empathiques</a:t>
            </a:r>
            <a:r>
              <a:rPr lang="fr-CA" dirty="0"/>
              <a:t>, </a:t>
            </a:r>
            <a:r>
              <a:rPr lang="fr-CA" b="1" dirty="0"/>
              <a:t>moins frustrés</a:t>
            </a:r>
            <a:r>
              <a:rPr lang="fr-CA" dirty="0"/>
              <a:t>, se </a:t>
            </a:r>
            <a:r>
              <a:rPr lang="fr-CA" b="1" dirty="0"/>
              <a:t>sentent plus compétents </a:t>
            </a:r>
            <a:r>
              <a:rPr lang="fr-CA" dirty="0"/>
              <a:t>et sont plus à même de </a:t>
            </a:r>
            <a:r>
              <a:rPr lang="fr-CA" b="1" dirty="0"/>
              <a:t>répondre aux besoins des victimes</a:t>
            </a:r>
            <a:r>
              <a:rPr lang="fr-CA" dirty="0"/>
              <a:t>.</a:t>
            </a:r>
          </a:p>
          <a:p>
            <a:endParaRPr lang="fr-CA" dirty="0"/>
          </a:p>
          <a:p>
            <a:endParaRPr lang="fr-CA" dirty="0"/>
          </a:p>
        </p:txBody>
      </p:sp>
    </p:spTree>
    <p:extLst>
      <p:ext uri="{BB962C8B-B14F-4D97-AF65-F5344CB8AC3E}">
        <p14:creationId xmlns:p14="http://schemas.microsoft.com/office/powerpoint/2010/main" val="2236591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64BEE-CEDE-D00E-A5AC-B1AE03909BE9}"/>
              </a:ext>
            </a:extLst>
          </p:cNvPr>
          <p:cNvSpPr>
            <a:spLocks noGrp="1"/>
          </p:cNvSpPr>
          <p:nvPr>
            <p:ph type="title"/>
          </p:nvPr>
        </p:nvSpPr>
        <p:spPr/>
        <p:txBody>
          <a:bodyPr/>
          <a:lstStyle/>
          <a:p>
            <a:r>
              <a:rPr lang="fr-CA" dirty="0"/>
              <a:t>Et la suite?</a:t>
            </a:r>
          </a:p>
        </p:txBody>
      </p:sp>
      <p:sp>
        <p:nvSpPr>
          <p:cNvPr id="3" name="Espace réservé du contenu 2">
            <a:extLst>
              <a:ext uri="{FF2B5EF4-FFF2-40B4-BE49-F238E27FC236}">
                <a16:creationId xmlns:a16="http://schemas.microsoft.com/office/drawing/2014/main" id="{1AFFD085-6B48-774A-B534-2E3DA259D471}"/>
              </a:ext>
            </a:extLst>
          </p:cNvPr>
          <p:cNvSpPr>
            <a:spLocks noGrp="1"/>
          </p:cNvSpPr>
          <p:nvPr>
            <p:ph idx="1"/>
          </p:nvPr>
        </p:nvSpPr>
        <p:spPr>
          <a:xfrm>
            <a:off x="838200" y="1825625"/>
            <a:ext cx="10515600" cy="3795529"/>
          </a:xfrm>
        </p:spPr>
        <p:txBody>
          <a:bodyPr>
            <a:normAutofit fontScale="92500" lnSpcReduction="10000"/>
          </a:bodyPr>
          <a:lstStyle/>
          <a:p>
            <a:r>
              <a:rPr lang="fr-CA" b="1" dirty="0"/>
              <a:t>Place des proches </a:t>
            </a:r>
            <a:r>
              <a:rPr lang="fr-CA" dirty="0"/>
              <a:t>dans la fraude amoureuse en ligne</a:t>
            </a:r>
          </a:p>
          <a:p>
            <a:pPr lvl="1"/>
            <a:r>
              <a:rPr lang="fr-CA" dirty="0"/>
              <a:t>Pendant la fraude?</a:t>
            </a:r>
          </a:p>
          <a:p>
            <a:pPr lvl="1"/>
            <a:r>
              <a:rPr lang="fr-CA" dirty="0"/>
              <a:t>Au moment de la prise de conscience de la fraude?</a:t>
            </a:r>
          </a:p>
          <a:p>
            <a:pPr lvl="1"/>
            <a:r>
              <a:rPr lang="fr-CA" dirty="0"/>
              <a:t>Dans « l’après fraude »?</a:t>
            </a:r>
          </a:p>
          <a:p>
            <a:pPr lvl="2"/>
            <a:r>
              <a:rPr lang="fr-CA" dirty="0"/>
              <a:t>Signalement aux autorités</a:t>
            </a:r>
          </a:p>
          <a:p>
            <a:pPr lvl="2"/>
            <a:r>
              <a:rPr lang="fr-CA" dirty="0"/>
              <a:t>Démarches auprès des institutions financières, CAVAC, centre anti-fraude</a:t>
            </a:r>
          </a:p>
          <a:p>
            <a:pPr lvl="2"/>
            <a:r>
              <a:rPr lang="fr-CA" dirty="0"/>
              <a:t>Pas que du positif: conflits, culpabilisation, infantilisation et maltraitance?</a:t>
            </a:r>
          </a:p>
          <a:p>
            <a:pPr lvl="1"/>
            <a:endParaRPr lang="fr-CA" dirty="0"/>
          </a:p>
          <a:p>
            <a:r>
              <a:rPr lang="fr-CA" b="1" dirty="0"/>
              <a:t>Portrait des victimes et trajectoire des interventions policières</a:t>
            </a:r>
            <a:r>
              <a:rPr lang="fr-CA" dirty="0"/>
              <a:t>: collaboration avec le SPVM</a:t>
            </a:r>
          </a:p>
          <a:p>
            <a:pPr lvl="1"/>
            <a:r>
              <a:rPr lang="fr-CA" dirty="0"/>
              <a:t>Cas particuliers? P. ex. sextorsion</a:t>
            </a:r>
          </a:p>
        </p:txBody>
      </p:sp>
      <p:pic>
        <p:nvPicPr>
          <p:cNvPr id="1026" name="Picture 2">
            <a:extLst>
              <a:ext uri="{FF2B5EF4-FFF2-40B4-BE49-F238E27FC236}">
                <a16:creationId xmlns:a16="http://schemas.microsoft.com/office/drawing/2014/main" id="{889D68E9-DF2E-B675-99AC-67CCB8F07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94" y="5984309"/>
            <a:ext cx="6362968" cy="4647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rvice de police de la Ville de Montréal - Wikipedia">
            <a:extLst>
              <a:ext uri="{FF2B5EF4-FFF2-40B4-BE49-F238E27FC236}">
                <a16:creationId xmlns:a16="http://schemas.microsoft.com/office/drawing/2014/main" id="{0A03AFB2-63CE-CC08-5B7C-CB826E0A3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1045" y="5843538"/>
            <a:ext cx="1076562" cy="60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7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A300E-1109-C71E-E5B9-B649CD9447A2}"/>
              </a:ext>
            </a:extLst>
          </p:cNvPr>
          <p:cNvSpPr>
            <a:spLocks noGrp="1"/>
          </p:cNvSpPr>
          <p:nvPr>
            <p:ph type="title"/>
          </p:nvPr>
        </p:nvSpPr>
        <p:spPr>
          <a:xfrm>
            <a:off x="3409607" y="2766218"/>
            <a:ext cx="5372785" cy="1325563"/>
          </a:xfrm>
        </p:spPr>
        <p:txBody>
          <a:bodyPr/>
          <a:lstStyle/>
          <a:p>
            <a:r>
              <a:rPr lang="fr-CA" dirty="0"/>
              <a:t>Questions et échanges</a:t>
            </a:r>
          </a:p>
        </p:txBody>
      </p:sp>
    </p:spTree>
    <p:extLst>
      <p:ext uri="{BB962C8B-B14F-4D97-AF65-F5344CB8AC3E}">
        <p14:creationId xmlns:p14="http://schemas.microsoft.com/office/powerpoint/2010/main" val="192208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482FE-5A0B-4011-BF60-920B8437DE69}"/>
              </a:ext>
            </a:extLst>
          </p:cNvPr>
          <p:cNvSpPr>
            <a:spLocks noGrp="1"/>
          </p:cNvSpPr>
          <p:nvPr>
            <p:ph type="title"/>
            <p:custDataLst>
              <p:tags r:id="rId1"/>
            </p:custDataLst>
          </p:nvPr>
        </p:nvSpPr>
        <p:spPr>
          <a:xfrm>
            <a:off x="2064996" y="357607"/>
            <a:ext cx="8637567" cy="768112"/>
          </a:xfrm>
        </p:spPr>
        <p:txBody>
          <a:bodyPr>
            <a:normAutofit fontScale="90000"/>
          </a:bodyPr>
          <a:lstStyle/>
          <a:p>
            <a:pPr eaLnBrk="1" hangingPunct="1">
              <a:defRPr/>
            </a:pPr>
            <a:r>
              <a:rPr lang="fr-FR" dirty="0"/>
              <a:t>Qu’est-ce que la fraude amoureuse en 2024, définition utilisée par le SPVM?</a:t>
            </a:r>
          </a:p>
        </p:txBody>
      </p:sp>
      <p:sp>
        <p:nvSpPr>
          <p:cNvPr id="61443" name="Espace réservé du contenu 2">
            <a:extLst>
              <a:ext uri="{FF2B5EF4-FFF2-40B4-BE49-F238E27FC236}">
                <a16:creationId xmlns:a16="http://schemas.microsoft.com/office/drawing/2014/main" id="{BA67D140-FEC8-45B6-96B2-B9AFD14106CB}"/>
              </a:ext>
            </a:extLst>
          </p:cNvPr>
          <p:cNvSpPr>
            <a:spLocks noGrp="1"/>
          </p:cNvSpPr>
          <p:nvPr>
            <p:ph sz="half" idx="1"/>
            <p:custDataLst>
              <p:tags r:id="rId2"/>
            </p:custDataLst>
          </p:nvPr>
        </p:nvSpPr>
        <p:spPr>
          <a:xfrm>
            <a:off x="528770" y="1891716"/>
            <a:ext cx="5224437" cy="4238376"/>
          </a:xfrm>
        </p:spPr>
        <p:txBody>
          <a:bodyPr/>
          <a:lstStyle/>
          <a:p>
            <a:pPr marL="533227" lvl="1" indent="0">
              <a:buNone/>
            </a:pPr>
            <a:endParaRPr lang="fr-CA" altLang="fr-FR" sz="1866">
              <a:latin typeface="Calibri Light" panose="020F0302020204030204" pitchFamily="34" charset="0"/>
              <a:cs typeface="Calibri Light" panose="020F0302020204030204" pitchFamily="34" charset="0"/>
            </a:endParaRPr>
          </a:p>
          <a:p>
            <a:pPr marL="0" indent="0">
              <a:buNone/>
            </a:pPr>
            <a:endParaRPr lang="fr-CA" altLang="fr-FR" sz="2133">
              <a:latin typeface="Calibri Light" panose="020F0302020204030204" pitchFamily="34" charset="0"/>
              <a:cs typeface="Calibri Light" panose="020F0302020204030204" pitchFamily="34" charset="0"/>
            </a:endParaRPr>
          </a:p>
          <a:p>
            <a:pPr marL="0" indent="0">
              <a:buNone/>
            </a:pPr>
            <a:endParaRPr lang="fr-CA" altLang="fr-FR" sz="1733"/>
          </a:p>
        </p:txBody>
      </p:sp>
      <p:sp>
        <p:nvSpPr>
          <p:cNvPr id="61444" name="Espace réservé du texte 5">
            <a:extLst>
              <a:ext uri="{FF2B5EF4-FFF2-40B4-BE49-F238E27FC236}">
                <a16:creationId xmlns:a16="http://schemas.microsoft.com/office/drawing/2014/main" id="{886BAA4E-6F59-4F49-844E-4D7440DC0327}"/>
              </a:ext>
            </a:extLst>
          </p:cNvPr>
          <p:cNvSpPr>
            <a:spLocks noGrp="1"/>
          </p:cNvSpPr>
          <p:nvPr>
            <p:ph type="body" sz="half" idx="2"/>
            <p:custDataLst>
              <p:tags r:id="rId3"/>
            </p:custDataLst>
          </p:nvPr>
        </p:nvSpPr>
        <p:spPr>
          <a:xfrm>
            <a:off x="7534890" y="1220941"/>
            <a:ext cx="3552787" cy="4236259"/>
          </a:xfrm>
        </p:spPr>
        <p:txBody>
          <a:bodyPr>
            <a:normAutofit lnSpcReduction="10000"/>
          </a:bodyPr>
          <a:lstStyle/>
          <a:p>
            <a:pPr marL="0" indent="0" algn="ctr">
              <a:buNone/>
            </a:pPr>
            <a:endParaRPr lang="fr-CA" altLang="fr-FR" sz="2133">
              <a:latin typeface="Calibri Light" panose="020F0302020204030204" pitchFamily="34" charset="0"/>
              <a:cs typeface="Calibri Light" panose="020F0302020204030204" pitchFamily="34" charset="0"/>
            </a:endParaRPr>
          </a:p>
          <a:p>
            <a:pPr marL="0" indent="0" algn="ctr">
              <a:buNone/>
            </a:pPr>
            <a:r>
              <a:rPr lang="fr-CA" altLang="fr-FR" sz="2133">
                <a:latin typeface="Calibri Light" panose="020F0302020204030204" pitchFamily="34" charset="0"/>
                <a:cs typeface="Calibri Light" panose="020F0302020204030204" pitchFamily="34" charset="0"/>
              </a:rPr>
              <a:t>« La fraude amoureuse est </a:t>
            </a:r>
            <a:r>
              <a:rPr lang="fr-CA" altLang="fr-FR" sz="2133" b="1">
                <a:solidFill>
                  <a:srgbClr val="0070C0"/>
                </a:solidFill>
                <a:latin typeface="Calibri Light" panose="020F0302020204030204" pitchFamily="34" charset="0"/>
                <a:cs typeface="Calibri Light" panose="020F0302020204030204" pitchFamily="34" charset="0"/>
              </a:rPr>
              <a:t>une forme d’extorsion </a:t>
            </a:r>
            <a:r>
              <a:rPr lang="fr-CA" altLang="fr-FR" sz="2133">
                <a:latin typeface="Calibri Light" panose="020F0302020204030204" pitchFamily="34" charset="0"/>
                <a:cs typeface="Calibri Light" panose="020F0302020204030204" pitchFamily="34" charset="0"/>
              </a:rPr>
              <a:t>d’argent et/ou de biens, dans le cadre </a:t>
            </a:r>
            <a:r>
              <a:rPr lang="fr-CA" altLang="fr-FR" sz="2133" b="1">
                <a:latin typeface="Calibri Light" panose="020F0302020204030204" pitchFamily="34" charset="0"/>
                <a:cs typeface="Calibri Light" panose="020F0302020204030204" pitchFamily="34" charset="0"/>
              </a:rPr>
              <a:t>d’une </a:t>
            </a:r>
            <a:r>
              <a:rPr lang="fr-CA" altLang="fr-FR" sz="2133" b="1">
                <a:solidFill>
                  <a:srgbClr val="0070C0"/>
                </a:solidFill>
                <a:latin typeface="Calibri Light" panose="020F0302020204030204" pitchFamily="34" charset="0"/>
                <a:cs typeface="Calibri Light" panose="020F0302020204030204" pitchFamily="34" charset="0"/>
              </a:rPr>
              <a:t>fausse relation affective </a:t>
            </a:r>
            <a:r>
              <a:rPr lang="fr-CA" altLang="fr-FR" sz="2133">
                <a:latin typeface="Calibri Light" panose="020F0302020204030204" pitchFamily="34" charset="0"/>
                <a:cs typeface="Calibri Light" panose="020F0302020204030204" pitchFamily="34" charset="0"/>
              </a:rPr>
              <a:t>et amoureuse virtuelle, </a:t>
            </a:r>
            <a:r>
              <a:rPr lang="fr-CA" altLang="fr-FR" sz="2133" b="1">
                <a:solidFill>
                  <a:srgbClr val="0070C0"/>
                </a:solidFill>
                <a:latin typeface="Calibri Light" panose="020F0302020204030204" pitchFamily="34" charset="0"/>
                <a:cs typeface="Calibri Light" panose="020F0302020204030204" pitchFamily="34" charset="0"/>
              </a:rPr>
              <a:t>initiée  par </a:t>
            </a:r>
            <a:r>
              <a:rPr lang="fr-CA" altLang="fr-FR" sz="2133">
                <a:latin typeface="Calibri Light" panose="020F0302020204030204" pitchFamily="34" charset="0"/>
                <a:cs typeface="Calibri Light" panose="020F0302020204030204" pitchFamily="34" charset="0"/>
              </a:rPr>
              <a:t>une fraudeuse ou un fraudeur à partir d’un </a:t>
            </a:r>
            <a:r>
              <a:rPr lang="fr-CA" altLang="fr-FR" sz="2133" b="1">
                <a:solidFill>
                  <a:srgbClr val="0070C0"/>
                </a:solidFill>
                <a:latin typeface="Calibri Light" panose="020F0302020204030204" pitchFamily="34" charset="0"/>
                <a:cs typeface="Calibri Light" panose="020F0302020204030204" pitchFamily="34" charset="0"/>
              </a:rPr>
              <a:t>faux profil »</a:t>
            </a:r>
          </a:p>
          <a:p>
            <a:pPr marL="0" indent="0">
              <a:buNone/>
            </a:pPr>
            <a:endParaRPr lang="fr-CA" altLang="fr-FR" sz="2133">
              <a:latin typeface="Calibri Light" panose="020F0302020204030204" pitchFamily="34" charset="0"/>
              <a:cs typeface="Calibri Light" panose="020F0302020204030204" pitchFamily="34" charset="0"/>
            </a:endParaRPr>
          </a:p>
          <a:p>
            <a:pPr marL="0" indent="0" algn="ctr">
              <a:buNone/>
            </a:pPr>
            <a:r>
              <a:rPr lang="fr-CA" altLang="fr-FR" sz="2133" i="1">
                <a:latin typeface="Calibri Light" panose="020F0302020204030204" pitchFamily="34" charset="0"/>
                <a:cs typeface="Calibri Light" panose="020F0302020204030204" pitchFamily="34" charset="0"/>
              </a:rPr>
              <a:t>Pour la victime, il s’agit d’une réelle relation d’amour, d’un réel état amoureux</a:t>
            </a:r>
          </a:p>
          <a:p>
            <a:pPr marL="0" indent="0" algn="ctr">
              <a:buNone/>
            </a:pPr>
            <a:endParaRPr lang="fr-CA" altLang="fr-FR" sz="2133" b="1" i="1">
              <a:latin typeface="Calibri Light" panose="020F0302020204030204" pitchFamily="34" charset="0"/>
              <a:cs typeface="Calibri Light" panose="020F0302020204030204" pitchFamily="34" charset="0"/>
            </a:endParaRPr>
          </a:p>
        </p:txBody>
      </p:sp>
      <p:sp>
        <p:nvSpPr>
          <p:cNvPr id="61445" name="Espace réservé du numéro de diapositive 3">
            <a:extLst>
              <a:ext uri="{FF2B5EF4-FFF2-40B4-BE49-F238E27FC236}">
                <a16:creationId xmlns:a16="http://schemas.microsoft.com/office/drawing/2014/main" id="{713C5615-861A-40D2-9F38-9260E1CFF360}"/>
              </a:ext>
            </a:extLst>
          </p:cNvPr>
          <p:cNvSpPr>
            <a:spLocks noGrp="1"/>
          </p:cNvSpPr>
          <p:nvPr>
            <p:ph type="sldNum" sz="quarter" idx="10"/>
            <p:custDataLst>
              <p:tags r:id="rId4"/>
            </p:custDataLst>
          </p:nvPr>
        </p:nvSpPr>
        <p:spPr>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spcAft>
                <a:spcPts val="800"/>
              </a:spcAft>
              <a:buNone/>
            </a:pPr>
            <a:fld id="{AB55C056-993E-4BD4-A80F-3F840994FB10}" type="slidenum">
              <a:rPr lang="fr-CA" altLang="fr-FR" sz="1066">
                <a:solidFill>
                  <a:schemeClr val="tx1"/>
                </a:solidFill>
              </a:rPr>
              <a:pPr>
                <a:spcBef>
                  <a:spcPct val="0"/>
                </a:spcBef>
                <a:spcAft>
                  <a:spcPts val="800"/>
                </a:spcAft>
                <a:buNone/>
              </a:pPr>
              <a:t>5</a:t>
            </a:fld>
            <a:endParaRPr lang="fr-CA" altLang="fr-FR" sz="1066">
              <a:solidFill>
                <a:schemeClr val="tx1"/>
              </a:solidFill>
            </a:endParaRPr>
          </a:p>
        </p:txBody>
      </p:sp>
      <p:pic>
        <p:nvPicPr>
          <p:cNvPr id="7" name="Image 6">
            <a:extLst>
              <a:ext uri="{FF2B5EF4-FFF2-40B4-BE49-F238E27FC236}">
                <a16:creationId xmlns:a16="http://schemas.microsoft.com/office/drawing/2014/main" id="{EB9F1C44-1AF1-48B5-9526-4D9A4A82D6B3}"/>
              </a:ext>
            </a:extLst>
          </p:cNvPr>
          <p:cNvPicPr>
            <a:picLocks noChangeAspect="1"/>
          </p:cNvPicPr>
          <p:nvPr>
            <p:custDataLst>
              <p:tags r:id="rId5"/>
            </p:custDataLst>
          </p:nvPr>
        </p:nvPicPr>
        <p:blipFill>
          <a:blip r:embed="rId8"/>
          <a:stretch>
            <a:fillRect/>
          </a:stretch>
        </p:blipFill>
        <p:spPr>
          <a:xfrm>
            <a:off x="2160215" y="1606055"/>
            <a:ext cx="5144030" cy="3722067"/>
          </a:xfrm>
          <a:prstGeom prst="rect">
            <a:avLst/>
          </a:prstGeom>
          <a:ln>
            <a:noFill/>
          </a:ln>
          <a:effectLst>
            <a:outerShdw blurRad="190500" algn="tl" rotWithShape="0">
              <a:srgbClr val="000000">
                <a:alpha val="70000"/>
              </a:srgbClr>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F03B12B1-4851-42BB-8AF4-82EAEB94C109}"/>
              </a:ext>
            </a:extLst>
          </p:cNvPr>
          <p:cNvSpPr>
            <a:spLocks noGrp="1"/>
          </p:cNvSpPr>
          <p:nvPr>
            <p:ph type="title"/>
            <p:custDataLst>
              <p:tags r:id="rId1"/>
            </p:custDataLst>
          </p:nvPr>
        </p:nvSpPr>
        <p:spPr>
          <a:xfrm>
            <a:off x="2257552" y="359722"/>
            <a:ext cx="9562266" cy="768114"/>
          </a:xfrm>
        </p:spPr>
        <p:txBody>
          <a:bodyPr/>
          <a:lstStyle/>
          <a:p>
            <a:r>
              <a:rPr lang="fr-FR" altLang="fr-FR" sz="2666"/>
              <a:t>En quoi est constituée une fraude amoureuse en ligne?</a:t>
            </a:r>
          </a:p>
        </p:txBody>
      </p:sp>
      <p:sp>
        <p:nvSpPr>
          <p:cNvPr id="3" name="Espace réservé du contenu 2">
            <a:extLst>
              <a:ext uri="{FF2B5EF4-FFF2-40B4-BE49-F238E27FC236}">
                <a16:creationId xmlns:a16="http://schemas.microsoft.com/office/drawing/2014/main" id="{C372B537-CD39-4622-B18B-D40A0746BCED}"/>
              </a:ext>
            </a:extLst>
          </p:cNvPr>
          <p:cNvSpPr>
            <a:spLocks noGrp="1"/>
          </p:cNvSpPr>
          <p:nvPr>
            <p:ph sz="half" idx="2"/>
            <p:custDataLst>
              <p:tags r:id="rId2"/>
            </p:custDataLst>
          </p:nvPr>
        </p:nvSpPr>
        <p:spPr>
          <a:xfrm>
            <a:off x="2219464" y="1606055"/>
            <a:ext cx="3730533" cy="2780442"/>
          </a:xfrm>
        </p:spPr>
        <p:txBody>
          <a:bodyPr>
            <a:normAutofit lnSpcReduction="10000"/>
          </a:bodyPr>
          <a:lstStyle/>
          <a:p>
            <a:pPr marL="0" indent="0">
              <a:buNone/>
              <a:defRPr/>
            </a:pPr>
            <a:r>
              <a:rPr lang="fr-CA" sz="1866" b="1" dirty="0">
                <a:solidFill>
                  <a:srgbClr val="0070C0"/>
                </a:solidFill>
                <a:latin typeface="Calibri Light" panose="020F0302020204030204" pitchFamily="34" charset="0"/>
                <a:cs typeface="Calibri Light" panose="020F0302020204030204" pitchFamily="34" charset="0"/>
              </a:rPr>
              <a:t>Une relation amoureuse en ligne</a:t>
            </a:r>
          </a:p>
          <a:p>
            <a:pPr marL="0" indent="0">
              <a:buNone/>
              <a:defRPr/>
            </a:pPr>
            <a:endParaRPr lang="fr-CA" sz="1599"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nSpc>
                <a:spcPct val="90000"/>
              </a:lnSpc>
              <a:buFont typeface="Wingdings" panose="05000000000000000000" pitchFamily="2" charset="2"/>
              <a:buChar char="ü"/>
              <a:defRPr/>
            </a:pPr>
            <a:r>
              <a:rPr lang="fr-CA" sz="1733" b="1" dirty="0">
                <a:latin typeface="Calibri Light" panose="020F0302020204030204" pitchFamily="34" charset="0"/>
                <a:cs typeface="Calibri Light" panose="020F0302020204030204" pitchFamily="34" charset="0"/>
              </a:rPr>
              <a:t>initiée </a:t>
            </a:r>
            <a:r>
              <a:rPr lang="fr-CA" sz="1733" dirty="0">
                <a:latin typeface="Calibri Light" panose="020F0302020204030204" pitchFamily="34" charset="0"/>
                <a:cs typeface="Calibri Light" panose="020F0302020204030204" pitchFamily="34" charset="0"/>
              </a:rPr>
              <a:t>par le fraudeur</a:t>
            </a:r>
          </a:p>
          <a:p>
            <a:pPr>
              <a:lnSpc>
                <a:spcPct val="90000"/>
              </a:lnSpc>
              <a:buFont typeface="Wingdings" panose="05000000000000000000" pitchFamily="2" charset="2"/>
              <a:buChar char="ü"/>
              <a:defRPr/>
            </a:pPr>
            <a:r>
              <a:rPr lang="fr-CA" sz="1733" dirty="0">
                <a:latin typeface="Calibri Light" panose="020F0302020204030204" pitchFamily="34" charset="0"/>
                <a:cs typeface="Calibri Light" panose="020F0302020204030204" pitchFamily="34" charset="0"/>
              </a:rPr>
              <a:t>en </a:t>
            </a:r>
            <a:r>
              <a:rPr lang="fr-CA" sz="1733" b="1" dirty="0">
                <a:latin typeface="Calibri Light" panose="020F0302020204030204" pitchFamily="34" charset="0"/>
                <a:cs typeface="Calibri Light" panose="020F0302020204030204" pitchFamily="34" charset="0"/>
              </a:rPr>
              <a:t>contactant ses victimes </a:t>
            </a:r>
            <a:r>
              <a:rPr lang="fr-CA" sz="1733" dirty="0">
                <a:latin typeface="Calibri Light" panose="020F0302020204030204" pitchFamily="34" charset="0"/>
                <a:cs typeface="Calibri Light" panose="020F0302020204030204" pitchFamily="34" charset="0"/>
              </a:rPr>
              <a:t>potentielles par le biais des </a:t>
            </a:r>
            <a:r>
              <a:rPr lang="fr-CA" sz="1733" b="1" dirty="0">
                <a:latin typeface="Calibri Light" panose="020F0302020204030204" pitchFamily="34" charset="0"/>
                <a:cs typeface="Calibri Light" panose="020F0302020204030204" pitchFamily="34" charset="0"/>
              </a:rPr>
              <a:t>réseaux</a:t>
            </a:r>
            <a:r>
              <a:rPr lang="fr-CA" sz="1733" dirty="0">
                <a:latin typeface="Calibri Light" panose="020F0302020204030204" pitchFamily="34" charset="0"/>
                <a:cs typeface="Calibri Light" panose="020F0302020204030204" pitchFamily="34" charset="0"/>
              </a:rPr>
              <a:t> sociaux ou des sites de rencontres avec un faux profil. </a:t>
            </a:r>
          </a:p>
          <a:p>
            <a:pPr>
              <a:lnSpc>
                <a:spcPct val="90000"/>
              </a:lnSpc>
              <a:buFont typeface="Wingdings" panose="05000000000000000000" pitchFamily="2" charset="2"/>
              <a:buChar char="ü"/>
              <a:defRPr/>
            </a:pPr>
            <a:r>
              <a:rPr lang="fr-CA" sz="1733" dirty="0">
                <a:latin typeface="Calibri Light" panose="020F0302020204030204" pitchFamily="34" charset="0"/>
                <a:cs typeface="Calibri Light" panose="020F0302020204030204" pitchFamily="34" charset="0"/>
              </a:rPr>
              <a:t>naît d’une </a:t>
            </a:r>
            <a:r>
              <a:rPr lang="fr-CA" sz="1733" b="1" dirty="0">
                <a:latin typeface="Calibri Light" panose="020F0302020204030204" pitchFamily="34" charset="0"/>
                <a:cs typeface="Calibri Light" panose="020F0302020204030204" pitchFamily="34" charset="0"/>
              </a:rPr>
              <a:t>relation affective </a:t>
            </a:r>
            <a:r>
              <a:rPr lang="fr-CA" sz="1733" dirty="0">
                <a:latin typeface="Calibri Light" panose="020F0302020204030204" pitchFamily="34" charset="0"/>
                <a:cs typeface="Calibri Light" panose="020F0302020204030204" pitchFamily="34" charset="0"/>
              </a:rPr>
              <a:t>virtuelle </a:t>
            </a:r>
          </a:p>
          <a:p>
            <a:pPr>
              <a:lnSpc>
                <a:spcPct val="90000"/>
              </a:lnSpc>
              <a:buFont typeface="Wingdings" panose="05000000000000000000" pitchFamily="2" charset="2"/>
              <a:buChar char="ü"/>
              <a:defRPr/>
            </a:pPr>
            <a:r>
              <a:rPr lang="fr-CA" sz="1733" dirty="0">
                <a:latin typeface="Calibri Light" panose="020F0302020204030204" pitchFamily="34" charset="0"/>
                <a:cs typeface="Calibri Light" panose="020F0302020204030204" pitchFamily="34" charset="0"/>
              </a:rPr>
              <a:t>état amoureux réel</a:t>
            </a:r>
          </a:p>
          <a:p>
            <a:pPr marL="533227" lvl="1" indent="0">
              <a:buNone/>
              <a:defRPr/>
            </a:pPr>
            <a:endParaRPr lang="fr-CA" sz="1866" dirty="0">
              <a:latin typeface="Calibri Light" panose="020F0302020204030204" pitchFamily="34" charset="0"/>
              <a:cs typeface="Calibri Light" panose="020F0302020204030204" pitchFamily="34" charset="0"/>
            </a:endParaRPr>
          </a:p>
          <a:p>
            <a:pPr marL="0" indent="0">
              <a:buNone/>
              <a:defRPr/>
            </a:pPr>
            <a:endParaRPr lang="fr-CA" sz="1733" dirty="0"/>
          </a:p>
        </p:txBody>
      </p:sp>
      <p:sp>
        <p:nvSpPr>
          <p:cNvPr id="63492" name="Espace réservé du numéro de diapositive 3">
            <a:extLst>
              <a:ext uri="{FF2B5EF4-FFF2-40B4-BE49-F238E27FC236}">
                <a16:creationId xmlns:a16="http://schemas.microsoft.com/office/drawing/2014/main" id="{145C1346-24A7-4E07-AA31-29C2F4CD9016}"/>
              </a:ext>
            </a:extLst>
          </p:cNvPr>
          <p:cNvSpPr>
            <a:spLocks noGrp="1"/>
          </p:cNvSpPr>
          <p:nvPr>
            <p:ph type="sldNum" sz="quarter" idx="10"/>
            <p:custDataLst>
              <p:tags r:id="rId3"/>
            </p:custDataLst>
          </p:nvPr>
        </p:nvSpPr>
        <p:spPr>
          <a:xfrm>
            <a:off x="8975895" y="6381896"/>
            <a:ext cx="2843922" cy="476104"/>
          </a:xfrm>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spcAft>
                <a:spcPts val="800"/>
              </a:spcAft>
              <a:buNone/>
            </a:pPr>
            <a:fld id="{722337EE-9C01-4236-B1F8-E7717F152B6E}" type="slidenum">
              <a:rPr lang="fr-CA" altLang="fr-FR" sz="1066">
                <a:solidFill>
                  <a:schemeClr val="tx1"/>
                </a:solidFill>
              </a:rPr>
              <a:pPr>
                <a:spcBef>
                  <a:spcPct val="0"/>
                </a:spcBef>
                <a:spcAft>
                  <a:spcPts val="800"/>
                </a:spcAft>
                <a:buNone/>
              </a:pPr>
              <a:t>6</a:t>
            </a:fld>
            <a:endParaRPr lang="fr-CA" altLang="fr-FR" sz="1066">
              <a:solidFill>
                <a:schemeClr val="tx1"/>
              </a:solidFill>
            </a:endParaRPr>
          </a:p>
        </p:txBody>
      </p:sp>
      <p:sp>
        <p:nvSpPr>
          <p:cNvPr id="4" name="Rectangle 3">
            <a:extLst>
              <a:ext uri="{FF2B5EF4-FFF2-40B4-BE49-F238E27FC236}">
                <a16:creationId xmlns:a16="http://schemas.microsoft.com/office/drawing/2014/main" id="{702B018A-2E58-42B2-8D34-3705AF1E72C7}"/>
              </a:ext>
            </a:extLst>
          </p:cNvPr>
          <p:cNvSpPr/>
          <p:nvPr>
            <p:custDataLst>
              <p:tags r:id="rId4"/>
            </p:custDataLst>
          </p:nvPr>
        </p:nvSpPr>
        <p:spPr>
          <a:xfrm>
            <a:off x="5725698" y="1508718"/>
            <a:ext cx="6094119" cy="4009174"/>
          </a:xfrm>
          <a:prstGeom prst="rect">
            <a:avLst/>
          </a:prstGeom>
        </p:spPr>
        <p:txBody>
          <a:bodyPr>
            <a:spAutoFit/>
          </a:bodyPr>
          <a:lstStyle/>
          <a:p>
            <a:pPr>
              <a:buFont typeface="Wingdings" panose="05000000000000000000" pitchFamily="2" charset="2"/>
              <a:buNone/>
              <a:defRPr/>
            </a:pPr>
            <a:r>
              <a:rPr lang="fr-CA" sz="1866" b="1" dirty="0">
                <a:solidFill>
                  <a:srgbClr val="0070C0"/>
                </a:solidFill>
                <a:latin typeface="Calibri Light" panose="020F0302020204030204" pitchFamily="34" charset="0"/>
                <a:cs typeface="Calibri Light" panose="020F0302020204030204" pitchFamily="34" charset="0"/>
              </a:rPr>
              <a:t>Besoin d’une crime (infraction Fraude Article 380 C.cr) </a:t>
            </a:r>
          </a:p>
          <a:p>
            <a:pPr>
              <a:buFont typeface="Wingdings" panose="05000000000000000000" pitchFamily="2" charset="2"/>
              <a:buNone/>
              <a:defRPr/>
            </a:pPr>
            <a:endParaRPr lang="fr-CA" sz="1599"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533227" lvl="1">
              <a:defRPr/>
            </a:pPr>
            <a:r>
              <a:rPr lang="fr-CA" sz="1466" dirty="0">
                <a:latin typeface="Calibri Light" panose="020F0302020204030204" pitchFamily="34" charset="0"/>
                <a:cs typeface="Calibri Light" panose="020F0302020204030204" pitchFamily="34" charset="0"/>
              </a:rPr>
              <a:t>Quiconque</a:t>
            </a:r>
            <a:r>
              <a:rPr lang="fr-CA" sz="1466" b="1" dirty="0">
                <a:latin typeface="Calibri Light" panose="020F0302020204030204" pitchFamily="34" charset="0"/>
                <a:cs typeface="Calibri Light" panose="020F0302020204030204" pitchFamily="34" charset="0"/>
              </a:rPr>
              <a:t>, par supercherie, mensonge ou autre moyen dolosif</a:t>
            </a:r>
            <a:r>
              <a:rPr lang="fr-CA" sz="1466" dirty="0">
                <a:latin typeface="Calibri Light" panose="020F0302020204030204" pitchFamily="34" charset="0"/>
                <a:cs typeface="Calibri Light" panose="020F0302020204030204" pitchFamily="34" charset="0"/>
              </a:rPr>
              <a:t>, constituant ou non un faux semblant au sens de la présente loi, </a:t>
            </a:r>
            <a:r>
              <a:rPr lang="fr-CA" sz="1466" b="1" dirty="0">
                <a:latin typeface="Calibri Light" panose="020F0302020204030204" pitchFamily="34" charset="0"/>
                <a:cs typeface="Calibri Light" panose="020F0302020204030204" pitchFamily="34" charset="0"/>
              </a:rPr>
              <a:t>frustre le public </a:t>
            </a:r>
            <a:r>
              <a:rPr lang="fr-CA" sz="1466" dirty="0">
                <a:latin typeface="Calibri Light" panose="020F0302020204030204" pitchFamily="34" charset="0"/>
                <a:cs typeface="Calibri Light" panose="020F0302020204030204" pitchFamily="34" charset="0"/>
              </a:rPr>
              <a:t>ou toute personne, déterminé ou non, de quelque </a:t>
            </a:r>
            <a:r>
              <a:rPr lang="fr-CA" sz="1466" b="1" dirty="0">
                <a:latin typeface="Calibri Light" panose="020F0302020204030204" pitchFamily="34" charset="0"/>
                <a:cs typeface="Calibri Light" panose="020F0302020204030204" pitchFamily="34" charset="0"/>
              </a:rPr>
              <a:t>bien, service, argent ou valeur</a:t>
            </a:r>
            <a:r>
              <a:rPr lang="fr-CA" sz="1466" dirty="0">
                <a:latin typeface="Calibri Light" panose="020F0302020204030204" pitchFamily="34" charset="0"/>
                <a:cs typeface="Calibri Light" panose="020F0302020204030204" pitchFamily="34" charset="0"/>
              </a:rPr>
              <a:t> :</a:t>
            </a:r>
          </a:p>
          <a:p>
            <a:pPr marL="1142629" lvl="2">
              <a:defRPr/>
            </a:pPr>
            <a:r>
              <a:rPr lang="fr-CA" sz="1466" b="1" dirty="0">
                <a:latin typeface="Calibri Light" panose="020F0302020204030204" pitchFamily="34" charset="0"/>
                <a:cs typeface="Calibri Light" panose="020F0302020204030204" pitchFamily="34" charset="0"/>
              </a:rPr>
              <a:t>a)</a:t>
            </a:r>
            <a:r>
              <a:rPr lang="fr-CA" sz="1466" dirty="0">
                <a:latin typeface="Calibri Light" panose="020F0302020204030204" pitchFamily="34" charset="0"/>
                <a:cs typeface="Calibri Light" panose="020F0302020204030204" pitchFamily="34" charset="0"/>
              </a:rPr>
              <a:t> est coupable d’un </a:t>
            </a:r>
            <a:r>
              <a:rPr lang="fr-CA" sz="1466" dirty="0">
                <a:solidFill>
                  <a:srgbClr val="FF0000"/>
                </a:solidFill>
                <a:latin typeface="Calibri Light" panose="020F0302020204030204" pitchFamily="34" charset="0"/>
                <a:cs typeface="Calibri Light" panose="020F0302020204030204" pitchFamily="34" charset="0"/>
              </a:rPr>
              <a:t>acte criminel et passible d’un emprisonnement maximal de quatorze </a:t>
            </a:r>
            <a:r>
              <a:rPr lang="fr-CA" sz="1466" dirty="0">
                <a:latin typeface="Calibri Light" panose="020F0302020204030204" pitchFamily="34" charset="0"/>
                <a:cs typeface="Calibri Light" panose="020F0302020204030204" pitchFamily="34" charset="0"/>
              </a:rPr>
              <a:t>ans, si l’objet de l’infraction est un titre testamentaire ou si la </a:t>
            </a:r>
            <a:r>
              <a:rPr lang="fr-CA" sz="1466" b="1" dirty="0">
                <a:latin typeface="Calibri Light" panose="020F0302020204030204" pitchFamily="34" charset="0"/>
                <a:cs typeface="Calibri Light" panose="020F0302020204030204" pitchFamily="34" charset="0"/>
              </a:rPr>
              <a:t>valeur de l’objet de l’infraction dépasse cinq mille dollars</a:t>
            </a:r>
            <a:r>
              <a:rPr lang="fr-CA" sz="1466" dirty="0">
                <a:latin typeface="Calibri Light" panose="020F0302020204030204" pitchFamily="34" charset="0"/>
                <a:cs typeface="Calibri Light" panose="020F0302020204030204" pitchFamily="34" charset="0"/>
              </a:rPr>
              <a:t>;</a:t>
            </a:r>
          </a:p>
          <a:p>
            <a:pPr marL="1142629" lvl="2">
              <a:defRPr/>
            </a:pPr>
            <a:r>
              <a:rPr lang="fr-CA" sz="1466" b="1" dirty="0">
                <a:latin typeface="Calibri Light" panose="020F0302020204030204" pitchFamily="34" charset="0"/>
                <a:cs typeface="Calibri Light" panose="020F0302020204030204" pitchFamily="34" charset="0"/>
              </a:rPr>
              <a:t>b)</a:t>
            </a:r>
            <a:r>
              <a:rPr lang="fr-CA" sz="1466" dirty="0">
                <a:latin typeface="Calibri Light" panose="020F0302020204030204" pitchFamily="34" charset="0"/>
                <a:cs typeface="Calibri Light" panose="020F0302020204030204" pitchFamily="34" charset="0"/>
              </a:rPr>
              <a:t> est coupable :</a:t>
            </a:r>
          </a:p>
          <a:p>
            <a:pPr lvl="3">
              <a:defRPr/>
            </a:pPr>
            <a:r>
              <a:rPr lang="fr-CA" sz="1466" b="1" dirty="0">
                <a:latin typeface="Calibri Light" panose="020F0302020204030204" pitchFamily="34" charset="0"/>
                <a:cs typeface="Calibri Light" panose="020F0302020204030204" pitchFamily="34" charset="0"/>
              </a:rPr>
              <a:t>(i)</a:t>
            </a:r>
            <a:r>
              <a:rPr lang="fr-CA" sz="1466" dirty="0">
                <a:latin typeface="Calibri Light" panose="020F0302020204030204" pitchFamily="34" charset="0"/>
                <a:cs typeface="Calibri Light" panose="020F0302020204030204" pitchFamily="34" charset="0"/>
              </a:rPr>
              <a:t> soit d’un acte criminel et passible d’un emprisonnement maximal de deux ans</a:t>
            </a:r>
          </a:p>
          <a:p>
            <a:pPr lvl="3">
              <a:defRPr/>
            </a:pPr>
            <a:r>
              <a:rPr lang="fr-CA" sz="1466" b="1" dirty="0">
                <a:latin typeface="Calibri Light" panose="020F0302020204030204" pitchFamily="34" charset="0"/>
                <a:cs typeface="Calibri Light" panose="020F0302020204030204" pitchFamily="34" charset="0"/>
              </a:rPr>
              <a:t>(ii)</a:t>
            </a:r>
            <a:r>
              <a:rPr lang="fr-CA" sz="1466" dirty="0">
                <a:latin typeface="Calibri Light" panose="020F0302020204030204" pitchFamily="34" charset="0"/>
                <a:cs typeface="Calibri Light" panose="020F0302020204030204" pitchFamily="34" charset="0"/>
              </a:rPr>
              <a:t> soit d’une infraction punissable sur déclaration de culpabilité par procédure sommaire,</a:t>
            </a:r>
          </a:p>
          <a:p>
            <a:pPr marL="1142629" lvl="2">
              <a:defRPr/>
            </a:pPr>
            <a:r>
              <a:rPr lang="fr-CA" sz="1466" dirty="0">
                <a:latin typeface="Calibri Light" panose="020F0302020204030204" pitchFamily="34" charset="0"/>
                <a:cs typeface="Calibri Light" panose="020F0302020204030204" pitchFamily="34" charset="0"/>
              </a:rPr>
              <a:t>si la valeur de l’objet de l’infraction ne dépasse pas cinq mille dollars.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a:extLst>
              <a:ext uri="{FF2B5EF4-FFF2-40B4-BE49-F238E27FC236}">
                <a16:creationId xmlns:a16="http://schemas.microsoft.com/office/drawing/2014/main" id="{812F5EF0-6892-40F2-A4DE-DFA7795EA9CC}"/>
              </a:ext>
            </a:extLst>
          </p:cNvPr>
          <p:cNvSpPr>
            <a:spLocks noGrp="1"/>
          </p:cNvSpPr>
          <p:nvPr>
            <p:ph type="title"/>
            <p:custDataLst>
              <p:tags r:id="rId1"/>
            </p:custDataLst>
          </p:nvPr>
        </p:nvSpPr>
        <p:spPr>
          <a:xfrm>
            <a:off x="2064995" y="165049"/>
            <a:ext cx="9530525" cy="1142647"/>
          </a:xfrm>
        </p:spPr>
        <p:txBody>
          <a:bodyPr/>
          <a:lstStyle/>
          <a:p>
            <a:r>
              <a:rPr lang="fr-CA" altLang="fr-FR"/>
              <a:t>Fraude amoureuse au Code criminel</a:t>
            </a:r>
          </a:p>
        </p:txBody>
      </p:sp>
      <p:sp>
        <p:nvSpPr>
          <p:cNvPr id="3" name="Espace réservé du contenu 2">
            <a:extLst>
              <a:ext uri="{FF2B5EF4-FFF2-40B4-BE49-F238E27FC236}">
                <a16:creationId xmlns:a16="http://schemas.microsoft.com/office/drawing/2014/main" id="{30A56963-EC87-4BB5-BB3F-26F4A723E282}"/>
              </a:ext>
            </a:extLst>
          </p:cNvPr>
          <p:cNvSpPr>
            <a:spLocks noGrp="1"/>
          </p:cNvSpPr>
          <p:nvPr>
            <p:ph idx="1"/>
            <p:custDataLst>
              <p:tags r:id="rId2"/>
            </p:custDataLst>
          </p:nvPr>
        </p:nvSpPr>
        <p:spPr>
          <a:xfrm>
            <a:off x="2064995" y="1447353"/>
            <a:ext cx="9886015" cy="5279455"/>
          </a:xfrm>
        </p:spPr>
        <p:txBody>
          <a:bodyPr/>
          <a:lstStyle/>
          <a:p>
            <a:pPr marL="0" indent="0">
              <a:buNone/>
              <a:defRPr/>
            </a:pPr>
            <a:r>
              <a:rPr lang="fr-CA" sz="1866" b="1" dirty="0">
                <a:solidFill>
                  <a:srgbClr val="0070C0"/>
                </a:solidFill>
                <a:latin typeface="Calibri Light" panose="020F0302020204030204" pitchFamily="34" charset="0"/>
                <a:cs typeface="Calibri Light" panose="020F0302020204030204" pitchFamily="34" charset="0"/>
              </a:rPr>
              <a:t>Besoin du contexte (détermination de la peine: circonstances aggravantes Article 380 (1) C.cr)</a:t>
            </a:r>
          </a:p>
          <a:p>
            <a:pPr marL="0" indent="0">
              <a:lnSpc>
                <a:spcPct val="150000"/>
              </a:lnSpc>
              <a:buNone/>
              <a:defRPr/>
            </a:pPr>
            <a:r>
              <a:rPr lang="fr-CA" sz="1466" dirty="0">
                <a:latin typeface="Calibri Light" panose="020F0302020204030204" pitchFamily="34" charset="0"/>
                <a:cs typeface="Calibri Light" panose="020F0302020204030204" pitchFamily="34" charset="0"/>
              </a:rPr>
              <a:t>Sans que soit limitée la portée générale de l’article 718.2, lorsque le tribunal détermine la peine à infliger à l’égard d’une infraction </a:t>
            </a:r>
            <a:r>
              <a:rPr lang="fr-CA" sz="1466" b="1" dirty="0">
                <a:latin typeface="Calibri Light" panose="020F0302020204030204" pitchFamily="34" charset="0"/>
                <a:cs typeface="Calibri Light" panose="020F0302020204030204" pitchFamily="34" charset="0"/>
              </a:rPr>
              <a:t>prévue aux articles 380</a:t>
            </a:r>
            <a:r>
              <a:rPr lang="fr-CA" sz="1466" dirty="0">
                <a:latin typeface="Calibri Light" panose="020F0302020204030204" pitchFamily="34" charset="0"/>
                <a:cs typeface="Calibri Light" panose="020F0302020204030204" pitchFamily="34" charset="0"/>
              </a:rPr>
              <a:t>, 382, 382.1 ou 400, les faits ci-après constituent </a:t>
            </a:r>
            <a:r>
              <a:rPr lang="fr-CA" sz="1466" b="1" dirty="0">
                <a:latin typeface="Calibri Light" panose="020F0302020204030204" pitchFamily="34" charset="0"/>
                <a:cs typeface="Calibri Light" panose="020F0302020204030204" pitchFamily="34" charset="0"/>
              </a:rPr>
              <a:t>des circonstances aggravantes </a:t>
            </a:r>
            <a:r>
              <a:rPr lang="fr-CA" sz="1466" dirty="0">
                <a:latin typeface="Calibri Light" panose="020F0302020204030204" pitchFamily="34" charset="0"/>
                <a:cs typeface="Calibri Light" panose="020F0302020204030204" pitchFamily="34" charset="0"/>
              </a:rPr>
              <a:t>: par exemple:</a:t>
            </a:r>
          </a:p>
          <a:p>
            <a:pPr marL="0" indent="0">
              <a:buNone/>
              <a:defRPr/>
            </a:pPr>
            <a:endParaRPr lang="fr-CA" sz="1466" dirty="0">
              <a:latin typeface="Calibri Light" panose="020F0302020204030204" pitchFamily="34" charset="0"/>
              <a:cs typeface="Calibri Light" panose="020F0302020204030204" pitchFamily="34" charset="0"/>
            </a:endParaRPr>
          </a:p>
          <a:p>
            <a:pPr lvl="1">
              <a:buFont typeface="Wingdings" panose="05000000000000000000" pitchFamily="2" charset="2"/>
              <a:buChar char="v"/>
              <a:defRPr/>
            </a:pPr>
            <a:r>
              <a:rPr lang="fr-CA" sz="1400" dirty="0">
                <a:latin typeface="Calibri Light" panose="020F0302020204030204" pitchFamily="34" charset="0"/>
                <a:cs typeface="Calibri Light" panose="020F0302020204030204" pitchFamily="34" charset="0"/>
              </a:rPr>
              <a:t>Ampleur, complexité, </a:t>
            </a:r>
            <a:r>
              <a:rPr lang="fr-CA" sz="1400" b="1" dirty="0">
                <a:latin typeface="Calibri Light" panose="020F0302020204030204" pitchFamily="34" charset="0"/>
                <a:cs typeface="Calibri Light" panose="020F0302020204030204" pitchFamily="34" charset="0"/>
              </a:rPr>
              <a:t>durée</a:t>
            </a:r>
          </a:p>
          <a:p>
            <a:pPr lvl="1">
              <a:buFont typeface="Wingdings" panose="05000000000000000000" pitchFamily="2" charset="2"/>
              <a:buChar char="v"/>
              <a:defRPr/>
            </a:pPr>
            <a:r>
              <a:rPr lang="fr-CA" sz="1400" dirty="0">
                <a:latin typeface="Calibri Light" panose="020F0302020204030204" pitchFamily="34" charset="0"/>
                <a:cs typeface="Calibri Light" panose="020F0302020204030204" pitchFamily="34" charset="0"/>
              </a:rPr>
              <a:t>Infraction a entrainé des conséquences importantes pour les victimes </a:t>
            </a:r>
            <a:r>
              <a:rPr lang="fr-CA" sz="1400" b="1" dirty="0">
                <a:latin typeface="Calibri Light" panose="020F0302020204030204" pitchFamily="34" charset="0"/>
                <a:cs typeface="Calibri Light" panose="020F0302020204030204" pitchFamily="34" charset="0"/>
              </a:rPr>
              <a:t>étant donné la situation personnelle de celles-ci, </a:t>
            </a:r>
            <a:r>
              <a:rPr lang="fr-CA" sz="1400" dirty="0">
                <a:latin typeface="Calibri Light" panose="020F0302020204030204" pitchFamily="34" charset="0"/>
                <a:cs typeface="Calibri Light" panose="020F0302020204030204" pitchFamily="34" charset="0"/>
              </a:rPr>
              <a:t>notamment l’âge, leur état de santé et leur situation financière</a:t>
            </a:r>
          </a:p>
          <a:p>
            <a:pPr lvl="1">
              <a:buFont typeface="Wingdings" panose="05000000000000000000" pitchFamily="2" charset="2"/>
              <a:buChar char="v"/>
              <a:defRPr/>
            </a:pPr>
            <a:r>
              <a:rPr lang="fr-CA" sz="1400" dirty="0">
                <a:latin typeface="Calibri Light" panose="020F0302020204030204" pitchFamily="34" charset="0"/>
                <a:cs typeface="Calibri Light" panose="020F0302020204030204" pitchFamily="34" charset="0"/>
              </a:rPr>
              <a:t>Indument tirer parti </a:t>
            </a:r>
            <a:r>
              <a:rPr lang="fr-CA" sz="1400" b="1" dirty="0">
                <a:latin typeface="Calibri Light" panose="020F0302020204030204" pitchFamily="34" charset="0"/>
                <a:cs typeface="Calibri Light" panose="020F0302020204030204" pitchFamily="34" charset="0"/>
              </a:rPr>
              <a:t>d’une réputation d’intégrité </a:t>
            </a:r>
            <a:r>
              <a:rPr lang="fr-CA" sz="1400" dirty="0">
                <a:latin typeface="Calibri Light" panose="020F0302020204030204" pitchFamily="34" charset="0"/>
                <a:cs typeface="Calibri Light" panose="020F0302020204030204" pitchFamily="34" charset="0"/>
              </a:rPr>
              <a:t>dont lui procure la collectivité</a:t>
            </a:r>
          </a:p>
          <a:p>
            <a:pPr lvl="1">
              <a:buFont typeface="Wingdings" panose="05000000000000000000" pitchFamily="2" charset="2"/>
              <a:buChar char="v"/>
              <a:defRPr/>
            </a:pPr>
            <a:r>
              <a:rPr lang="fr-CA" sz="1400" b="1" dirty="0">
                <a:latin typeface="Calibri Light" panose="020F0302020204030204" pitchFamily="34" charset="0"/>
                <a:cs typeface="Calibri Light" panose="020F0302020204030204" pitchFamily="34" charset="0"/>
              </a:rPr>
              <a:t>La valeur </a:t>
            </a:r>
            <a:r>
              <a:rPr lang="fr-CA" sz="1400" dirty="0">
                <a:latin typeface="Calibri Light" panose="020F0302020204030204" pitchFamily="34" charset="0"/>
                <a:cs typeface="Calibri Light" panose="020F0302020204030204" pitchFamily="34" charset="0"/>
              </a:rPr>
              <a:t>de la fraude</a:t>
            </a:r>
          </a:p>
          <a:p>
            <a:pPr marL="0" indent="0">
              <a:buNone/>
              <a:defRPr/>
            </a:pPr>
            <a:endParaRPr lang="fr-CA" sz="1466" dirty="0">
              <a:latin typeface="Calibri Light" panose="020F0302020204030204" pitchFamily="34" charset="0"/>
              <a:cs typeface="Calibri Light" panose="020F0302020204030204" pitchFamily="34" charset="0"/>
            </a:endParaRPr>
          </a:p>
          <a:p>
            <a:pPr marL="533227" lvl="1" indent="0">
              <a:lnSpc>
                <a:spcPct val="150000"/>
              </a:lnSpc>
              <a:buNone/>
              <a:defRPr/>
            </a:pPr>
            <a:r>
              <a:rPr lang="fr-CA" sz="2133" b="1" dirty="0">
                <a:solidFill>
                  <a:srgbClr val="0070C0"/>
                </a:solidFill>
                <a:latin typeface="Calibri Light" panose="020F0302020204030204" pitchFamily="34" charset="0"/>
                <a:cs typeface="Calibri Light" panose="020F0302020204030204" pitchFamily="34" charset="0"/>
              </a:rPr>
              <a:t>En bref, une fraude amoureuse en ligne c’est:</a:t>
            </a:r>
          </a:p>
          <a:p>
            <a:pPr marL="837928" lvl="1" indent="-304701">
              <a:lnSpc>
                <a:spcPct val="150000"/>
              </a:lnSpc>
              <a:buFont typeface="+mj-lt"/>
              <a:buAutoNum type="arabicPeriod"/>
              <a:defRPr/>
            </a:pPr>
            <a:r>
              <a:rPr lang="fr-CA" sz="1599" b="1" dirty="0">
                <a:solidFill>
                  <a:srgbClr val="0070C0"/>
                </a:solidFill>
                <a:latin typeface="Calibri Light" panose="020F0302020204030204" pitchFamily="34" charset="0"/>
                <a:cs typeface="Calibri Light" panose="020F0302020204030204" pitchFamily="34" charset="0"/>
              </a:rPr>
              <a:t>Relation amoureuse virtuelle</a:t>
            </a:r>
          </a:p>
          <a:p>
            <a:pPr marL="837928" lvl="1" indent="-304701">
              <a:lnSpc>
                <a:spcPct val="150000"/>
              </a:lnSpc>
              <a:buFont typeface="+mj-lt"/>
              <a:buAutoNum type="arabicPeriod"/>
              <a:defRPr/>
            </a:pPr>
            <a:r>
              <a:rPr lang="fr-CA" sz="1599" b="1" dirty="0">
                <a:solidFill>
                  <a:srgbClr val="0070C0"/>
                </a:solidFill>
                <a:latin typeface="Calibri Light" panose="020F0302020204030204" pitchFamily="34" charset="0"/>
                <a:cs typeface="Calibri Light" panose="020F0302020204030204" pitchFamily="34" charset="0"/>
              </a:rPr>
              <a:t>Impliquant de la fraude art 380 C.cr</a:t>
            </a:r>
          </a:p>
          <a:p>
            <a:pPr marL="837928" lvl="1" indent="-304701">
              <a:lnSpc>
                <a:spcPct val="150000"/>
              </a:lnSpc>
              <a:buFont typeface="+mj-lt"/>
              <a:buAutoNum type="arabicPeriod"/>
              <a:defRPr/>
            </a:pPr>
            <a:r>
              <a:rPr lang="fr-CA" sz="1599" b="1" dirty="0">
                <a:solidFill>
                  <a:srgbClr val="0070C0"/>
                </a:solidFill>
                <a:latin typeface="Calibri Light" panose="020F0302020204030204" pitchFamily="34" charset="0"/>
                <a:cs typeface="Calibri Light" panose="020F0302020204030204" pitchFamily="34" charset="0"/>
              </a:rPr>
              <a:t>Contexte utilisant des stratégies pour convaincre 380 (1) C.cr</a:t>
            </a:r>
          </a:p>
          <a:p>
            <a:pPr marL="304701" indent="-304701">
              <a:lnSpc>
                <a:spcPct val="150000"/>
              </a:lnSpc>
              <a:buFont typeface="+mj-lt"/>
              <a:buAutoNum type="arabicPeriod"/>
              <a:defRPr/>
            </a:pPr>
            <a:endParaRPr lang="fr-CA" sz="1866" b="1" dirty="0">
              <a:solidFill>
                <a:srgbClr val="0070C0"/>
              </a:solidFill>
              <a:latin typeface="Calibri Light" panose="020F0302020204030204" pitchFamily="34" charset="0"/>
              <a:cs typeface="Calibri Light" panose="020F0302020204030204" pitchFamily="34" charset="0"/>
            </a:endParaRPr>
          </a:p>
        </p:txBody>
      </p:sp>
      <p:pic>
        <p:nvPicPr>
          <p:cNvPr id="4" name="Image 3">
            <a:extLst>
              <a:ext uri="{FF2B5EF4-FFF2-40B4-BE49-F238E27FC236}">
                <a16:creationId xmlns:a16="http://schemas.microsoft.com/office/drawing/2014/main" id="{76AA26A0-71DC-4827-A73C-989072A5E8E7}"/>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rot="21151794">
            <a:off x="8063255" y="3905078"/>
            <a:ext cx="3051429" cy="24085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a:extLst>
              <a:ext uri="{FF2B5EF4-FFF2-40B4-BE49-F238E27FC236}">
                <a16:creationId xmlns:a16="http://schemas.microsoft.com/office/drawing/2014/main" id="{2D68092D-8999-422F-96DC-2C5886AFFA6B}"/>
              </a:ext>
            </a:extLst>
          </p:cNvPr>
          <p:cNvSpPr>
            <a:spLocks noGrp="1"/>
          </p:cNvSpPr>
          <p:nvPr>
            <p:ph type="title"/>
            <p:custDataLst>
              <p:tags r:id="rId1"/>
            </p:custDataLst>
          </p:nvPr>
        </p:nvSpPr>
        <p:spPr>
          <a:xfrm>
            <a:off x="2062878" y="165049"/>
            <a:ext cx="9530525" cy="1142647"/>
          </a:xfrm>
        </p:spPr>
        <p:txBody>
          <a:bodyPr/>
          <a:lstStyle/>
          <a:p>
            <a:pPr eaLnBrk="1" hangingPunct="1"/>
            <a:r>
              <a:rPr lang="fr-CA" altLang="fr-FR"/>
              <a:t>Stratagèmes habituellement utilisés</a:t>
            </a:r>
          </a:p>
        </p:txBody>
      </p:sp>
      <p:sp>
        <p:nvSpPr>
          <p:cNvPr id="5" name="Espace réservé du contenu 4">
            <a:extLst>
              <a:ext uri="{FF2B5EF4-FFF2-40B4-BE49-F238E27FC236}">
                <a16:creationId xmlns:a16="http://schemas.microsoft.com/office/drawing/2014/main" id="{70660DAA-3883-48A1-87FB-4DBD25F143D9}"/>
              </a:ext>
            </a:extLst>
          </p:cNvPr>
          <p:cNvSpPr>
            <a:spLocks noGrp="1"/>
          </p:cNvSpPr>
          <p:nvPr>
            <p:ph idx="1"/>
            <p:custDataLst>
              <p:tags r:id="rId2"/>
            </p:custDataLst>
          </p:nvPr>
        </p:nvSpPr>
        <p:spPr>
          <a:xfrm>
            <a:off x="2160215" y="1030499"/>
            <a:ext cx="9744243" cy="4890107"/>
          </a:xfrm>
        </p:spPr>
        <p:txBody>
          <a:bodyPr>
            <a:normAutofit fontScale="77500" lnSpcReduction="20000"/>
          </a:bodyPr>
          <a:lstStyle/>
          <a:p>
            <a:pPr marL="0" indent="0" algn="just">
              <a:buNone/>
              <a:defRPr/>
            </a:pPr>
            <a:r>
              <a:rPr lang="fr-CA" sz="2133" b="1" dirty="0">
                <a:solidFill>
                  <a:srgbClr val="0070C0"/>
                </a:solidFill>
                <a:latin typeface="Calibri Light" panose="020F0302020204030204" pitchFamily="34" charset="0"/>
                <a:cs typeface="Calibri Light" panose="020F0302020204030204" pitchFamily="34" charset="0"/>
              </a:rPr>
              <a:t>La rencontre, la lune de miel et la mise en confiance</a:t>
            </a:r>
          </a:p>
          <a:p>
            <a:pPr marL="0" indent="0" algn="just">
              <a:buNone/>
              <a:defRPr/>
            </a:pPr>
            <a:endParaRPr lang="fr-CA" sz="1066"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Initie le contact </a:t>
            </a:r>
            <a:r>
              <a:rPr lang="fr-CA" sz="1599" dirty="0">
                <a:latin typeface="Calibri Light" panose="020F0302020204030204" pitchFamily="34" charset="0"/>
                <a:cs typeface="Calibri Light" panose="020F0302020204030204" pitchFamily="34" charset="0"/>
              </a:rPr>
              <a:t>avec la victime par le biais des réseaux sociaux ou des sites de rencontres avec un faux profil</a:t>
            </a: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Affiche Prestance</a:t>
            </a:r>
            <a:r>
              <a:rPr lang="fr-CA" sz="1599" dirty="0">
                <a:latin typeface="Calibri Light" panose="020F0302020204030204" pitchFamily="34" charset="0"/>
                <a:cs typeface="Calibri Light" panose="020F0302020204030204" pitchFamily="34" charset="0"/>
              </a:rPr>
              <a:t>: s’affiche comme ayant un bon statut social, une personne prestigieuse, charismatique ou encore en position d’autorité et montre de beaucoup d’assurance  </a:t>
            </a: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Propose de continuer les échanges sur d’autres moyens de communication</a:t>
            </a:r>
            <a:r>
              <a:rPr lang="fr-CA" sz="1599" dirty="0">
                <a:latin typeface="Calibri Light" panose="020F0302020204030204" pitchFamily="34" charset="0"/>
                <a:cs typeface="Calibri Light" panose="020F0302020204030204" pitchFamily="34" charset="0"/>
              </a:rPr>
              <a:t>, à l’extérieur du site de rencontre en utilisant un mode de communication privé ou différent (courriel, messagerie texte, </a:t>
            </a:r>
            <a:r>
              <a:rPr lang="fr-CA" sz="1599" dirty="0" err="1">
                <a:latin typeface="Calibri Light" panose="020F0302020204030204" pitchFamily="34" charset="0"/>
                <a:cs typeface="Calibri Light" panose="020F0302020204030204" pitchFamily="34" charset="0"/>
              </a:rPr>
              <a:t>Whatsapp</a:t>
            </a:r>
            <a:r>
              <a:rPr lang="fr-CA" sz="1599" dirty="0">
                <a:latin typeface="Calibri Light" panose="020F0302020204030204" pitchFamily="34" charset="0"/>
                <a:cs typeface="Calibri Light" panose="020F0302020204030204" pitchFamily="34" charset="0"/>
              </a:rPr>
              <a:t>, Google </a:t>
            </a:r>
            <a:r>
              <a:rPr lang="fr-CA" sz="1599" dirty="0" err="1">
                <a:latin typeface="Calibri Light" panose="020F0302020204030204" pitchFamily="34" charset="0"/>
                <a:cs typeface="Calibri Light" panose="020F0302020204030204" pitchFamily="34" charset="0"/>
              </a:rPr>
              <a:t>Hangouts</a:t>
            </a:r>
            <a:r>
              <a:rPr lang="fr-CA" sz="1599" dirty="0">
                <a:latin typeface="Calibri Light" panose="020F0302020204030204" pitchFamily="34" charset="0"/>
                <a:cs typeface="Calibri Light" panose="020F0302020204030204" pitchFamily="34" charset="0"/>
              </a:rPr>
              <a:t>, etc.)</a:t>
            </a: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N’est pas dans le même pays que la victime</a:t>
            </a:r>
            <a:r>
              <a:rPr lang="fr-CA" sz="1599" dirty="0">
                <a:latin typeface="Calibri Light" panose="020F0302020204030204" pitchFamily="34" charset="0"/>
                <a:cs typeface="Calibri Light" panose="020F0302020204030204" pitchFamily="34" charset="0"/>
              </a:rPr>
              <a:t>;  en voyage, demeure à l’étranger, mais voudra venir vous voir, dès que ce sera possible, mais jamais possible</a:t>
            </a:r>
          </a:p>
          <a:p>
            <a:pPr algn="just" eaLnBrk="1" hangingPunct="1">
              <a:lnSpc>
                <a:spcPct val="150000"/>
              </a:lnSpc>
              <a:defRPr/>
            </a:pPr>
            <a:r>
              <a:rPr lang="fr-CA" sz="1599" dirty="0">
                <a:latin typeface="Calibri Light" panose="020F0302020204030204" pitchFamily="34" charset="0"/>
                <a:cs typeface="Calibri Light" panose="020F0302020204030204" pitchFamily="34" charset="0"/>
              </a:rPr>
              <a:t>Trouve plusieurs bonnes raisons ou </a:t>
            </a:r>
            <a:r>
              <a:rPr lang="fr-CA" sz="1599" b="1" dirty="0">
                <a:latin typeface="Calibri Light" panose="020F0302020204030204" pitchFamily="34" charset="0"/>
                <a:cs typeface="Calibri Light" panose="020F0302020204030204" pitchFamily="34" charset="0"/>
              </a:rPr>
              <a:t>excuses pour qu’il n’y ait pas de rencontre </a:t>
            </a:r>
            <a:r>
              <a:rPr lang="fr-CA" sz="1599" dirty="0">
                <a:latin typeface="Calibri Light" panose="020F0302020204030204" pitchFamily="34" charset="0"/>
                <a:cs typeface="Calibri Light" panose="020F0302020204030204" pitchFamily="34" charset="0"/>
              </a:rPr>
              <a:t>par caméra ou en personne</a:t>
            </a: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Isole</a:t>
            </a:r>
            <a:r>
              <a:rPr lang="fr-CA" sz="1599" dirty="0">
                <a:latin typeface="Calibri Light" panose="020F0302020204030204" pitchFamily="34" charset="0"/>
                <a:cs typeface="Calibri Light" panose="020F0302020204030204" pitchFamily="34" charset="0"/>
              </a:rPr>
              <a:t> ses victimes </a:t>
            </a:r>
          </a:p>
          <a:p>
            <a:pPr algn="just" eaLnBrk="1" hangingPunct="1">
              <a:lnSpc>
                <a:spcPct val="150000"/>
              </a:lnSpc>
              <a:defRPr/>
            </a:pPr>
            <a:r>
              <a:rPr lang="fr-CA" sz="1599" b="1" dirty="0">
                <a:latin typeface="Calibri Light" panose="020F0302020204030204" pitchFamily="34" charset="0"/>
                <a:cs typeface="Calibri Light" panose="020F0302020204030204" pitchFamily="34" charset="0"/>
              </a:rPr>
              <a:t>Crée de la méfiance</a:t>
            </a:r>
            <a:r>
              <a:rPr lang="fr-CA" sz="1599" dirty="0">
                <a:latin typeface="Calibri Light" panose="020F0302020204030204" pitchFamily="34" charset="0"/>
                <a:cs typeface="Calibri Light" panose="020F0302020204030204" pitchFamily="34" charset="0"/>
              </a:rPr>
              <a:t>: convaincre la victime que les autres vont être un obstacle à leur projet</a:t>
            </a:r>
          </a:p>
          <a:p>
            <a:pPr marL="0" indent="0" algn="ctr">
              <a:buNone/>
              <a:defRPr/>
            </a:pPr>
            <a:r>
              <a:rPr lang="fr-CA" sz="1866"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Plan d’avenir à deux, promets dès que possible… </a:t>
            </a:r>
          </a:p>
          <a:p>
            <a:pPr algn="just" eaLnBrk="1" hangingPunct="1">
              <a:defRPr/>
            </a:pPr>
            <a:endParaRPr lang="fr-CA" sz="1866" dirty="0">
              <a:latin typeface="Calibri Light" panose="020F0302020204030204" pitchFamily="34" charset="0"/>
              <a:cs typeface="Calibri Light" panose="020F0302020204030204" pitchFamily="34" charset="0"/>
            </a:endParaRPr>
          </a:p>
          <a:p>
            <a:pPr marL="0" indent="0">
              <a:buNone/>
              <a:defRPr/>
            </a:pPr>
            <a:r>
              <a:rPr lang="fr-CA" sz="1599" b="1" dirty="0"/>
              <a:t> </a:t>
            </a:r>
          </a:p>
          <a:p>
            <a:pPr marL="609402" lvl="1" indent="0">
              <a:buNone/>
              <a:defRPr/>
            </a:pPr>
            <a:endParaRPr lang="fr-CA" sz="1599" dirty="0"/>
          </a:p>
          <a:p>
            <a:pPr lvl="1" eaLnBrk="1" hangingPunct="1">
              <a:defRPr/>
            </a:pPr>
            <a:endParaRPr lang="fr-CA" sz="1599" dirty="0"/>
          </a:p>
        </p:txBody>
      </p:sp>
      <p:sp>
        <p:nvSpPr>
          <p:cNvPr id="67588" name="Espace réservé du numéro de diapositive 3">
            <a:extLst>
              <a:ext uri="{FF2B5EF4-FFF2-40B4-BE49-F238E27FC236}">
                <a16:creationId xmlns:a16="http://schemas.microsoft.com/office/drawing/2014/main" id="{BB72E3BF-0EC4-4548-8AC1-1A107512623E}"/>
              </a:ext>
            </a:extLst>
          </p:cNvPr>
          <p:cNvSpPr>
            <a:spLocks noGrp="1"/>
          </p:cNvSpPr>
          <p:nvPr>
            <p:ph type="sldNum" sz="quarter" idx="10"/>
            <p:custDataLst>
              <p:tags r:id="rId3"/>
            </p:custDataLst>
          </p:nvPr>
        </p:nvSpPr>
        <p:spPr>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buFontTx/>
              <a:buNone/>
            </a:pPr>
            <a:fld id="{E87F51F2-4F2A-4B84-A193-1A1B45E7BC86}" type="slidenum">
              <a:rPr lang="fr-CA" altLang="fr-FR" sz="1066">
                <a:solidFill>
                  <a:schemeClr val="tx1"/>
                </a:solidFill>
              </a:rPr>
              <a:pPr>
                <a:spcBef>
                  <a:spcPct val="0"/>
                </a:spcBef>
                <a:buFontTx/>
                <a:buNone/>
              </a:pPr>
              <a:t>8</a:t>
            </a:fld>
            <a:endParaRPr lang="fr-CA" altLang="fr-FR" sz="1066">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a:extLst>
              <a:ext uri="{FF2B5EF4-FFF2-40B4-BE49-F238E27FC236}">
                <a16:creationId xmlns:a16="http://schemas.microsoft.com/office/drawing/2014/main" id="{BFE7BECC-9E7D-4D97-8100-83E536C9B81D}"/>
              </a:ext>
            </a:extLst>
          </p:cNvPr>
          <p:cNvSpPr>
            <a:spLocks noGrp="1"/>
          </p:cNvSpPr>
          <p:nvPr>
            <p:ph type="title"/>
            <p:custDataLst>
              <p:tags r:id="rId1"/>
            </p:custDataLst>
          </p:nvPr>
        </p:nvSpPr>
        <p:spPr/>
        <p:txBody>
          <a:bodyPr/>
          <a:lstStyle/>
          <a:p>
            <a:pPr eaLnBrk="1" hangingPunct="1"/>
            <a:r>
              <a:rPr lang="fr-CA" altLang="fr-FR"/>
              <a:t>Mon amour,  j’ai besoin d’argent!</a:t>
            </a:r>
            <a:br>
              <a:rPr lang="fr-CA" altLang="fr-FR"/>
            </a:br>
            <a:r>
              <a:rPr lang="fr-CA" altLang="fr-FR" sz="2133">
                <a:latin typeface="Calibri Light" panose="020F0302020204030204" pitchFamily="34" charset="0"/>
                <a:cs typeface="Calibri Light" panose="020F0302020204030204" pitchFamily="34" charset="0"/>
              </a:rPr>
              <a:t>La manipulation s’installe et les choix diminuent</a:t>
            </a:r>
            <a:endParaRPr lang="fr-CA" altLang="fr-FR"/>
          </a:p>
        </p:txBody>
      </p:sp>
      <p:sp>
        <p:nvSpPr>
          <p:cNvPr id="3" name="Espace réservé du contenu 2">
            <a:extLst>
              <a:ext uri="{FF2B5EF4-FFF2-40B4-BE49-F238E27FC236}">
                <a16:creationId xmlns:a16="http://schemas.microsoft.com/office/drawing/2014/main" id="{CFF9B1D4-B2B6-482A-AA08-742BE0C69930}"/>
              </a:ext>
            </a:extLst>
          </p:cNvPr>
          <p:cNvSpPr>
            <a:spLocks noGrp="1"/>
          </p:cNvSpPr>
          <p:nvPr>
            <p:ph sz="half" idx="1"/>
            <p:custDataLst>
              <p:tags r:id="rId2"/>
            </p:custDataLst>
          </p:nvPr>
        </p:nvSpPr>
        <p:spPr>
          <a:xfrm>
            <a:off x="1969773" y="1606055"/>
            <a:ext cx="9668067" cy="4236259"/>
          </a:xfrm>
        </p:spPr>
        <p:txBody>
          <a:bodyPr>
            <a:normAutofit lnSpcReduction="10000"/>
          </a:bodyPr>
          <a:lstStyle/>
          <a:p>
            <a:pPr algn="just" eaLnBrk="1" hangingPunct="1">
              <a:defRPr/>
            </a:pPr>
            <a:r>
              <a:rPr lang="fr-CA" sz="2133" b="1" dirty="0">
                <a:latin typeface="Calibri Light" panose="020F0302020204030204" pitchFamily="34" charset="0"/>
                <a:cs typeface="Calibri Light" panose="020F0302020204030204" pitchFamily="34" charset="0"/>
              </a:rPr>
              <a:t>Une fois la confiance établie</a:t>
            </a:r>
            <a:r>
              <a:rPr lang="fr-CA" sz="2133" dirty="0">
                <a:latin typeface="Calibri Light" panose="020F0302020204030204" pitchFamily="34" charset="0"/>
                <a:cs typeface="Calibri Light" panose="020F0302020204030204" pitchFamily="34" charset="0"/>
              </a:rPr>
              <a:t>, évoquent des soucis d’ordre financier exceptionnels pour demander de l’argent : compte bloqué à l’institution financière, cellulaire ou ordinateur volé, maladie d’un proche, démêlé avec la justice,  subit un accident, etc.</a:t>
            </a:r>
          </a:p>
          <a:p>
            <a:pPr marL="0" indent="0" algn="just">
              <a:buNone/>
              <a:defRPr/>
            </a:pPr>
            <a:endParaRPr lang="fr-CA" sz="2133" dirty="0">
              <a:latin typeface="Calibri Light" panose="020F0302020204030204" pitchFamily="34" charset="0"/>
              <a:cs typeface="Calibri Light" panose="020F0302020204030204" pitchFamily="34" charset="0"/>
            </a:endParaRPr>
          </a:p>
          <a:p>
            <a:pPr algn="just" eaLnBrk="1" hangingPunct="1">
              <a:defRPr/>
            </a:pPr>
            <a:r>
              <a:rPr lang="fr-CA" sz="2133" dirty="0">
                <a:latin typeface="Calibri Light" panose="020F0302020204030204" pitchFamily="34" charset="0"/>
                <a:cs typeface="Calibri Light" panose="020F0302020204030204" pitchFamily="34" charset="0"/>
              </a:rPr>
              <a:t>Poursuivre la projection d’avenir commun </a:t>
            </a:r>
          </a:p>
          <a:p>
            <a:pPr algn="just" eaLnBrk="1" hangingPunct="1">
              <a:defRPr/>
            </a:pPr>
            <a:endParaRPr lang="fr-CA" sz="2133" dirty="0">
              <a:latin typeface="Calibri Light" panose="020F0302020204030204" pitchFamily="34" charset="0"/>
              <a:cs typeface="Calibri Light" panose="020F0302020204030204" pitchFamily="34" charset="0"/>
            </a:endParaRPr>
          </a:p>
          <a:p>
            <a:pPr algn="just" eaLnBrk="1" hangingPunct="1">
              <a:defRPr/>
            </a:pPr>
            <a:r>
              <a:rPr lang="fr-CA" sz="2133" dirty="0">
                <a:latin typeface="Calibri Light" panose="020F0302020204030204" pitchFamily="34" charset="0"/>
                <a:cs typeface="Calibri Light" panose="020F0302020204030204" pitchFamily="34" charset="0"/>
              </a:rPr>
              <a:t>Les sommes d’argent demandées sont minimes au départ, augmentent avec le temps.</a:t>
            </a:r>
          </a:p>
          <a:p>
            <a:pPr marL="0" indent="0" algn="just">
              <a:buNone/>
              <a:defRPr/>
            </a:pPr>
            <a:endParaRPr lang="fr-CA" sz="2133" dirty="0">
              <a:latin typeface="Calibri Light" panose="020F0302020204030204" pitchFamily="34" charset="0"/>
              <a:cs typeface="Calibri Light" panose="020F0302020204030204" pitchFamily="34" charset="0"/>
            </a:endParaRPr>
          </a:p>
          <a:p>
            <a:pPr algn="just" eaLnBrk="1" hangingPunct="1">
              <a:defRPr/>
            </a:pPr>
            <a:r>
              <a:rPr lang="fr-CA" sz="2133" dirty="0">
                <a:latin typeface="Calibri Light" panose="020F0302020204030204" pitchFamily="34" charset="0"/>
                <a:cs typeface="Calibri Light" panose="020F0302020204030204" pitchFamily="34" charset="0"/>
              </a:rPr>
              <a:t>En cas de refus de fournir de l’argent, </a:t>
            </a:r>
          </a:p>
          <a:p>
            <a:pPr lvl="1" algn="just" eaLnBrk="1" hangingPunct="1">
              <a:defRPr/>
            </a:pPr>
            <a:r>
              <a:rPr lang="fr-CA" sz="1866" dirty="0">
                <a:latin typeface="Calibri Light" panose="020F0302020204030204" pitchFamily="34" charset="0"/>
                <a:cs typeface="Calibri Light" panose="020F0302020204030204" pitchFamily="34" charset="0"/>
              </a:rPr>
              <a:t>Manipulation, culpabilité, menace de la quitter</a:t>
            </a:r>
          </a:p>
          <a:p>
            <a:pPr lvl="1" algn="just" eaLnBrk="1" hangingPunct="1">
              <a:defRPr/>
            </a:pPr>
            <a:r>
              <a:rPr lang="fr-CA" sz="1866" dirty="0">
                <a:latin typeface="Calibri Light" panose="020F0302020204030204" pitchFamily="34" charset="0"/>
                <a:cs typeface="Calibri Light" panose="020F0302020204030204" pitchFamily="34" charset="0"/>
              </a:rPr>
              <a:t>souvent les menaces et l’intimidation sera utilisée pour contraindre la personne à payer</a:t>
            </a:r>
          </a:p>
          <a:p>
            <a:pPr marL="0" indent="0" algn="just">
              <a:buNone/>
              <a:defRPr/>
            </a:pPr>
            <a:endParaRPr lang="fr-CA" sz="2133" dirty="0">
              <a:latin typeface="Calibri Light" panose="020F0302020204030204" pitchFamily="34" charset="0"/>
              <a:cs typeface="Calibri Light" panose="020F0302020204030204" pitchFamily="34" charset="0"/>
            </a:endParaRPr>
          </a:p>
          <a:p>
            <a:pPr marL="0" indent="0">
              <a:buNone/>
              <a:defRPr/>
            </a:pPr>
            <a:endParaRPr lang="fr-CA" sz="1866" dirty="0"/>
          </a:p>
        </p:txBody>
      </p:sp>
      <p:sp>
        <p:nvSpPr>
          <p:cNvPr id="69636" name="Espace réservé du numéro de diapositive 4">
            <a:extLst>
              <a:ext uri="{FF2B5EF4-FFF2-40B4-BE49-F238E27FC236}">
                <a16:creationId xmlns:a16="http://schemas.microsoft.com/office/drawing/2014/main" id="{839B81CE-EC56-4B50-A8B6-8F4EB3BFBB6B}"/>
              </a:ext>
            </a:extLst>
          </p:cNvPr>
          <p:cNvSpPr>
            <a:spLocks noGrp="1"/>
          </p:cNvSpPr>
          <p:nvPr>
            <p:ph type="sldNum" sz="quarter" idx="10"/>
            <p:custDataLst>
              <p:tags r:id="rId3"/>
            </p:custDataLst>
          </p:nvPr>
        </p:nvSpPr>
        <p:spPr>
          <a:noFill/>
        </p:spPr>
        <p:txBody>
          <a:bodyPr/>
          <a:lstStyle>
            <a:lvl1pPr>
              <a:spcBef>
                <a:spcPct val="20000"/>
              </a:spcBef>
              <a:buFont typeface="Wingdings" panose="05000000000000000000" pitchFamily="2" charset="2"/>
              <a:buChar char="w"/>
              <a:defRPr sz="3732">
                <a:solidFill>
                  <a:srgbClr val="333333"/>
                </a:solidFill>
                <a:latin typeface="Arial" panose="020B0604020202020204" pitchFamily="34" charset="0"/>
                <a:cs typeface="Arial" panose="020B0604020202020204" pitchFamily="34" charset="0"/>
              </a:defRPr>
            </a:lvl1pPr>
            <a:lvl2pPr marL="990278" indent="-380876">
              <a:spcBef>
                <a:spcPct val="20000"/>
              </a:spcBef>
              <a:buFont typeface="Wingdings" panose="05000000000000000000" pitchFamily="2" charset="2"/>
              <a:buChar char="§"/>
              <a:defRPr sz="3199">
                <a:solidFill>
                  <a:srgbClr val="333333"/>
                </a:solidFill>
                <a:latin typeface="Arial" panose="020B0604020202020204" pitchFamily="34" charset="0"/>
                <a:cs typeface="Arial" panose="020B0604020202020204" pitchFamily="34" charset="0"/>
              </a:defRPr>
            </a:lvl2pPr>
            <a:lvl3pPr marL="1523505"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3pPr>
            <a:lvl4pPr marL="2132907"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4pPr>
            <a:lvl5pPr marL="2742308" indent="-304701">
              <a:spcBef>
                <a:spcPct val="20000"/>
              </a:spcBef>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5pPr>
            <a:lvl6pPr marL="3351710"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6pPr>
            <a:lvl7pPr marL="3961112"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7pPr>
            <a:lvl8pPr marL="4570514"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8pPr>
            <a:lvl9pPr marL="5179916" indent="-304701" eaLnBrk="0" fontAlgn="base" hangingPunct="0">
              <a:spcBef>
                <a:spcPct val="20000"/>
              </a:spcBef>
              <a:spcAft>
                <a:spcPct val="0"/>
              </a:spcAft>
              <a:buFont typeface="Arial" panose="020B0604020202020204" pitchFamily="34" charset="0"/>
              <a:buChar char="−"/>
              <a:defRPr sz="2666">
                <a:solidFill>
                  <a:srgbClr val="333333"/>
                </a:solidFill>
                <a:latin typeface="Arial" panose="020B0604020202020204" pitchFamily="34" charset="0"/>
                <a:cs typeface="Arial" panose="020B0604020202020204" pitchFamily="34" charset="0"/>
              </a:defRPr>
            </a:lvl9pPr>
          </a:lstStyle>
          <a:p>
            <a:pPr>
              <a:spcBef>
                <a:spcPct val="0"/>
              </a:spcBef>
              <a:buFontTx/>
              <a:buNone/>
            </a:pPr>
            <a:fld id="{46257290-5282-4FF3-985C-C576CE439490}" type="slidenum">
              <a:rPr lang="fr-CA" altLang="fr-FR" sz="1200">
                <a:solidFill>
                  <a:schemeClr val="tx1"/>
                </a:solidFill>
              </a:rPr>
              <a:pPr>
                <a:spcBef>
                  <a:spcPct val="0"/>
                </a:spcBef>
                <a:buFontTx/>
                <a:buNone/>
              </a:pPr>
              <a:t>9</a:t>
            </a:fld>
            <a:endParaRPr lang="fr-CA" altLang="fr-FR" sz="1200">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TM03457491[[fn=Métropolitain]]</Template>
  <TotalTime>1652</TotalTime>
  <Words>6612</Words>
  <Application>Microsoft Office PowerPoint</Application>
  <PresentationFormat>Grand écran</PresentationFormat>
  <Paragraphs>484</Paragraphs>
  <Slides>49</Slides>
  <Notes>17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6" baseType="lpstr">
      <vt:lpstr>맑은 고딕</vt:lpstr>
      <vt:lpstr>Arial</vt:lpstr>
      <vt:lpstr>Calibri</vt:lpstr>
      <vt:lpstr>Calibri Light</vt:lpstr>
      <vt:lpstr>Wingdings</vt:lpstr>
      <vt:lpstr>Thème Office</vt:lpstr>
      <vt:lpstr>Acrobat Document</vt:lpstr>
      <vt:lpstr>Fraude amoureuse : Comprendre et intervenir auprès des victimes</vt:lpstr>
      <vt:lpstr>Fraude amoureuse Comprendre et intervenir auprès des victimes </vt:lpstr>
      <vt:lpstr>Pourquoi parler de la fraude amoureuse en ligne du point de vue policier?</vt:lpstr>
      <vt:lpstr>Qu’est-ce que la fraude amoureuse, étude 2014?</vt:lpstr>
      <vt:lpstr>Qu’est-ce que la fraude amoureuse en 2024, définition utilisée par le SPVM?</vt:lpstr>
      <vt:lpstr>En quoi est constituée une fraude amoureuse en ligne?</vt:lpstr>
      <vt:lpstr>Fraude amoureuse au Code criminel</vt:lpstr>
      <vt:lpstr>Stratagèmes habituellement utilisés</vt:lpstr>
      <vt:lpstr>Mon amour,  j’ai besoin d’argent! La manipulation s’installe et les choix diminuent</vt:lpstr>
      <vt:lpstr>Devrions-nous signaler une fraude amoureuse en ligne aux autorités policières?</vt:lpstr>
      <vt:lpstr>Pourquoi est-il si important de signaler?</vt:lpstr>
      <vt:lpstr>L’intervention policière est là pour…</vt:lpstr>
      <vt:lpstr>Pourquoi est-il si important de signaler/dénoncer une fraude amoureuse en ligne?</vt:lpstr>
      <vt:lpstr>Intervention policière suite à un signalement </vt:lpstr>
      <vt:lpstr>Démarches d’enquête policière (enquêteur)</vt:lpstr>
      <vt:lpstr>Démarches du procureur de la couronne</vt:lpstr>
      <vt:lpstr>À considérer lors de l’intervention auprès de la victime</vt:lpstr>
      <vt:lpstr> Merci de votre attention</vt:lpstr>
      <vt:lpstr>Fraude amoureuse: comprendre et intervenir auprès des victimes</vt:lpstr>
      <vt:lpstr>Plan de la présentation</vt:lpstr>
      <vt:lpstr>Synthèse du projet de recherche</vt:lpstr>
      <vt:lpstr>Contexte du projet</vt:lpstr>
      <vt:lpstr>Participants et outils de recherche</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Histoire de cas</vt:lpstr>
      <vt:lpstr>Principaux résultats</vt:lpstr>
      <vt:lpstr>Principaux résultats</vt:lpstr>
      <vt:lpstr>Principaux résultats</vt:lpstr>
      <vt:lpstr>Principaux résultats</vt:lpstr>
      <vt:lpstr>Principaux résultats</vt:lpstr>
      <vt:lpstr>Selon les intervenants?</vt:lpstr>
      <vt:lpstr>Présentation PowerPoint</vt:lpstr>
      <vt:lpstr>Mythes et croyances</vt:lpstr>
      <vt:lpstr>Mythes et croyances</vt:lpstr>
      <vt:lpstr>Synthèse</vt:lpstr>
      <vt:lpstr>Et la suite?</vt:lpstr>
      <vt:lpstr>Questions et échanges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dc:title>
  <dc:creator>Viau-Quesnel, Charles</dc:creator>
  <cp:lastModifiedBy>Audrey Walsh (CIUSSSCN)</cp:lastModifiedBy>
  <cp:revision>58</cp:revision>
  <cp:lastPrinted>2023-11-21T17:19:26Z</cp:lastPrinted>
  <dcterms:created xsi:type="dcterms:W3CDTF">2023-10-05T13:25:58Z</dcterms:created>
  <dcterms:modified xsi:type="dcterms:W3CDTF">2024-03-26T12:35:30Z</dcterms:modified>
</cp:coreProperties>
</file>